
<file path=[Content_Types].xml><?xml version="1.0" encoding="utf-8"?>
<Types xmlns="http://schemas.openxmlformats.org/package/2006/content-types">
  <Default Extension="bin" ContentType="application/vnd.openxmlformats-officedocument.oleObject"/>
  <Default Extension="emf" ContentType="image/x-emf"/>
  <Default Extension="jfif" ContentType="image/jpeg"/>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12" r:id="rId4"/>
  </p:sldMasterIdLst>
  <p:notesMasterIdLst>
    <p:notesMasterId r:id="rId53"/>
  </p:notesMasterIdLst>
  <p:sldIdLst>
    <p:sldId id="375" r:id="rId5"/>
    <p:sldId id="402" r:id="rId6"/>
    <p:sldId id="304" r:id="rId7"/>
    <p:sldId id="322" r:id="rId8"/>
    <p:sldId id="335" r:id="rId9"/>
    <p:sldId id="336" r:id="rId10"/>
    <p:sldId id="307" r:id="rId11"/>
    <p:sldId id="285" r:id="rId12"/>
    <p:sldId id="308" r:id="rId13"/>
    <p:sldId id="332" r:id="rId14"/>
    <p:sldId id="438" r:id="rId15"/>
    <p:sldId id="440" r:id="rId16"/>
    <p:sldId id="455" r:id="rId17"/>
    <p:sldId id="454" r:id="rId18"/>
    <p:sldId id="441" r:id="rId19"/>
    <p:sldId id="457" r:id="rId20"/>
    <p:sldId id="456" r:id="rId21"/>
    <p:sldId id="442" r:id="rId22"/>
    <p:sldId id="458" r:id="rId23"/>
    <p:sldId id="459" r:id="rId24"/>
    <p:sldId id="437" r:id="rId25"/>
    <p:sldId id="286" r:id="rId26"/>
    <p:sldId id="287" r:id="rId27"/>
    <p:sldId id="404" r:id="rId28"/>
    <p:sldId id="430" r:id="rId29"/>
    <p:sldId id="288" r:id="rId30"/>
    <p:sldId id="318" r:id="rId31"/>
    <p:sldId id="325" r:id="rId32"/>
    <p:sldId id="431" r:id="rId33"/>
    <p:sldId id="330" r:id="rId34"/>
    <p:sldId id="432" r:id="rId35"/>
    <p:sldId id="333" r:id="rId36"/>
    <p:sldId id="460" r:id="rId37"/>
    <p:sldId id="339" r:id="rId38"/>
    <p:sldId id="331" r:id="rId39"/>
    <p:sldId id="323" r:id="rId40"/>
    <p:sldId id="340" r:id="rId41"/>
    <p:sldId id="433" r:id="rId42"/>
    <p:sldId id="434" r:id="rId43"/>
    <p:sldId id="368" r:id="rId44"/>
    <p:sldId id="367" r:id="rId45"/>
    <p:sldId id="370" r:id="rId46"/>
    <p:sldId id="372" r:id="rId47"/>
    <p:sldId id="369" r:id="rId48"/>
    <p:sldId id="374" r:id="rId49"/>
    <p:sldId id="371" r:id="rId50"/>
    <p:sldId id="412" r:id="rId51"/>
    <p:sldId id="270" r:id="rId52"/>
  </p:sldIdLst>
  <p:sldSz cx="9144000" cy="6858000" type="screen4x3"/>
  <p:notesSz cx="6858000" cy="9144000"/>
  <p:custDataLst>
    <p:tags r:id="rId54"/>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Ngo Minh Phuoc" initials="NMP" lastIdx="1" clrIdx="0">
    <p:extLst>
      <p:ext uri="{19B8F6BF-5375-455C-9EA6-DF929625EA0E}">
        <p15:presenceInfo xmlns:p15="http://schemas.microsoft.com/office/powerpoint/2012/main" userId="Ngo Minh Phuoc"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00FF00"/>
    <a:srgbClr val="0000FF"/>
    <a:srgbClr val="FFFFCC"/>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88D7F3DF-2F55-4288-A834-5DB1AC0C9A24}" v="7" dt="2021-06-17T01:32:15.698"/>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130" autoAdjust="0"/>
    <p:restoredTop sz="55511"/>
  </p:normalViewPr>
  <p:slideViewPr>
    <p:cSldViewPr snapToGrid="0" snapToObjects="1">
      <p:cViewPr varScale="1">
        <p:scale>
          <a:sx n="69" d="100"/>
          <a:sy n="69" d="100"/>
        </p:scale>
        <p:origin x="1896" y="176"/>
      </p:cViewPr>
      <p:guideLst>
        <p:guide orient="horz" pos="2160"/>
        <p:guide pos="2880"/>
      </p:guideLst>
    </p:cSldViewPr>
  </p:slideViewPr>
  <p:notesTextViewPr>
    <p:cViewPr>
      <p:scale>
        <a:sx n="110" d="100"/>
        <a:sy n="11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commentAuthors" Target="commentAuthor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1.xml"/><Relationship Id="rId61" Type="http://schemas.microsoft.com/office/2015/10/relationships/revisionInfo" Target="revisionInfo.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presProps" Target="pres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viewProps" Target="viewProps.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microsoft.com/office/2016/11/relationships/changesInfo" Target="changesInfos/changesInfo1.xml"/><Relationship Id="rId4" Type="http://schemas.openxmlformats.org/officeDocument/2006/relationships/slideMaster" Target="slideMasters/slideMaster1.xml"/><Relationship Id="rId9"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THAI Thu-Thuy" userId="c8b930f39d1179b5" providerId="LiveId" clId="{88D7F3DF-2F55-4288-A834-5DB1AC0C9A24}"/>
    <pc:docChg chg="undo custSel addSld delSld modSld">
      <pc:chgData name="THAI Thu-Thuy" userId="c8b930f39d1179b5" providerId="LiveId" clId="{88D7F3DF-2F55-4288-A834-5DB1AC0C9A24}" dt="2021-06-17T01:38:17.135" v="335" actId="47"/>
      <pc:docMkLst>
        <pc:docMk/>
      </pc:docMkLst>
      <pc:sldChg chg="del">
        <pc:chgData name="THAI Thu-Thuy" userId="c8b930f39d1179b5" providerId="LiveId" clId="{88D7F3DF-2F55-4288-A834-5DB1AC0C9A24}" dt="2021-06-17T01:37:53.027" v="313" actId="47"/>
        <pc:sldMkLst>
          <pc:docMk/>
          <pc:sldMk cId="748410990" sldId="260"/>
        </pc:sldMkLst>
      </pc:sldChg>
      <pc:sldChg chg="del">
        <pc:chgData name="THAI Thu-Thuy" userId="c8b930f39d1179b5" providerId="LiveId" clId="{88D7F3DF-2F55-4288-A834-5DB1AC0C9A24}" dt="2021-06-17T01:37:58.158" v="316" actId="47"/>
        <pc:sldMkLst>
          <pc:docMk/>
          <pc:sldMk cId="3682968502" sldId="292"/>
        </pc:sldMkLst>
      </pc:sldChg>
      <pc:sldChg chg="del">
        <pc:chgData name="THAI Thu-Thuy" userId="c8b930f39d1179b5" providerId="LiveId" clId="{88D7F3DF-2F55-4288-A834-5DB1AC0C9A24}" dt="2021-06-17T01:37:59.753" v="317" actId="47"/>
        <pc:sldMkLst>
          <pc:docMk/>
          <pc:sldMk cId="2384956513" sldId="293"/>
        </pc:sldMkLst>
      </pc:sldChg>
      <pc:sldChg chg="del">
        <pc:chgData name="THAI Thu-Thuy" userId="c8b930f39d1179b5" providerId="LiveId" clId="{88D7F3DF-2F55-4288-A834-5DB1AC0C9A24}" dt="2021-06-17T01:37:54.769" v="314" actId="47"/>
        <pc:sldMkLst>
          <pc:docMk/>
          <pc:sldMk cId="4124548875" sldId="294"/>
        </pc:sldMkLst>
      </pc:sldChg>
      <pc:sldChg chg="del">
        <pc:chgData name="THAI Thu-Thuy" userId="c8b930f39d1179b5" providerId="LiveId" clId="{88D7F3DF-2F55-4288-A834-5DB1AC0C9A24}" dt="2021-06-17T01:38:01.184" v="318" actId="47"/>
        <pc:sldMkLst>
          <pc:docMk/>
          <pc:sldMk cId="3960188137" sldId="295"/>
        </pc:sldMkLst>
      </pc:sldChg>
      <pc:sldChg chg="del">
        <pc:chgData name="THAI Thu-Thuy" userId="c8b930f39d1179b5" providerId="LiveId" clId="{88D7F3DF-2F55-4288-A834-5DB1AC0C9A24}" dt="2021-06-17T01:37:56.305" v="315" actId="47"/>
        <pc:sldMkLst>
          <pc:docMk/>
          <pc:sldMk cId="737490397" sldId="296"/>
        </pc:sldMkLst>
      </pc:sldChg>
      <pc:sldChg chg="del">
        <pc:chgData name="THAI Thu-Thuy" userId="c8b930f39d1179b5" providerId="LiveId" clId="{88D7F3DF-2F55-4288-A834-5DB1AC0C9A24}" dt="2021-06-17T01:38:04.738" v="319" actId="47"/>
        <pc:sldMkLst>
          <pc:docMk/>
          <pc:sldMk cId="2555552213" sldId="297"/>
        </pc:sldMkLst>
      </pc:sldChg>
      <pc:sldChg chg="del">
        <pc:chgData name="THAI Thu-Thuy" userId="c8b930f39d1179b5" providerId="LiveId" clId="{88D7F3DF-2F55-4288-A834-5DB1AC0C9A24}" dt="2021-06-17T01:38:06.527" v="321" actId="47"/>
        <pc:sldMkLst>
          <pc:docMk/>
          <pc:sldMk cId="1898912079" sldId="298"/>
        </pc:sldMkLst>
      </pc:sldChg>
      <pc:sldChg chg="del">
        <pc:chgData name="THAI Thu-Thuy" userId="c8b930f39d1179b5" providerId="LiveId" clId="{88D7F3DF-2F55-4288-A834-5DB1AC0C9A24}" dt="2021-06-17T01:38:09.845" v="326" actId="47"/>
        <pc:sldMkLst>
          <pc:docMk/>
          <pc:sldMk cId="1392165557" sldId="299"/>
        </pc:sldMkLst>
      </pc:sldChg>
      <pc:sldChg chg="del">
        <pc:chgData name="THAI Thu-Thuy" userId="c8b930f39d1179b5" providerId="LiveId" clId="{88D7F3DF-2F55-4288-A834-5DB1AC0C9A24}" dt="2021-06-17T01:38:07.188" v="322" actId="47"/>
        <pc:sldMkLst>
          <pc:docMk/>
          <pc:sldMk cId="342693697" sldId="300"/>
        </pc:sldMkLst>
      </pc:sldChg>
      <pc:sldChg chg="del">
        <pc:chgData name="THAI Thu-Thuy" userId="c8b930f39d1179b5" providerId="LiveId" clId="{88D7F3DF-2F55-4288-A834-5DB1AC0C9A24}" dt="2021-06-17T01:38:08.216" v="323" actId="47"/>
        <pc:sldMkLst>
          <pc:docMk/>
          <pc:sldMk cId="3534045888" sldId="301"/>
        </pc:sldMkLst>
      </pc:sldChg>
      <pc:sldChg chg="del">
        <pc:chgData name="THAI Thu-Thuy" userId="c8b930f39d1179b5" providerId="LiveId" clId="{88D7F3DF-2F55-4288-A834-5DB1AC0C9A24}" dt="2021-06-17T01:38:09.243" v="325" actId="47"/>
        <pc:sldMkLst>
          <pc:docMk/>
          <pc:sldMk cId="1871342518" sldId="302"/>
        </pc:sldMkLst>
      </pc:sldChg>
      <pc:sldChg chg="del">
        <pc:chgData name="THAI Thu-Thuy" userId="c8b930f39d1179b5" providerId="LiveId" clId="{88D7F3DF-2F55-4288-A834-5DB1AC0C9A24}" dt="2021-06-17T01:38:11.047" v="327" actId="47"/>
        <pc:sldMkLst>
          <pc:docMk/>
          <pc:sldMk cId="2855522919" sldId="303"/>
        </pc:sldMkLst>
      </pc:sldChg>
      <pc:sldChg chg="del">
        <pc:chgData name="THAI Thu-Thuy" userId="c8b930f39d1179b5" providerId="LiveId" clId="{88D7F3DF-2F55-4288-A834-5DB1AC0C9A24}" dt="2021-06-17T01:38:11.743" v="328" actId="47"/>
        <pc:sldMkLst>
          <pc:docMk/>
          <pc:sldMk cId="2387522719" sldId="306"/>
        </pc:sldMkLst>
      </pc:sldChg>
      <pc:sldChg chg="del">
        <pc:chgData name="THAI Thu-Thuy" userId="c8b930f39d1179b5" providerId="LiveId" clId="{88D7F3DF-2F55-4288-A834-5DB1AC0C9A24}" dt="2021-06-17T01:38:12.574" v="329" actId="47"/>
        <pc:sldMkLst>
          <pc:docMk/>
          <pc:sldMk cId="2933820257" sldId="309"/>
        </pc:sldMkLst>
      </pc:sldChg>
      <pc:sldChg chg="del">
        <pc:chgData name="THAI Thu-Thuy" userId="c8b930f39d1179b5" providerId="LiveId" clId="{88D7F3DF-2F55-4288-A834-5DB1AC0C9A24}" dt="2021-06-17T01:38:15.191" v="332" actId="47"/>
        <pc:sldMkLst>
          <pc:docMk/>
          <pc:sldMk cId="3692996231" sldId="311"/>
        </pc:sldMkLst>
      </pc:sldChg>
      <pc:sldChg chg="del">
        <pc:chgData name="THAI Thu-Thuy" userId="c8b930f39d1179b5" providerId="LiveId" clId="{88D7F3DF-2F55-4288-A834-5DB1AC0C9A24}" dt="2021-06-17T01:38:15.867" v="333" actId="47"/>
        <pc:sldMkLst>
          <pc:docMk/>
          <pc:sldMk cId="156886823" sldId="312"/>
        </pc:sldMkLst>
      </pc:sldChg>
      <pc:sldChg chg="del">
        <pc:chgData name="THAI Thu-Thuy" userId="c8b930f39d1179b5" providerId="LiveId" clId="{88D7F3DF-2F55-4288-A834-5DB1AC0C9A24}" dt="2021-06-17T01:38:14.318" v="331" actId="47"/>
        <pc:sldMkLst>
          <pc:docMk/>
          <pc:sldMk cId="433188969" sldId="314"/>
        </pc:sldMkLst>
      </pc:sldChg>
      <pc:sldChg chg="del">
        <pc:chgData name="THAI Thu-Thuy" userId="c8b930f39d1179b5" providerId="LiveId" clId="{88D7F3DF-2F55-4288-A834-5DB1AC0C9A24}" dt="2021-06-17T01:38:13.159" v="330" actId="47"/>
        <pc:sldMkLst>
          <pc:docMk/>
          <pc:sldMk cId="3913975715" sldId="315"/>
        </pc:sldMkLst>
      </pc:sldChg>
      <pc:sldChg chg="del">
        <pc:chgData name="THAI Thu-Thuy" userId="c8b930f39d1179b5" providerId="LiveId" clId="{88D7F3DF-2F55-4288-A834-5DB1AC0C9A24}" dt="2021-06-17T01:38:16.633" v="334" actId="47"/>
        <pc:sldMkLst>
          <pc:docMk/>
          <pc:sldMk cId="4004851933" sldId="316"/>
        </pc:sldMkLst>
      </pc:sldChg>
      <pc:sldChg chg="del">
        <pc:chgData name="THAI Thu-Thuy" userId="c8b930f39d1179b5" providerId="LiveId" clId="{88D7F3DF-2F55-4288-A834-5DB1AC0C9A24}" dt="2021-06-17T01:38:17.135" v="335" actId="47"/>
        <pc:sldMkLst>
          <pc:docMk/>
          <pc:sldMk cId="2545029743" sldId="317"/>
        </pc:sldMkLst>
      </pc:sldChg>
      <pc:sldChg chg="del">
        <pc:chgData name="THAI Thu-Thuy" userId="c8b930f39d1179b5" providerId="LiveId" clId="{88D7F3DF-2F55-4288-A834-5DB1AC0C9A24}" dt="2021-06-17T01:38:08.706" v="324" actId="47"/>
        <pc:sldMkLst>
          <pc:docMk/>
          <pc:sldMk cId="4251897800" sldId="318"/>
        </pc:sldMkLst>
      </pc:sldChg>
      <pc:sldChg chg="del">
        <pc:chgData name="THAI Thu-Thuy" userId="c8b930f39d1179b5" providerId="LiveId" clId="{88D7F3DF-2F55-4288-A834-5DB1AC0C9A24}" dt="2021-06-17T01:38:05.752" v="320" actId="47"/>
        <pc:sldMkLst>
          <pc:docMk/>
          <pc:sldMk cId="2545602465" sldId="319"/>
        </pc:sldMkLst>
      </pc:sldChg>
      <pc:sldChg chg="modSp mod">
        <pc:chgData name="THAI Thu-Thuy" userId="c8b930f39d1179b5" providerId="LiveId" clId="{88D7F3DF-2F55-4288-A834-5DB1AC0C9A24}" dt="2021-06-17T01:16:54.297" v="141" actId="20577"/>
        <pc:sldMkLst>
          <pc:docMk/>
          <pc:sldMk cId="3527917252" sldId="321"/>
        </pc:sldMkLst>
        <pc:spChg chg="mod">
          <ac:chgData name="THAI Thu-Thuy" userId="c8b930f39d1179b5" providerId="LiveId" clId="{88D7F3DF-2F55-4288-A834-5DB1AC0C9A24}" dt="2021-06-17T01:16:54.297" v="141" actId="20577"/>
          <ac:spMkLst>
            <pc:docMk/>
            <pc:sldMk cId="3527917252" sldId="321"/>
            <ac:spMk id="3" creationId="{00000000-0000-0000-0000-000000000000}"/>
          </ac:spMkLst>
        </pc:spChg>
      </pc:sldChg>
      <pc:sldChg chg="modSp mod">
        <pc:chgData name="THAI Thu-Thuy" userId="c8b930f39d1179b5" providerId="LiveId" clId="{88D7F3DF-2F55-4288-A834-5DB1AC0C9A24}" dt="2021-06-16T10:12:57.484" v="1" actId="20577"/>
        <pc:sldMkLst>
          <pc:docMk/>
          <pc:sldMk cId="250233004" sldId="322"/>
        </pc:sldMkLst>
        <pc:spChg chg="mod">
          <ac:chgData name="THAI Thu-Thuy" userId="c8b930f39d1179b5" providerId="LiveId" clId="{88D7F3DF-2F55-4288-A834-5DB1AC0C9A24}" dt="2021-06-16T10:12:57.484" v="1" actId="20577"/>
          <ac:spMkLst>
            <pc:docMk/>
            <pc:sldMk cId="250233004" sldId="322"/>
            <ac:spMk id="3" creationId="{00000000-0000-0000-0000-000000000000}"/>
          </ac:spMkLst>
        </pc:spChg>
      </pc:sldChg>
      <pc:sldChg chg="addSp delSp modSp add mod">
        <pc:chgData name="THAI Thu-Thuy" userId="c8b930f39d1179b5" providerId="LiveId" clId="{88D7F3DF-2F55-4288-A834-5DB1AC0C9A24}" dt="2021-06-17T01:11:21.819" v="8" actId="27636"/>
        <pc:sldMkLst>
          <pc:docMk/>
          <pc:sldMk cId="428353395" sldId="323"/>
        </pc:sldMkLst>
        <pc:spChg chg="del">
          <ac:chgData name="THAI Thu-Thuy" userId="c8b930f39d1179b5" providerId="LiveId" clId="{88D7F3DF-2F55-4288-A834-5DB1AC0C9A24}" dt="2021-06-17T01:11:01.358" v="4" actId="478"/>
          <ac:spMkLst>
            <pc:docMk/>
            <pc:sldMk cId="428353395" sldId="323"/>
            <ac:spMk id="3" creationId="{00000000-0000-0000-0000-000000000000}"/>
          </ac:spMkLst>
        </pc:spChg>
        <pc:spChg chg="add mod">
          <ac:chgData name="THAI Thu-Thuy" userId="c8b930f39d1179b5" providerId="LiveId" clId="{88D7F3DF-2F55-4288-A834-5DB1AC0C9A24}" dt="2021-06-17T01:11:21.819" v="8" actId="27636"/>
          <ac:spMkLst>
            <pc:docMk/>
            <pc:sldMk cId="428353395" sldId="323"/>
            <ac:spMk id="7" creationId="{44D523F3-BA70-4AAF-A667-F4E43C351687}"/>
          </ac:spMkLst>
        </pc:spChg>
        <pc:picChg chg="del">
          <ac:chgData name="THAI Thu-Thuy" userId="c8b930f39d1179b5" providerId="LiveId" clId="{88D7F3DF-2F55-4288-A834-5DB1AC0C9A24}" dt="2021-06-17T01:10:18.857" v="3" actId="478"/>
          <ac:picMkLst>
            <pc:docMk/>
            <pc:sldMk cId="428353395" sldId="323"/>
            <ac:picMk id="1026" creationId="{A0122969-60DA-4B4B-8E06-EA7153437988}"/>
          </ac:picMkLst>
        </pc:picChg>
      </pc:sldChg>
      <pc:sldChg chg="modSp add mod">
        <pc:chgData name="THAI Thu-Thuy" userId="c8b930f39d1179b5" providerId="LiveId" clId="{88D7F3DF-2F55-4288-A834-5DB1AC0C9A24}" dt="2021-06-17T01:14:20.996" v="64" actId="20577"/>
        <pc:sldMkLst>
          <pc:docMk/>
          <pc:sldMk cId="2570147345" sldId="324"/>
        </pc:sldMkLst>
        <pc:spChg chg="mod">
          <ac:chgData name="THAI Thu-Thuy" userId="c8b930f39d1179b5" providerId="LiveId" clId="{88D7F3DF-2F55-4288-A834-5DB1AC0C9A24}" dt="2021-06-17T01:14:20.996" v="64" actId="20577"/>
          <ac:spMkLst>
            <pc:docMk/>
            <pc:sldMk cId="2570147345" sldId="324"/>
            <ac:spMk id="6" creationId="{00000000-0000-0000-0000-000000000000}"/>
          </ac:spMkLst>
        </pc:spChg>
        <pc:spChg chg="mod">
          <ac:chgData name="THAI Thu-Thuy" userId="c8b930f39d1179b5" providerId="LiveId" clId="{88D7F3DF-2F55-4288-A834-5DB1AC0C9A24}" dt="2021-06-17T01:14:01.087" v="13" actId="27636"/>
          <ac:spMkLst>
            <pc:docMk/>
            <pc:sldMk cId="2570147345" sldId="324"/>
            <ac:spMk id="7" creationId="{44D523F3-BA70-4AAF-A667-F4E43C351687}"/>
          </ac:spMkLst>
        </pc:spChg>
      </pc:sldChg>
      <pc:sldChg chg="addSp delSp modSp add mod">
        <pc:chgData name="THAI Thu-Thuy" userId="c8b930f39d1179b5" providerId="LiveId" clId="{88D7F3DF-2F55-4288-A834-5DB1AC0C9A24}" dt="2021-06-17T01:23:17.862" v="145" actId="1076"/>
        <pc:sldMkLst>
          <pc:docMk/>
          <pc:sldMk cId="3983223857" sldId="325"/>
        </pc:sldMkLst>
        <pc:spChg chg="add del mod">
          <ac:chgData name="THAI Thu-Thuy" userId="c8b930f39d1179b5" providerId="LiveId" clId="{88D7F3DF-2F55-4288-A834-5DB1AC0C9A24}" dt="2021-06-17T01:23:09.572" v="143" actId="478"/>
          <ac:spMkLst>
            <pc:docMk/>
            <pc:sldMk cId="3983223857" sldId="325"/>
            <ac:spMk id="3" creationId="{2DEFC2D3-2A05-43F4-9D8D-2A990A33A89B}"/>
          </ac:spMkLst>
        </pc:spChg>
        <pc:spChg chg="mod">
          <ac:chgData name="THAI Thu-Thuy" userId="c8b930f39d1179b5" providerId="LiveId" clId="{88D7F3DF-2F55-4288-A834-5DB1AC0C9A24}" dt="2021-06-17T01:16:44.248" v="108" actId="20577"/>
          <ac:spMkLst>
            <pc:docMk/>
            <pc:sldMk cId="3983223857" sldId="325"/>
            <ac:spMk id="6" creationId="{00000000-0000-0000-0000-000000000000}"/>
          </ac:spMkLst>
        </pc:spChg>
        <pc:spChg chg="del">
          <ac:chgData name="THAI Thu-Thuy" userId="c8b930f39d1179b5" providerId="LiveId" clId="{88D7F3DF-2F55-4288-A834-5DB1AC0C9A24}" dt="2021-06-17T01:23:07.029" v="142" actId="478"/>
          <ac:spMkLst>
            <pc:docMk/>
            <pc:sldMk cId="3983223857" sldId="325"/>
            <ac:spMk id="7" creationId="{44D523F3-BA70-4AAF-A667-F4E43C351687}"/>
          </ac:spMkLst>
        </pc:spChg>
        <pc:spChg chg="mod">
          <ac:chgData name="THAI Thu-Thuy" userId="c8b930f39d1179b5" providerId="LiveId" clId="{88D7F3DF-2F55-4288-A834-5DB1AC0C9A24}" dt="2021-06-17T01:23:11.078" v="144"/>
          <ac:spMkLst>
            <pc:docMk/>
            <pc:sldMk cId="3983223857" sldId="325"/>
            <ac:spMk id="9" creationId="{FD181E5F-DC3C-4C8E-9CCA-95CD3DC74010}"/>
          </ac:spMkLst>
        </pc:spChg>
        <pc:spChg chg="mod">
          <ac:chgData name="THAI Thu-Thuy" userId="c8b930f39d1179b5" providerId="LiveId" clId="{88D7F3DF-2F55-4288-A834-5DB1AC0C9A24}" dt="2021-06-17T01:23:11.078" v="144"/>
          <ac:spMkLst>
            <pc:docMk/>
            <pc:sldMk cId="3983223857" sldId="325"/>
            <ac:spMk id="10" creationId="{D17BA375-F876-42A7-9C9D-079CF630977D}"/>
          </ac:spMkLst>
        </pc:spChg>
        <pc:spChg chg="mod">
          <ac:chgData name="THAI Thu-Thuy" userId="c8b930f39d1179b5" providerId="LiveId" clId="{88D7F3DF-2F55-4288-A834-5DB1AC0C9A24}" dt="2021-06-17T01:23:11.078" v="144"/>
          <ac:spMkLst>
            <pc:docMk/>
            <pc:sldMk cId="3983223857" sldId="325"/>
            <ac:spMk id="12" creationId="{ED5D2DA4-4A86-44E7-933B-898ED4BD5813}"/>
          </ac:spMkLst>
        </pc:spChg>
        <pc:spChg chg="mod">
          <ac:chgData name="THAI Thu-Thuy" userId="c8b930f39d1179b5" providerId="LiveId" clId="{88D7F3DF-2F55-4288-A834-5DB1AC0C9A24}" dt="2021-06-17T01:23:11.078" v="144"/>
          <ac:spMkLst>
            <pc:docMk/>
            <pc:sldMk cId="3983223857" sldId="325"/>
            <ac:spMk id="13" creationId="{A981CC0B-DA0B-43E1-93F5-31B6CD8CDA82}"/>
          </ac:spMkLst>
        </pc:spChg>
        <pc:spChg chg="mod">
          <ac:chgData name="THAI Thu-Thuy" userId="c8b930f39d1179b5" providerId="LiveId" clId="{88D7F3DF-2F55-4288-A834-5DB1AC0C9A24}" dt="2021-06-17T01:23:11.078" v="144"/>
          <ac:spMkLst>
            <pc:docMk/>
            <pc:sldMk cId="3983223857" sldId="325"/>
            <ac:spMk id="15" creationId="{92FC08D4-5E7B-475D-82D5-F7E954B6D447}"/>
          </ac:spMkLst>
        </pc:spChg>
        <pc:spChg chg="mod">
          <ac:chgData name="THAI Thu-Thuy" userId="c8b930f39d1179b5" providerId="LiveId" clId="{88D7F3DF-2F55-4288-A834-5DB1AC0C9A24}" dt="2021-06-17T01:23:11.078" v="144"/>
          <ac:spMkLst>
            <pc:docMk/>
            <pc:sldMk cId="3983223857" sldId="325"/>
            <ac:spMk id="16" creationId="{629143E9-B712-4D3A-9482-C9C1AF755777}"/>
          </ac:spMkLst>
        </pc:spChg>
        <pc:grpChg chg="add mod">
          <ac:chgData name="THAI Thu-Thuy" userId="c8b930f39d1179b5" providerId="LiveId" clId="{88D7F3DF-2F55-4288-A834-5DB1AC0C9A24}" dt="2021-06-17T01:23:17.862" v="145" actId="1076"/>
          <ac:grpSpMkLst>
            <pc:docMk/>
            <pc:sldMk cId="3983223857" sldId="325"/>
            <ac:grpSpMk id="8" creationId="{FB670ED6-8D9F-40B4-AD3C-3627594E977A}"/>
          </ac:grpSpMkLst>
        </pc:grpChg>
        <pc:grpChg chg="add mod">
          <ac:chgData name="THAI Thu-Thuy" userId="c8b930f39d1179b5" providerId="LiveId" clId="{88D7F3DF-2F55-4288-A834-5DB1AC0C9A24}" dt="2021-06-17T01:23:17.862" v="145" actId="1076"/>
          <ac:grpSpMkLst>
            <pc:docMk/>
            <pc:sldMk cId="3983223857" sldId="325"/>
            <ac:grpSpMk id="11" creationId="{B9E6F58E-5532-4600-BDD3-980830A846BC}"/>
          </ac:grpSpMkLst>
        </pc:grpChg>
        <pc:grpChg chg="add mod">
          <ac:chgData name="THAI Thu-Thuy" userId="c8b930f39d1179b5" providerId="LiveId" clId="{88D7F3DF-2F55-4288-A834-5DB1AC0C9A24}" dt="2021-06-17T01:23:17.862" v="145" actId="1076"/>
          <ac:grpSpMkLst>
            <pc:docMk/>
            <pc:sldMk cId="3983223857" sldId="325"/>
            <ac:grpSpMk id="14" creationId="{A215C987-067C-40BC-A46E-5ACB6480F3ED}"/>
          </ac:grpSpMkLst>
        </pc:grpChg>
      </pc:sldChg>
      <pc:sldChg chg="addSp delSp modSp add mod">
        <pc:chgData name="THAI Thu-Thuy" userId="c8b930f39d1179b5" providerId="LiveId" clId="{88D7F3DF-2F55-4288-A834-5DB1AC0C9A24}" dt="2021-06-17T01:26:14.512" v="172" actId="478"/>
        <pc:sldMkLst>
          <pc:docMk/>
          <pc:sldMk cId="2448333539" sldId="326"/>
        </pc:sldMkLst>
        <pc:spChg chg="add del mod">
          <ac:chgData name="THAI Thu-Thuy" userId="c8b930f39d1179b5" providerId="LiveId" clId="{88D7F3DF-2F55-4288-A834-5DB1AC0C9A24}" dt="2021-06-17T01:25:59.164" v="169" actId="478"/>
          <ac:spMkLst>
            <pc:docMk/>
            <pc:sldMk cId="2448333539" sldId="326"/>
            <ac:spMk id="3" creationId="{7AA5F160-F0C8-412E-95ED-2E28090AFDDF}"/>
          </ac:spMkLst>
        </pc:spChg>
        <pc:spChg chg="mod">
          <ac:chgData name="THAI Thu-Thuy" userId="c8b930f39d1179b5" providerId="LiveId" clId="{88D7F3DF-2F55-4288-A834-5DB1AC0C9A24}" dt="2021-06-17T01:25:11.662" v="166" actId="20577"/>
          <ac:spMkLst>
            <pc:docMk/>
            <pc:sldMk cId="2448333539" sldId="326"/>
            <ac:spMk id="6" creationId="{00000000-0000-0000-0000-000000000000}"/>
          </ac:spMkLst>
        </pc:spChg>
        <pc:spChg chg="add del mod">
          <ac:chgData name="THAI Thu-Thuy" userId="c8b930f39d1179b5" providerId="LiveId" clId="{88D7F3DF-2F55-4288-A834-5DB1AC0C9A24}" dt="2021-06-17T01:26:09.210" v="171" actId="478"/>
          <ac:spMkLst>
            <pc:docMk/>
            <pc:sldMk cId="2448333539" sldId="326"/>
            <ac:spMk id="17" creationId="{50E867D2-9B07-4181-851C-F40554F484C6}"/>
          </ac:spMkLst>
        </pc:spChg>
        <pc:spChg chg="add del mod">
          <ac:chgData name="THAI Thu-Thuy" userId="c8b930f39d1179b5" providerId="LiveId" clId="{88D7F3DF-2F55-4288-A834-5DB1AC0C9A24}" dt="2021-06-17T01:25:59.164" v="169" actId="478"/>
          <ac:spMkLst>
            <pc:docMk/>
            <pc:sldMk cId="2448333539" sldId="326"/>
            <ac:spMk id="18" creationId="{97A61C6C-08C9-414F-8BB7-6D325AC577FF}"/>
          </ac:spMkLst>
        </pc:spChg>
        <pc:spChg chg="add del mod">
          <ac:chgData name="THAI Thu-Thuy" userId="c8b930f39d1179b5" providerId="LiveId" clId="{88D7F3DF-2F55-4288-A834-5DB1AC0C9A24}" dt="2021-06-17T01:25:59.164" v="169" actId="478"/>
          <ac:spMkLst>
            <pc:docMk/>
            <pc:sldMk cId="2448333539" sldId="326"/>
            <ac:spMk id="19" creationId="{4C4317D0-F6AA-43CD-9BAB-49FA44371DB3}"/>
          </ac:spMkLst>
        </pc:spChg>
        <pc:spChg chg="add del mod">
          <ac:chgData name="THAI Thu-Thuy" userId="c8b930f39d1179b5" providerId="LiveId" clId="{88D7F3DF-2F55-4288-A834-5DB1AC0C9A24}" dt="2021-06-17T01:25:59.164" v="169" actId="478"/>
          <ac:spMkLst>
            <pc:docMk/>
            <pc:sldMk cId="2448333539" sldId="326"/>
            <ac:spMk id="20" creationId="{CA24A520-C5A5-4282-80D1-319DFFC8EF14}"/>
          </ac:spMkLst>
        </pc:spChg>
        <pc:spChg chg="add del mod">
          <ac:chgData name="THAI Thu-Thuy" userId="c8b930f39d1179b5" providerId="LiveId" clId="{88D7F3DF-2F55-4288-A834-5DB1AC0C9A24}" dt="2021-06-17T01:25:59.164" v="169" actId="478"/>
          <ac:spMkLst>
            <pc:docMk/>
            <pc:sldMk cId="2448333539" sldId="326"/>
            <ac:spMk id="21" creationId="{27B9E2B7-2FDA-491A-9895-1B1567E8EF59}"/>
          </ac:spMkLst>
        </pc:spChg>
        <pc:spChg chg="add del mod">
          <ac:chgData name="THAI Thu-Thuy" userId="c8b930f39d1179b5" providerId="LiveId" clId="{88D7F3DF-2F55-4288-A834-5DB1AC0C9A24}" dt="2021-06-17T01:25:59.164" v="169" actId="478"/>
          <ac:spMkLst>
            <pc:docMk/>
            <pc:sldMk cId="2448333539" sldId="326"/>
            <ac:spMk id="22" creationId="{B0019C0B-A05D-4E65-B825-812627B5E5F0}"/>
          </ac:spMkLst>
        </pc:spChg>
        <pc:spChg chg="add del mod">
          <ac:chgData name="THAI Thu-Thuy" userId="c8b930f39d1179b5" providerId="LiveId" clId="{88D7F3DF-2F55-4288-A834-5DB1AC0C9A24}" dt="2021-06-17T01:25:59.164" v="169" actId="478"/>
          <ac:spMkLst>
            <pc:docMk/>
            <pc:sldMk cId="2448333539" sldId="326"/>
            <ac:spMk id="23" creationId="{0FA3471B-1E0C-4C56-9D76-A1567D8DF155}"/>
          </ac:spMkLst>
        </pc:spChg>
        <pc:spChg chg="add del mod">
          <ac:chgData name="THAI Thu-Thuy" userId="c8b930f39d1179b5" providerId="LiveId" clId="{88D7F3DF-2F55-4288-A834-5DB1AC0C9A24}" dt="2021-06-17T01:25:59.164" v="169" actId="478"/>
          <ac:spMkLst>
            <pc:docMk/>
            <pc:sldMk cId="2448333539" sldId="326"/>
            <ac:spMk id="24" creationId="{C513AB77-3E7A-447F-9E0D-E25E9E65DE2F}"/>
          </ac:spMkLst>
        </pc:spChg>
        <pc:spChg chg="add del mod">
          <ac:chgData name="THAI Thu-Thuy" userId="c8b930f39d1179b5" providerId="LiveId" clId="{88D7F3DF-2F55-4288-A834-5DB1AC0C9A24}" dt="2021-06-17T01:25:59.164" v="169" actId="478"/>
          <ac:spMkLst>
            <pc:docMk/>
            <pc:sldMk cId="2448333539" sldId="326"/>
            <ac:spMk id="25" creationId="{A629A375-1D43-4A48-B1F4-AF535396B185}"/>
          </ac:spMkLst>
        </pc:spChg>
        <pc:spChg chg="add del mod">
          <ac:chgData name="THAI Thu-Thuy" userId="c8b930f39d1179b5" providerId="LiveId" clId="{88D7F3DF-2F55-4288-A834-5DB1AC0C9A24}" dt="2021-06-17T01:25:59.164" v="169" actId="478"/>
          <ac:spMkLst>
            <pc:docMk/>
            <pc:sldMk cId="2448333539" sldId="326"/>
            <ac:spMk id="26" creationId="{8B2D9B41-FD7E-467A-902A-607339EB426E}"/>
          </ac:spMkLst>
        </pc:spChg>
        <pc:spChg chg="add del mod">
          <ac:chgData name="THAI Thu-Thuy" userId="c8b930f39d1179b5" providerId="LiveId" clId="{88D7F3DF-2F55-4288-A834-5DB1AC0C9A24}" dt="2021-06-17T01:25:59.164" v="169" actId="478"/>
          <ac:spMkLst>
            <pc:docMk/>
            <pc:sldMk cId="2448333539" sldId="326"/>
            <ac:spMk id="27" creationId="{CDA65D9C-FE25-4E7C-9927-3CE11A02942A}"/>
          </ac:spMkLst>
        </pc:spChg>
        <pc:spChg chg="add del mod">
          <ac:chgData name="THAI Thu-Thuy" userId="c8b930f39d1179b5" providerId="LiveId" clId="{88D7F3DF-2F55-4288-A834-5DB1AC0C9A24}" dt="2021-06-17T01:26:14.512" v="172" actId="478"/>
          <ac:spMkLst>
            <pc:docMk/>
            <pc:sldMk cId="2448333539" sldId="326"/>
            <ac:spMk id="28" creationId="{70958442-389C-4F7D-9E01-9584BA4E930C}"/>
          </ac:spMkLst>
        </pc:spChg>
        <pc:grpChg chg="del">
          <ac:chgData name="THAI Thu-Thuy" userId="c8b930f39d1179b5" providerId="LiveId" clId="{88D7F3DF-2F55-4288-A834-5DB1AC0C9A24}" dt="2021-06-17T01:23:40.026" v="147" actId="478"/>
          <ac:grpSpMkLst>
            <pc:docMk/>
            <pc:sldMk cId="2448333539" sldId="326"/>
            <ac:grpSpMk id="8" creationId="{FB670ED6-8D9F-40B4-AD3C-3627594E977A}"/>
          </ac:grpSpMkLst>
        </pc:grpChg>
        <pc:grpChg chg="del">
          <ac:chgData name="THAI Thu-Thuy" userId="c8b930f39d1179b5" providerId="LiveId" clId="{88D7F3DF-2F55-4288-A834-5DB1AC0C9A24}" dt="2021-06-17T01:23:47.572" v="148" actId="478"/>
          <ac:grpSpMkLst>
            <pc:docMk/>
            <pc:sldMk cId="2448333539" sldId="326"/>
            <ac:grpSpMk id="11" creationId="{B9E6F58E-5532-4600-BDD3-980830A846BC}"/>
          </ac:grpSpMkLst>
        </pc:grpChg>
        <pc:grpChg chg="del">
          <ac:chgData name="THAI Thu-Thuy" userId="c8b930f39d1179b5" providerId="LiveId" clId="{88D7F3DF-2F55-4288-A834-5DB1AC0C9A24}" dt="2021-06-17T01:23:52.409" v="149" actId="478"/>
          <ac:grpSpMkLst>
            <pc:docMk/>
            <pc:sldMk cId="2448333539" sldId="326"/>
            <ac:grpSpMk id="14" creationId="{A215C987-067C-40BC-A46E-5ACB6480F3ED}"/>
          </ac:grpSpMkLst>
        </pc:grpChg>
      </pc:sldChg>
      <pc:sldChg chg="addSp delSp modSp add mod">
        <pc:chgData name="THAI Thu-Thuy" userId="c8b930f39d1179b5" providerId="LiveId" clId="{88D7F3DF-2F55-4288-A834-5DB1AC0C9A24}" dt="2021-06-17T01:28:36.904" v="215" actId="1076"/>
        <pc:sldMkLst>
          <pc:docMk/>
          <pc:sldMk cId="950770728" sldId="327"/>
        </pc:sldMkLst>
        <pc:spChg chg="add mod">
          <ac:chgData name="THAI Thu-Thuy" userId="c8b930f39d1179b5" providerId="LiveId" clId="{88D7F3DF-2F55-4288-A834-5DB1AC0C9A24}" dt="2021-06-17T01:28:32.112" v="213" actId="478"/>
          <ac:spMkLst>
            <pc:docMk/>
            <pc:sldMk cId="950770728" sldId="327"/>
            <ac:spMk id="3" creationId="{BECC7B2B-C00A-4C98-BD93-1075786F8556}"/>
          </ac:spMkLst>
        </pc:spChg>
        <pc:spChg chg="mod">
          <ac:chgData name="THAI Thu-Thuy" userId="c8b930f39d1179b5" providerId="LiveId" clId="{88D7F3DF-2F55-4288-A834-5DB1AC0C9A24}" dt="2021-06-17T01:28:22.349" v="212" actId="20577"/>
          <ac:spMkLst>
            <pc:docMk/>
            <pc:sldMk cId="950770728" sldId="327"/>
            <ac:spMk id="6" creationId="{00000000-0000-0000-0000-000000000000}"/>
          </ac:spMkLst>
        </pc:spChg>
        <pc:spChg chg="del">
          <ac:chgData name="THAI Thu-Thuy" userId="c8b930f39d1179b5" providerId="LiveId" clId="{88D7F3DF-2F55-4288-A834-5DB1AC0C9A24}" dt="2021-06-17T01:28:32.112" v="213" actId="478"/>
          <ac:spMkLst>
            <pc:docMk/>
            <pc:sldMk cId="950770728" sldId="327"/>
            <ac:spMk id="7" creationId="{44D523F3-BA70-4AAF-A667-F4E43C351687}"/>
          </ac:spMkLst>
        </pc:spChg>
        <pc:picChg chg="add mod">
          <ac:chgData name="THAI Thu-Thuy" userId="c8b930f39d1179b5" providerId="LiveId" clId="{88D7F3DF-2F55-4288-A834-5DB1AC0C9A24}" dt="2021-06-17T01:28:36.904" v="215" actId="1076"/>
          <ac:picMkLst>
            <pc:docMk/>
            <pc:sldMk cId="950770728" sldId="327"/>
            <ac:picMk id="8" creationId="{C47CFFDA-88B8-4CB1-B3E5-C83563973B99}"/>
          </ac:picMkLst>
        </pc:picChg>
      </pc:sldChg>
      <pc:sldChg chg="delSp modSp add mod">
        <pc:chgData name="THAI Thu-Thuy" userId="c8b930f39d1179b5" providerId="LiveId" clId="{88D7F3DF-2F55-4288-A834-5DB1AC0C9A24}" dt="2021-06-17T01:30:33.679" v="241" actId="20577"/>
        <pc:sldMkLst>
          <pc:docMk/>
          <pc:sldMk cId="3724031073" sldId="328"/>
        </pc:sldMkLst>
        <pc:spChg chg="mod">
          <ac:chgData name="THAI Thu-Thuy" userId="c8b930f39d1179b5" providerId="LiveId" clId="{88D7F3DF-2F55-4288-A834-5DB1AC0C9A24}" dt="2021-06-17T01:30:33.679" v="241" actId="20577"/>
          <ac:spMkLst>
            <pc:docMk/>
            <pc:sldMk cId="3724031073" sldId="328"/>
            <ac:spMk id="3" creationId="{BECC7B2B-C00A-4C98-BD93-1075786F8556}"/>
          </ac:spMkLst>
        </pc:spChg>
        <pc:picChg chg="del">
          <ac:chgData name="THAI Thu-Thuy" userId="c8b930f39d1179b5" providerId="LiveId" clId="{88D7F3DF-2F55-4288-A834-5DB1AC0C9A24}" dt="2021-06-17T01:28:50.372" v="217" actId="478"/>
          <ac:picMkLst>
            <pc:docMk/>
            <pc:sldMk cId="3724031073" sldId="328"/>
            <ac:picMk id="8" creationId="{C47CFFDA-88B8-4CB1-B3E5-C83563973B99}"/>
          </ac:picMkLst>
        </pc:picChg>
      </pc:sldChg>
      <pc:sldChg chg="modSp add mod">
        <pc:chgData name="THAI Thu-Thuy" userId="c8b930f39d1179b5" providerId="LiveId" clId="{88D7F3DF-2F55-4288-A834-5DB1AC0C9A24}" dt="2021-06-17T01:31:31.170" v="252" actId="2711"/>
        <pc:sldMkLst>
          <pc:docMk/>
          <pc:sldMk cId="3897815726" sldId="329"/>
        </pc:sldMkLst>
        <pc:spChg chg="mod">
          <ac:chgData name="THAI Thu-Thuy" userId="c8b930f39d1179b5" providerId="LiveId" clId="{88D7F3DF-2F55-4288-A834-5DB1AC0C9A24}" dt="2021-06-17T01:31:31.170" v="252" actId="2711"/>
          <ac:spMkLst>
            <pc:docMk/>
            <pc:sldMk cId="3897815726" sldId="329"/>
            <ac:spMk id="3" creationId="{BECC7B2B-C00A-4C98-BD93-1075786F8556}"/>
          </ac:spMkLst>
        </pc:spChg>
      </pc:sldChg>
      <pc:sldChg chg="modSp add mod">
        <pc:chgData name="THAI Thu-Thuy" userId="c8b930f39d1179b5" providerId="LiveId" clId="{88D7F3DF-2F55-4288-A834-5DB1AC0C9A24}" dt="2021-06-17T01:31:23.693" v="251" actId="2711"/>
        <pc:sldMkLst>
          <pc:docMk/>
          <pc:sldMk cId="2167305534" sldId="330"/>
        </pc:sldMkLst>
        <pc:spChg chg="mod">
          <ac:chgData name="THAI Thu-Thuy" userId="c8b930f39d1179b5" providerId="LiveId" clId="{88D7F3DF-2F55-4288-A834-5DB1AC0C9A24}" dt="2021-06-17T01:31:23.693" v="251" actId="2711"/>
          <ac:spMkLst>
            <pc:docMk/>
            <pc:sldMk cId="2167305534" sldId="330"/>
            <ac:spMk id="3" creationId="{BECC7B2B-C00A-4C98-BD93-1075786F8556}"/>
          </ac:spMkLst>
        </pc:spChg>
      </pc:sldChg>
      <pc:sldChg chg="addSp delSp modSp add mod">
        <pc:chgData name="THAI Thu-Thuy" userId="c8b930f39d1179b5" providerId="LiveId" clId="{88D7F3DF-2F55-4288-A834-5DB1AC0C9A24}" dt="2021-06-17T01:31:59.088" v="257" actId="1076"/>
        <pc:sldMkLst>
          <pc:docMk/>
          <pc:sldMk cId="1005265091" sldId="331"/>
        </pc:sldMkLst>
        <pc:spChg chg="del">
          <ac:chgData name="THAI Thu-Thuy" userId="c8b930f39d1179b5" providerId="LiveId" clId="{88D7F3DF-2F55-4288-A834-5DB1AC0C9A24}" dt="2021-06-17T01:31:51.803" v="254" actId="478"/>
          <ac:spMkLst>
            <pc:docMk/>
            <pc:sldMk cId="1005265091" sldId="331"/>
            <ac:spMk id="3" creationId="{BECC7B2B-C00A-4C98-BD93-1075786F8556}"/>
          </ac:spMkLst>
        </pc:spChg>
        <pc:spChg chg="add del mod">
          <ac:chgData name="THAI Thu-Thuy" userId="c8b930f39d1179b5" providerId="LiveId" clId="{88D7F3DF-2F55-4288-A834-5DB1AC0C9A24}" dt="2021-06-17T01:31:56.101" v="256" actId="478"/>
          <ac:spMkLst>
            <pc:docMk/>
            <pc:sldMk cId="1005265091" sldId="331"/>
            <ac:spMk id="7" creationId="{EAC137A9-DEB6-4B7F-A26B-A198D73BE769}"/>
          </ac:spMkLst>
        </pc:spChg>
        <pc:picChg chg="add mod">
          <ac:chgData name="THAI Thu-Thuy" userId="c8b930f39d1179b5" providerId="LiveId" clId="{88D7F3DF-2F55-4288-A834-5DB1AC0C9A24}" dt="2021-06-17T01:31:59.088" v="257" actId="1076"/>
          <ac:picMkLst>
            <pc:docMk/>
            <pc:sldMk cId="1005265091" sldId="331"/>
            <ac:picMk id="8" creationId="{60DFF37D-F508-4108-97C4-94065E9B98F4}"/>
          </ac:picMkLst>
        </pc:picChg>
      </pc:sldChg>
      <pc:sldChg chg="modSp add mod">
        <pc:chgData name="THAI Thu-Thuy" userId="c8b930f39d1179b5" providerId="LiveId" clId="{88D7F3DF-2F55-4288-A834-5DB1AC0C9A24}" dt="2021-06-17T01:37:39.859" v="312" actId="113"/>
        <pc:sldMkLst>
          <pc:docMk/>
          <pc:sldMk cId="1937511151" sldId="332"/>
        </pc:sldMkLst>
        <pc:spChg chg="mod">
          <ac:chgData name="THAI Thu-Thuy" userId="c8b930f39d1179b5" providerId="LiveId" clId="{88D7F3DF-2F55-4288-A834-5DB1AC0C9A24}" dt="2021-06-17T01:37:39.859" v="312" actId="113"/>
          <ac:spMkLst>
            <pc:docMk/>
            <pc:sldMk cId="1937511151" sldId="332"/>
            <ac:spMk id="3" creationId="{BECC7B2B-C00A-4C98-BD93-1075786F8556}"/>
          </ac:spMkLst>
        </pc:spChg>
        <pc:spChg chg="mod">
          <ac:chgData name="THAI Thu-Thuy" userId="c8b930f39d1179b5" providerId="LiveId" clId="{88D7F3DF-2F55-4288-A834-5DB1AC0C9A24}" dt="2021-06-17T01:32:31.842" v="305" actId="20577"/>
          <ac:spMkLst>
            <pc:docMk/>
            <pc:sldMk cId="1937511151" sldId="332"/>
            <ac:spMk id="6" creationId="{00000000-0000-0000-0000-000000000000}"/>
          </ac:spMkLst>
        </pc:sp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63C0FFB2-1137-4566-9F14-D5046FDC6675}" type="doc">
      <dgm:prSet loTypeId="urn:microsoft.com/office/officeart/2005/8/layout/gear1" loCatId="cycle" qsTypeId="urn:microsoft.com/office/officeart/2005/8/quickstyle/simple1" qsCatId="simple" csTypeId="urn:microsoft.com/office/officeart/2005/8/colors/accent1_2" csCatId="accent1" phldr="1"/>
      <dgm:spPr/>
    </dgm:pt>
    <dgm:pt modelId="{CA99E7DA-C62F-4628-9C23-6F8A7607A0C0}">
      <dgm:prSet phldrT="[Text]" custT="1"/>
      <dgm:spPr>
        <a:solidFill>
          <a:srgbClr val="C00000"/>
        </a:solidFill>
      </dgm:spPr>
      <dgm:t>
        <a:bodyPr/>
        <a:lstStyle/>
        <a:p>
          <a:r>
            <a:rPr lang="en-US" sz="1800" b="1" dirty="0"/>
            <a:t>Managing Human Resource</a:t>
          </a:r>
          <a:endParaRPr lang="en-US" sz="1800" b="1" dirty="0">
            <a:solidFill>
              <a:srgbClr val="FFFF00"/>
            </a:solidFill>
          </a:endParaRPr>
        </a:p>
      </dgm:t>
    </dgm:pt>
    <dgm:pt modelId="{A1F6666E-7EDF-4861-859C-E604DC489203}" type="parTrans" cxnId="{170ABB09-EFAE-40AE-BE15-C8B35F19964C}">
      <dgm:prSet/>
      <dgm:spPr/>
      <dgm:t>
        <a:bodyPr/>
        <a:lstStyle/>
        <a:p>
          <a:endParaRPr lang="en-US"/>
        </a:p>
      </dgm:t>
    </dgm:pt>
    <dgm:pt modelId="{69E2E9E2-EC63-4CE8-A086-EAD259BC0248}" type="sibTrans" cxnId="{170ABB09-EFAE-40AE-BE15-C8B35F19964C}">
      <dgm:prSet/>
      <dgm:spPr/>
      <dgm:t>
        <a:bodyPr/>
        <a:lstStyle/>
        <a:p>
          <a:endParaRPr lang="en-US"/>
        </a:p>
      </dgm:t>
    </dgm:pt>
    <dgm:pt modelId="{6A92C48E-9C5E-4383-AC61-20445AADEDFF}">
      <dgm:prSet phldrT="[Text]" custT="1"/>
      <dgm:spPr>
        <a:solidFill>
          <a:srgbClr val="00B050"/>
        </a:solidFill>
      </dgm:spPr>
      <dgm:t>
        <a:bodyPr/>
        <a:lstStyle/>
        <a:p>
          <a:r>
            <a:rPr lang="en-US" sz="1600" b="1" dirty="0">
              <a:solidFill>
                <a:srgbClr val="FFFF00"/>
              </a:solidFill>
            </a:rPr>
            <a:t>Organizational Structure and Design</a:t>
          </a:r>
        </a:p>
      </dgm:t>
    </dgm:pt>
    <dgm:pt modelId="{B4B4A8CF-1795-4A44-AF0C-93480C7023E7}" type="parTrans" cxnId="{D46844D4-F9CE-45A9-977E-1BC41D1B5903}">
      <dgm:prSet/>
      <dgm:spPr/>
      <dgm:t>
        <a:bodyPr/>
        <a:lstStyle/>
        <a:p>
          <a:endParaRPr lang="en-US"/>
        </a:p>
      </dgm:t>
    </dgm:pt>
    <dgm:pt modelId="{35D3BFD5-3CEA-4E9C-9E80-629B7330145B}" type="sibTrans" cxnId="{D46844D4-F9CE-45A9-977E-1BC41D1B5903}">
      <dgm:prSet/>
      <dgm:spPr/>
      <dgm:t>
        <a:bodyPr/>
        <a:lstStyle/>
        <a:p>
          <a:endParaRPr lang="en-US"/>
        </a:p>
      </dgm:t>
    </dgm:pt>
    <dgm:pt modelId="{6D7E73F4-4F50-400B-A1C3-1EA3A66B5B43}" type="pres">
      <dgm:prSet presAssocID="{63C0FFB2-1137-4566-9F14-D5046FDC6675}" presName="composite" presStyleCnt="0">
        <dgm:presLayoutVars>
          <dgm:chMax val="3"/>
          <dgm:animLvl val="lvl"/>
          <dgm:resizeHandles val="exact"/>
        </dgm:presLayoutVars>
      </dgm:prSet>
      <dgm:spPr/>
    </dgm:pt>
    <dgm:pt modelId="{2218A6DA-C37D-47E7-BC68-8791BDAB4B09}" type="pres">
      <dgm:prSet presAssocID="{CA99E7DA-C62F-4628-9C23-6F8A7607A0C0}" presName="gear1" presStyleLbl="node1" presStyleIdx="0" presStyleCnt="2">
        <dgm:presLayoutVars>
          <dgm:chMax val="1"/>
          <dgm:bulletEnabled val="1"/>
        </dgm:presLayoutVars>
      </dgm:prSet>
      <dgm:spPr/>
    </dgm:pt>
    <dgm:pt modelId="{0EFCD67C-E68A-4AA9-94E7-E629B30731F6}" type="pres">
      <dgm:prSet presAssocID="{CA99E7DA-C62F-4628-9C23-6F8A7607A0C0}" presName="gear1srcNode" presStyleLbl="node1" presStyleIdx="0" presStyleCnt="2"/>
      <dgm:spPr/>
    </dgm:pt>
    <dgm:pt modelId="{3F0533D6-3FCD-45E0-92F7-92C32E9BD9B4}" type="pres">
      <dgm:prSet presAssocID="{CA99E7DA-C62F-4628-9C23-6F8A7607A0C0}" presName="gear1dstNode" presStyleLbl="node1" presStyleIdx="0" presStyleCnt="2"/>
      <dgm:spPr/>
    </dgm:pt>
    <dgm:pt modelId="{709536AB-75FE-064B-A7CC-9AA847B73BEE}" type="pres">
      <dgm:prSet presAssocID="{6A92C48E-9C5E-4383-AC61-20445AADEDFF}" presName="gear2" presStyleLbl="node1" presStyleIdx="1" presStyleCnt="2" custScaleX="164392" custScaleY="157883" custLinFactNeighborX="-16468" custLinFactNeighborY="-1557">
        <dgm:presLayoutVars>
          <dgm:chMax val="1"/>
          <dgm:bulletEnabled val="1"/>
        </dgm:presLayoutVars>
      </dgm:prSet>
      <dgm:spPr/>
    </dgm:pt>
    <dgm:pt modelId="{8D70F2AE-E416-2545-82E6-933E826842BF}" type="pres">
      <dgm:prSet presAssocID="{6A92C48E-9C5E-4383-AC61-20445AADEDFF}" presName="gear2srcNode" presStyleLbl="node1" presStyleIdx="1" presStyleCnt="2"/>
      <dgm:spPr/>
    </dgm:pt>
    <dgm:pt modelId="{B2C7287E-B0AC-0746-B9BA-22C170C31D4B}" type="pres">
      <dgm:prSet presAssocID="{6A92C48E-9C5E-4383-AC61-20445AADEDFF}" presName="gear2dstNode" presStyleLbl="node1" presStyleIdx="1" presStyleCnt="2"/>
      <dgm:spPr/>
    </dgm:pt>
    <dgm:pt modelId="{588FC5A9-2383-4F4F-8CF7-BD64F8BCC010}" type="pres">
      <dgm:prSet presAssocID="{69E2E9E2-EC63-4CE8-A086-EAD259BC0248}" presName="connector1" presStyleLbl="sibTrans2D1" presStyleIdx="0" presStyleCnt="2"/>
      <dgm:spPr/>
    </dgm:pt>
    <dgm:pt modelId="{771765AC-4892-A14D-9F0A-70ACD87D9F8B}" type="pres">
      <dgm:prSet presAssocID="{35D3BFD5-3CEA-4E9C-9E80-629B7330145B}" presName="connector2" presStyleLbl="sibTrans2D1" presStyleIdx="1" presStyleCnt="2" custLinFactNeighborX="-40316" custLinFactNeighborY="-3360"/>
      <dgm:spPr/>
    </dgm:pt>
  </dgm:ptLst>
  <dgm:cxnLst>
    <dgm:cxn modelId="{170ABB09-EFAE-40AE-BE15-C8B35F19964C}" srcId="{63C0FFB2-1137-4566-9F14-D5046FDC6675}" destId="{CA99E7DA-C62F-4628-9C23-6F8A7607A0C0}" srcOrd="0" destOrd="0" parTransId="{A1F6666E-7EDF-4861-859C-E604DC489203}" sibTransId="{69E2E9E2-EC63-4CE8-A086-EAD259BC0248}"/>
    <dgm:cxn modelId="{B2955D60-4E93-294C-80C5-C5D9031B019F}" type="presOf" srcId="{6A92C48E-9C5E-4383-AC61-20445AADEDFF}" destId="{8D70F2AE-E416-2545-82E6-933E826842BF}" srcOrd="1" destOrd="0" presId="urn:microsoft.com/office/officeart/2005/8/layout/gear1"/>
    <dgm:cxn modelId="{C9A34892-67A6-4AEA-A0FB-04751BFB7FFB}" type="presOf" srcId="{CA99E7DA-C62F-4628-9C23-6F8A7607A0C0}" destId="{3F0533D6-3FCD-45E0-92F7-92C32E9BD9B4}" srcOrd="2" destOrd="0" presId="urn:microsoft.com/office/officeart/2005/8/layout/gear1"/>
    <dgm:cxn modelId="{32A05195-C6CA-7C46-A0A6-CD2AB322C0BF}" type="presOf" srcId="{35D3BFD5-3CEA-4E9C-9E80-629B7330145B}" destId="{771765AC-4892-A14D-9F0A-70ACD87D9F8B}" srcOrd="0" destOrd="0" presId="urn:microsoft.com/office/officeart/2005/8/layout/gear1"/>
    <dgm:cxn modelId="{D6B637A0-C0D6-4B1A-BA0B-A344B6EC06C2}" type="presOf" srcId="{CA99E7DA-C62F-4628-9C23-6F8A7607A0C0}" destId="{2218A6DA-C37D-47E7-BC68-8791BDAB4B09}" srcOrd="0" destOrd="0" presId="urn:microsoft.com/office/officeart/2005/8/layout/gear1"/>
    <dgm:cxn modelId="{7C1ABFAA-5CBA-154A-9CB7-583948FFD727}" type="presOf" srcId="{6A92C48E-9C5E-4383-AC61-20445AADEDFF}" destId="{709536AB-75FE-064B-A7CC-9AA847B73BEE}" srcOrd="0" destOrd="0" presId="urn:microsoft.com/office/officeart/2005/8/layout/gear1"/>
    <dgm:cxn modelId="{F3F48FC0-0CFC-484B-A7A4-D471DAC47352}" type="presOf" srcId="{69E2E9E2-EC63-4CE8-A086-EAD259BC0248}" destId="{588FC5A9-2383-4F4F-8CF7-BD64F8BCC010}" srcOrd="0" destOrd="0" presId="urn:microsoft.com/office/officeart/2005/8/layout/gear1"/>
    <dgm:cxn modelId="{D46844D4-F9CE-45A9-977E-1BC41D1B5903}" srcId="{63C0FFB2-1137-4566-9F14-D5046FDC6675}" destId="{6A92C48E-9C5E-4383-AC61-20445AADEDFF}" srcOrd="1" destOrd="0" parTransId="{B4B4A8CF-1795-4A44-AF0C-93480C7023E7}" sibTransId="{35D3BFD5-3CEA-4E9C-9E80-629B7330145B}"/>
    <dgm:cxn modelId="{AAD823DC-D054-4229-B741-2DCC7AE7ACFE}" type="presOf" srcId="{63C0FFB2-1137-4566-9F14-D5046FDC6675}" destId="{6D7E73F4-4F50-400B-A1C3-1EA3A66B5B43}" srcOrd="0" destOrd="0" presId="urn:microsoft.com/office/officeart/2005/8/layout/gear1"/>
    <dgm:cxn modelId="{9DBFA7EA-48FB-BE49-A223-E4CD2DED5B3F}" type="presOf" srcId="{6A92C48E-9C5E-4383-AC61-20445AADEDFF}" destId="{B2C7287E-B0AC-0746-B9BA-22C170C31D4B}" srcOrd="2" destOrd="0" presId="urn:microsoft.com/office/officeart/2005/8/layout/gear1"/>
    <dgm:cxn modelId="{29A406FD-CE38-43F9-8E23-209925C8323F}" type="presOf" srcId="{CA99E7DA-C62F-4628-9C23-6F8A7607A0C0}" destId="{0EFCD67C-E68A-4AA9-94E7-E629B30731F6}" srcOrd="1" destOrd="0" presId="urn:microsoft.com/office/officeart/2005/8/layout/gear1"/>
    <dgm:cxn modelId="{1F5AFB71-FC0F-49DD-8686-9AD7A4360AF5}" type="presParOf" srcId="{6D7E73F4-4F50-400B-A1C3-1EA3A66B5B43}" destId="{2218A6DA-C37D-47E7-BC68-8791BDAB4B09}" srcOrd="0" destOrd="0" presId="urn:microsoft.com/office/officeart/2005/8/layout/gear1"/>
    <dgm:cxn modelId="{5B236DD1-40BF-402F-A6B7-17B0CD0FCEBA}" type="presParOf" srcId="{6D7E73F4-4F50-400B-A1C3-1EA3A66B5B43}" destId="{0EFCD67C-E68A-4AA9-94E7-E629B30731F6}" srcOrd="1" destOrd="0" presId="urn:microsoft.com/office/officeart/2005/8/layout/gear1"/>
    <dgm:cxn modelId="{2F4F0BA1-E0A2-47A5-8C3D-9E56F8F8F17F}" type="presParOf" srcId="{6D7E73F4-4F50-400B-A1C3-1EA3A66B5B43}" destId="{3F0533D6-3FCD-45E0-92F7-92C32E9BD9B4}" srcOrd="2" destOrd="0" presId="urn:microsoft.com/office/officeart/2005/8/layout/gear1"/>
    <dgm:cxn modelId="{7EF364FA-AE3A-2D4E-A236-4CFB6E7628EF}" type="presParOf" srcId="{6D7E73F4-4F50-400B-A1C3-1EA3A66B5B43}" destId="{709536AB-75FE-064B-A7CC-9AA847B73BEE}" srcOrd="3" destOrd="0" presId="urn:microsoft.com/office/officeart/2005/8/layout/gear1"/>
    <dgm:cxn modelId="{A87655DF-4D74-3847-B3B8-ED3DCCC4777C}" type="presParOf" srcId="{6D7E73F4-4F50-400B-A1C3-1EA3A66B5B43}" destId="{8D70F2AE-E416-2545-82E6-933E826842BF}" srcOrd="4" destOrd="0" presId="urn:microsoft.com/office/officeart/2005/8/layout/gear1"/>
    <dgm:cxn modelId="{202332FF-FA2B-9C4E-A00E-D66366EA450F}" type="presParOf" srcId="{6D7E73F4-4F50-400B-A1C3-1EA3A66B5B43}" destId="{B2C7287E-B0AC-0746-B9BA-22C170C31D4B}" srcOrd="5" destOrd="0" presId="urn:microsoft.com/office/officeart/2005/8/layout/gear1"/>
    <dgm:cxn modelId="{EB7B2E9F-214C-4A6E-9890-5732D05D4921}" type="presParOf" srcId="{6D7E73F4-4F50-400B-A1C3-1EA3A66B5B43}" destId="{588FC5A9-2383-4F4F-8CF7-BD64F8BCC010}" srcOrd="6" destOrd="0" presId="urn:microsoft.com/office/officeart/2005/8/layout/gear1"/>
    <dgm:cxn modelId="{B70874DF-5EAF-DB4C-A2BC-BB06FAAA55DB}" type="presParOf" srcId="{6D7E73F4-4F50-400B-A1C3-1EA3A66B5B43}" destId="{771765AC-4892-A14D-9F0A-70ACD87D9F8B}" srcOrd="7" destOrd="0" presId="urn:microsoft.com/office/officeart/2005/8/layout/gear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218A6DA-C37D-47E7-BC68-8791BDAB4B09}">
      <dsp:nvSpPr>
        <dsp:cNvPr id="0" name=""/>
        <dsp:cNvSpPr/>
      </dsp:nvSpPr>
      <dsp:spPr>
        <a:xfrm>
          <a:off x="4226281" y="1893934"/>
          <a:ext cx="2976183" cy="2976183"/>
        </a:xfrm>
        <a:prstGeom prst="gear9">
          <a:avLst/>
        </a:prstGeom>
        <a:solidFill>
          <a:srgbClr val="C00000"/>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2860" tIns="22860" rIns="22860" bIns="22860" numCol="1" spcCol="1270" anchor="ctr" anchorCtr="0">
          <a:noAutofit/>
        </a:bodyPr>
        <a:lstStyle/>
        <a:p>
          <a:pPr marL="0" lvl="0" indent="0" algn="ctr" defTabSz="800100">
            <a:lnSpc>
              <a:spcPct val="90000"/>
            </a:lnSpc>
            <a:spcBef>
              <a:spcPct val="0"/>
            </a:spcBef>
            <a:spcAft>
              <a:spcPct val="35000"/>
            </a:spcAft>
            <a:buNone/>
          </a:pPr>
          <a:r>
            <a:rPr lang="en-US" sz="1800" b="1" kern="1200" dirty="0"/>
            <a:t>Managing Human Resource</a:t>
          </a:r>
          <a:endParaRPr lang="en-US" sz="1800" b="1" kern="1200" dirty="0">
            <a:solidFill>
              <a:srgbClr val="FFFF00"/>
            </a:solidFill>
          </a:endParaRPr>
        </a:p>
      </dsp:txBody>
      <dsp:txXfrm>
        <a:off x="4824626" y="2591091"/>
        <a:ext cx="1779493" cy="1529819"/>
      </dsp:txXfrm>
    </dsp:sp>
    <dsp:sp modelId="{709536AB-75FE-064B-A7CC-9AA847B73BEE}">
      <dsp:nvSpPr>
        <dsp:cNvPr id="0" name=""/>
        <dsp:cNvSpPr/>
      </dsp:nvSpPr>
      <dsp:spPr>
        <a:xfrm>
          <a:off x="1441353" y="530334"/>
          <a:ext cx="3558259" cy="3417372"/>
        </a:xfrm>
        <a:prstGeom prst="gear6">
          <a:avLst/>
        </a:prstGeom>
        <a:solidFill>
          <a:srgbClr val="00B050"/>
        </a:solidFill>
        <a:ln w="28575"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20320" tIns="20320" rIns="20320" bIns="20320" numCol="1" spcCol="1270" anchor="ctr" anchorCtr="0">
          <a:noAutofit/>
        </a:bodyPr>
        <a:lstStyle/>
        <a:p>
          <a:pPr marL="0" lvl="0" indent="0" algn="ctr" defTabSz="711200">
            <a:lnSpc>
              <a:spcPct val="90000"/>
            </a:lnSpc>
            <a:spcBef>
              <a:spcPct val="0"/>
            </a:spcBef>
            <a:spcAft>
              <a:spcPct val="35000"/>
            </a:spcAft>
            <a:buNone/>
          </a:pPr>
          <a:r>
            <a:rPr lang="en-US" sz="1600" b="1" kern="1200" dirty="0">
              <a:solidFill>
                <a:srgbClr val="FFFF00"/>
              </a:solidFill>
            </a:rPr>
            <a:t>Organizational Structure and Design</a:t>
          </a:r>
        </a:p>
      </dsp:txBody>
      <dsp:txXfrm>
        <a:off x="2322166" y="1395867"/>
        <a:ext cx="1796633" cy="1686306"/>
      </dsp:txXfrm>
    </dsp:sp>
    <dsp:sp modelId="{588FC5A9-2383-4F4F-8CF7-BD64F8BCC010}">
      <dsp:nvSpPr>
        <dsp:cNvPr id="0" name=""/>
        <dsp:cNvSpPr/>
      </dsp:nvSpPr>
      <dsp:spPr>
        <a:xfrm>
          <a:off x="4401415" y="1366951"/>
          <a:ext cx="3660705" cy="3660705"/>
        </a:xfrm>
        <a:prstGeom prst="circularArrow">
          <a:avLst>
            <a:gd name="adj1" fmla="val 4878"/>
            <a:gd name="adj2" fmla="val 312630"/>
            <a:gd name="adj3" fmla="val 3223924"/>
            <a:gd name="adj4" fmla="val 15114212"/>
            <a:gd name="adj5" fmla="val 5691"/>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771765AC-4892-A14D-9F0A-70ACD87D9F8B}">
      <dsp:nvSpPr>
        <dsp:cNvPr id="0" name=""/>
        <dsp:cNvSpPr/>
      </dsp:nvSpPr>
      <dsp:spPr>
        <a:xfrm>
          <a:off x="995469" y="613329"/>
          <a:ext cx="2767850" cy="2767850"/>
        </a:xfrm>
        <a:prstGeom prst="leftCircularArrow">
          <a:avLst>
            <a:gd name="adj1" fmla="val 6452"/>
            <a:gd name="adj2" fmla="val 429999"/>
            <a:gd name="adj3" fmla="val 10489124"/>
            <a:gd name="adj4" fmla="val 14837806"/>
            <a:gd name="adj5" fmla="val 7527"/>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Tree>
</dsp:drawing>
</file>

<file path=ppt/diagrams/layout1.xml><?xml version="1.0" encoding="utf-8"?>
<dgm:layoutDef xmlns:dgm="http://schemas.openxmlformats.org/drawingml/2006/diagram" xmlns:a="http://schemas.openxmlformats.org/drawingml/2006/main" uniqueId="urn:microsoft.com/office/officeart/2005/8/layout/gear1">
  <dgm:title val=""/>
  <dgm:desc val=""/>
  <dgm:catLst>
    <dgm:cat type="relationship" pri="3000"/>
    <dgm:cat type="process" pri="28000"/>
    <dgm:cat type="cycle" pri="14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useDef="1">
    <dgm:dataModel>
      <dgm:ptLst/>
      <dgm:bg/>
      <dgm:whole/>
    </dgm:dataModel>
  </dgm:clrData>
  <dgm:layoutNode name="composite">
    <dgm:varLst>
      <dgm:chMax val="3"/>
      <dgm:animLvl val="lvl"/>
      <dgm:resizeHandles val="exact"/>
    </dgm:varLst>
    <dgm:alg type="composite">
      <dgm:param type="ar" val="1"/>
    </dgm:alg>
    <dgm:shape xmlns:r="http://schemas.openxmlformats.org/officeDocument/2006/relationships" r:blip="">
      <dgm:adjLst/>
    </dgm:shape>
    <dgm:presOf/>
    <dgm:choose name="Name0">
      <dgm:if name="Name1" axis="ch" ptType="node" func="cnt" op="lte" val="1">
        <dgm:constrLst>
          <dgm:constr type="primFontSz" for="ch" ptType="node" op="equ" val="65"/>
          <dgm:constr type="w" for="ch" forName="gear1" refType="w" fact="0.55"/>
          <dgm:constr type="h" for="ch" forName="gear1" refType="w" fact="0.55"/>
          <dgm:constr type="l" for="ch" forName="gear1" refType="w" fact="0.05"/>
          <dgm:constr type="t" for="ch" forName="gear1" refType="w" fact="0.05"/>
          <dgm:constr type="w" for="ch" forName="gear1srcNode" val="1"/>
          <dgm:constr type="h" for="ch" forName="gear1srcNode" val="1"/>
          <dgm:constr type="l" for="ch" forName="gear1srcNode" refType="w" fact="0.32"/>
          <dgm:constr type="t" for="ch" forName="gear1srcNode"/>
          <dgm:constr type="w" for="ch" forName="gear1dstNode" val="1"/>
          <dgm:constr type="h" for="ch" forName="gear1dstNode" val="1"/>
          <dgm:constr type="r" for="ch" forName="gear1dstNode" refType="w" fact="0.58"/>
          <dgm:constr type="t" for="ch" forName="gear1dstNode" refType="h" fact="0.5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dgm:constr type="b" for="ch" forName="gear1ch" refType="h" fact="0.6"/>
        </dgm:constrLst>
      </dgm:if>
      <dgm:if name="Name2" axis="ch" ptType="node" func="cnt" op="equ" val="2">
        <dgm:constrLst>
          <dgm:constr type="primFontSz" for="ch" ptType="node" op="equ" val="65"/>
          <dgm:constr type="w" for="ch" forName="gear1" refType="w" fact="0.55"/>
          <dgm:constr type="h" for="ch" forName="gear1" refType="w" fact="0.55"/>
          <dgm:constr type="l" for="ch" forName="gear1" refType="w" fact="0.45"/>
          <dgm:constr type="t" for="ch" forName="gear1" refType="w" fact="0.25"/>
          <dgm:constr type="w" for="ch" forName="gear1srcNode" val="1"/>
          <dgm:constr type="h" for="ch" forName="gear1srcNode" val="1"/>
          <dgm:constr type="l" for="ch" forName="gear1srcNode" refType="w" fact="0.72"/>
          <dgm:constr type="t" for="ch" forName="gear1srcNode" refType="w" fact="0.2"/>
          <dgm:constr type="w" for="ch" forName="gear1dstNode" val="1"/>
          <dgm:constr type="h" for="ch" forName="gear1dstNode" val="1"/>
          <dgm:constr type="r" for="ch" forName="gear1dstNode" refType="w" fact="0.98"/>
          <dgm:constr type="t" for="ch" forName="gear1dstNode" refType="h" fact="0.75"/>
          <dgm:constr type="diam" for="des" forName="connector1" refType="w" refFor="ch" refForName="gear1" op="equ" fact="1.1"/>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w" fact="0.8"/>
          <dgm:constr type="w" for="ch" forName="gear2" refType="w" fact="0.4"/>
          <dgm:constr type="h" for="ch" forName="gear2" refType="w" fact="0.4"/>
          <dgm:constr type="l" for="ch" forName="gear2" refType="w" fact="0.13"/>
          <dgm:constr type="t" for="ch" forName="gear2" refType="w" fact="0.12"/>
          <dgm:constr type="w" for="ch" forName="gear2srcNode" val="1"/>
          <dgm:constr type="h" for="ch" forName="gear2srcNode" val="1"/>
          <dgm:constr type="l" for="ch" forName="gear2srcNode" refType="w" fact="0.23"/>
          <dgm:constr type="t" for="ch" forName="gear2srcNode" refType="w" fact="0.08"/>
          <dgm:constr type="w" for="ch" forName="gear2dstNode" val="1"/>
          <dgm:constr type="h" for="ch" forName="gear2dstNode" val="1"/>
          <dgm:constr type="l" for="ch" forName="gear2dstNode" refType="w" fact="0.1"/>
          <dgm:constr type="t" for="ch" forName="gear2dstNode" refType="h" fact="0.3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refType="w" fact="0.34"/>
          <dgm:constr type="t" for="ch" forName="gear2ch" refType="w" fact="0.04"/>
        </dgm:constrLst>
      </dgm:if>
      <dgm:else name="Name3">
        <dgm:constrLst>
          <dgm:constr type="primFontSz" for="ch" ptType="node" op="equ" val="65"/>
          <dgm:constr type="w" for="ch" forName="gear1" refType="w" fact="0.55"/>
          <dgm:constr type="h" for="ch" forName="gear1" refType="w" fact="0.55"/>
          <dgm:constr type="l" for="ch" forName="gear1" refType="w" fact="0.45"/>
          <dgm:constr type="t" for="ch" forName="gear1" refType="w" fact="0.45"/>
          <dgm:constr type="w" for="ch" forName="gear1srcNode" val="1"/>
          <dgm:constr type="h" for="ch" forName="gear1srcNode" val="1"/>
          <dgm:constr type="l" for="ch" forName="gear1srcNode" refType="w" fact="0.72"/>
          <dgm:constr type="t" for="ch" forName="gear1srcNode" refType="w" fact="0.4"/>
          <dgm:constr type="w" for="ch" forName="gear1dstNode" val="1"/>
          <dgm:constr type="h" for="ch" forName="gear1dstNode" val="1"/>
          <dgm:constr type="r" for="ch" forName="gear1dstNode" refType="w" fact="0.98"/>
          <dgm:constr type="t" for="ch" forName="gear1dstNode" refType="h" fact="0.95"/>
          <dgm:constr type="diam" for="des" forName="connector1" refType="w" refFor="ch" refForName="gear1" op="equ" fact="1.15"/>
          <dgm:constr type="h" for="des" forName="connector1" refType="w" refFor="ch" refForName="gear1" op="equ" fact="0.1"/>
          <dgm:constr type="w" for="ch" forName="gear1ch" refType="w" fact="0.35"/>
          <dgm:constr type="h" for="ch" forName="gear1ch" refType="w" refFor="ch" refForName="gear1ch" fact="0.6"/>
          <dgm:constr type="l" for="ch" forName="gear1ch" refType="w" fact="0.38"/>
          <dgm:constr type="b" for="ch" forName="gear1ch" refType="h"/>
          <dgm:constr type="w" for="ch" forName="gear2" refType="w" fact="0.4"/>
          <dgm:constr type="h" for="ch" forName="gear2" refType="w" fact="0.4"/>
          <dgm:constr type="l" for="ch" forName="gear2" refType="w" fact="0.13"/>
          <dgm:constr type="t" for="ch" forName="gear2" refType="w" fact="0.32"/>
          <dgm:constr type="w" for="ch" forName="gear2srcNode" val="1"/>
          <dgm:constr type="h" for="ch" forName="gear2srcNode" val="1"/>
          <dgm:constr type="l" for="ch" forName="gear2srcNode" refType="w" fact="0.23"/>
          <dgm:constr type="t" for="ch" forName="gear2srcNode" refType="w" fact="0.28"/>
          <dgm:constr type="w" for="ch" forName="gear2dstNode" val="1"/>
          <dgm:constr type="h" for="ch" forName="gear2dstNode" val="1"/>
          <dgm:constr type="l" for="ch" forName="gear2dstNode" refType="w" fact="0.1"/>
          <dgm:constr type="t" for="ch" forName="gear2dstNode" refType="h" fact="0.53"/>
          <dgm:constr type="diam" for="des" forName="connector2" refType="w" refFor="ch" refForName="gear2" op="equ" fact="-1.1"/>
          <dgm:constr type="h" for="des" forName="connector2" refType="w" refFor="ch" refForName="gear1" op="equ" fact="0.1"/>
          <dgm:constr type="w" for="ch" forName="gear2ch" refType="w" fact="0.35"/>
          <dgm:constr type="h" for="ch" forName="gear2ch" refType="w" refFor="ch" refForName="gear2ch" fact="0.6"/>
          <dgm:constr type="l" for="ch" forName="gear2ch"/>
          <dgm:constr type="t" for="ch" forName="gear2ch" refType="w" fact="0.58"/>
          <dgm:constr type="w" for="ch" forName="gear3" refType="w" fact="0.48"/>
          <dgm:constr type="h" for="ch" forName="gear3" refType="w" fact="0.48"/>
          <dgm:constr type="l" for="ch" forName="gear3" refType="w" fact="0.31"/>
          <dgm:constr type="t" for="ch" forName="gear3"/>
          <dgm:constr type="w" for="ch" forName="gear3tx" refType="w" fact="0.22"/>
          <dgm:constr type="h" for="ch" forName="gear3tx" refType="w" fact="0.22"/>
          <dgm:constr type="ctrX" for="ch" forName="gear3tx" refType="ctrX" refFor="ch" refForName="gear3"/>
          <dgm:constr type="ctrY" for="ch" forName="gear3tx" refType="ctrY" refFor="ch" refForName="gear3"/>
          <dgm:constr type="w" for="ch" forName="gear3srcNode" val="1"/>
          <dgm:constr type="h" for="ch" forName="gear3srcNode" val="1"/>
          <dgm:constr type="l" for="ch" forName="gear3srcNode" refType="w" fact="0.3"/>
          <dgm:constr type="t" for="ch" forName="gear3srcNode" refType="w" fact="0.25"/>
          <dgm:constr type="w" for="ch" forName="gear3dstNode" val="1"/>
          <dgm:constr type="h" for="ch" forName="gear3dstNode" val="1"/>
          <dgm:constr type="l" for="ch" forName="gear3dstNode" refType="w" fact="0.38"/>
          <dgm:constr type="t" for="ch" forName="gear3dstNode" refType="h" fact="0.05"/>
          <dgm:constr type="diam" for="des" forName="connector3" refType="w" refFor="ch" refForName="gear3" op="equ"/>
          <dgm:constr type="h" for="des" forName="connector3" refType="w" refFor="ch" refForName="gear1" op="equ" fact="0.1"/>
          <dgm:constr type="w" for="ch" forName="gear3ch" refType="w" fact="0.35"/>
          <dgm:constr type="h" for="ch" forName="gear3ch" refType="w" refFor="ch" refForName="gear3ch" fact="0.6"/>
          <dgm:constr type="l" for="ch" forName="gear3ch" refType="w" fact="0.65"/>
          <dgm:constr type="t" for="ch" forName="gear3ch" refType="h" fact="0.13"/>
        </dgm:constrLst>
      </dgm:else>
    </dgm:choose>
    <dgm:ruleLst/>
    <dgm:forEach name="Name4" axis="ch" ptType="node" cnt="1">
      <dgm:layoutNode name="gear1" styleLbl="node1">
        <dgm:varLst>
          <dgm:chMax val="1"/>
          <dgm:bulletEnabled val="1"/>
        </dgm:varLst>
        <dgm:alg type="tx">
          <dgm:param type="txAnchorVertCh" val="mid"/>
        </dgm:alg>
        <dgm:shape xmlns:r="http://schemas.openxmlformats.org/officeDocument/2006/relationships" type="gear9"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1srcNode">
        <dgm:alg type="sp"/>
        <dgm:shape xmlns:r="http://schemas.openxmlformats.org/officeDocument/2006/relationships" type="rect" r:blip="" hideGeom="1">
          <dgm:adjLst/>
        </dgm:shape>
        <dgm:presOf axis="self"/>
        <dgm:constrLst/>
        <dgm:ruleLst/>
      </dgm:layoutNode>
      <dgm:layoutNode name="gear1dstNode">
        <dgm:alg type="sp"/>
        <dgm:shape xmlns:r="http://schemas.openxmlformats.org/officeDocument/2006/relationships" type="rect" r:blip="" hideGeom="1">
          <dgm:adjLst/>
        </dgm:shape>
        <dgm:presOf axis="self"/>
        <dgm:constrLst/>
        <dgm:ruleLst/>
      </dgm:layoutNode>
      <dgm:choose name="Name5">
        <dgm:if name="Name6" axis="ch" ptType="node" func="cnt" op="gte" val="1">
          <dgm:layoutNode name="gear1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7"/>
      </dgm:choose>
    </dgm:forEach>
    <dgm:forEach name="Name8" axis="ch" ptType="node" st="2" cnt="1">
      <dgm:layoutNode name="gear2" styleLbl="node1">
        <dgm:varLst>
          <dgm:chMax val="1"/>
          <dgm:bulletEnabled val="1"/>
        </dgm:varLst>
        <dgm:alg type="tx">
          <dgm:param type="txAnchorVertCh" val="mid"/>
        </dgm:alg>
        <dgm:shape xmlns:r="http://schemas.openxmlformats.org/officeDocument/2006/relationships" type="gear6" r:blip="">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2srcNode">
        <dgm:alg type="sp"/>
        <dgm:shape xmlns:r="http://schemas.openxmlformats.org/officeDocument/2006/relationships" type="rect" r:blip="" hideGeom="1">
          <dgm:adjLst/>
        </dgm:shape>
        <dgm:presOf axis="self"/>
        <dgm:constrLst/>
        <dgm:ruleLst/>
      </dgm:layoutNode>
      <dgm:layoutNode name="gear2dstNode">
        <dgm:alg type="sp"/>
        <dgm:shape xmlns:r="http://schemas.openxmlformats.org/officeDocument/2006/relationships" type="rect" r:blip="" hideGeom="1">
          <dgm:adjLst/>
        </dgm:shape>
        <dgm:presOf axis="self"/>
        <dgm:constrLst/>
        <dgm:ruleLst/>
      </dgm:layoutNode>
      <dgm:choose name="Name9">
        <dgm:if name="Name10" axis="ch" ptType="node" func="cnt" op="gte" val="1">
          <dgm:layoutNode name="gear2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1"/>
      </dgm:choose>
    </dgm:forEach>
    <dgm:forEach name="Name12" axis="ch" ptType="node" st="3" cnt="1">
      <dgm:layoutNode name="gear3" styleLbl="node1">
        <dgm:alg type="sp"/>
        <dgm:shape xmlns:r="http://schemas.openxmlformats.org/officeDocument/2006/relationships" rot="-15" type="gear6" r:blip="">
          <dgm:adjLst/>
        </dgm:shape>
        <dgm:presOf axis="self"/>
        <dgm:constrLst/>
        <dgm:ruleLst/>
      </dgm:layoutNode>
      <dgm:layoutNode name="gear3tx" styleLbl="node1">
        <dgm:varLst>
          <dgm:chMax val="1"/>
          <dgm:bulletEnabled val="1"/>
        </dgm:varLst>
        <dgm:alg type="tx">
          <dgm:param type="txAnchorVertCh" val="mid"/>
        </dgm:alg>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Lst>
        <dgm:ruleLst>
          <dgm:rule type="primFontSz" val="5" fact="NaN" max="NaN"/>
        </dgm:ruleLst>
      </dgm:layoutNode>
      <dgm:layoutNode name="gear3srcNode">
        <dgm:alg type="sp"/>
        <dgm:shape xmlns:r="http://schemas.openxmlformats.org/officeDocument/2006/relationships" type="rect" r:blip="" hideGeom="1">
          <dgm:adjLst/>
        </dgm:shape>
        <dgm:presOf axis="self"/>
        <dgm:constrLst/>
        <dgm:ruleLst/>
      </dgm:layoutNode>
      <dgm:layoutNode name="gear3dstNode">
        <dgm:alg type="sp"/>
        <dgm:shape xmlns:r="http://schemas.openxmlformats.org/officeDocument/2006/relationships" type="rect" r:blip="" hideGeom="1">
          <dgm:adjLst/>
        </dgm:shape>
        <dgm:presOf axis="self"/>
        <dgm:constrLst/>
        <dgm:ruleLst/>
      </dgm:layoutNode>
      <dgm:choose name="Name13">
        <dgm:if name="Name14" axis="ch" ptType="node" func="cnt" op="gte" val="1">
          <dgm:layoutNode name="gear3ch" styleLbl="fgAcc1">
            <dgm:varLst>
              <dgm:chMax val="0"/>
              <dgm:bulletEnabled val="1"/>
            </dgm:varLst>
            <dgm:alg type="tx">
              <dgm:param type="stBulletLvl" val="1"/>
            </dgm:alg>
            <dgm:shape xmlns:r="http://schemas.openxmlformats.org/officeDocument/2006/relationships" type="roundRect" r:blip="">
              <dgm:adjLst>
                <dgm:adj idx="1" val="0.1"/>
              </dgm:adjLst>
            </dgm:shape>
            <dgm:presOf axis="des"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if>
        <dgm:else name="Name15"/>
      </dgm:choose>
    </dgm:forEach>
    <dgm:forEach name="Name16" axis="ch" ptType="sibTrans" hideLastTrans="0" cnt="1">
      <dgm:layoutNode name="connector1" styleLbl="sibTrans2D1">
        <dgm:alg type="conn">
          <dgm:param type="connRout" val="curve"/>
          <dgm:param type="srcNode" val="gear1srcNode"/>
          <dgm:param type="dstNode" val="gear1dstNode"/>
          <dgm:param type="begPts" val="midR"/>
          <dgm:param type="endPts" val="tCtr"/>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7" axis="ch" ptType="sibTrans" hideLastTrans="0" st="2" cnt="1">
      <dgm:layoutNode name="connector2" styleLbl="sibTrans2D1">
        <dgm:alg type="conn">
          <dgm:param type="connRout" val="curve"/>
          <dgm:param type="srcNode" val="gear2srcNode"/>
          <dgm:param type="dstNode" val="gear2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forEach name="Name18" axis="ch" ptType="sibTrans" hideLastTrans="0" st="3" cnt="1">
      <dgm:layoutNode name="connector3" styleLbl="sibTrans2D1">
        <dgm:alg type="conn">
          <dgm:param type="connRout" val="curve"/>
          <dgm:param type="srcNode" val="gear3srcNode"/>
          <dgm:param type="dstNode" val="gear3dstNode"/>
          <dgm:param type="begPts" val="midL"/>
          <dgm:param type="endPts" val="midL"/>
        </dgm:alg>
        <dgm:shape xmlns:r="http://schemas.openxmlformats.org/officeDocument/2006/relationships" type="conn" r:blip="">
          <dgm:adjLst/>
        </dgm:shape>
        <dgm:presOf axis="self"/>
        <dgm:constrLst>
          <dgm:constr type="w" val="10"/>
          <dgm:constr type="h" val="10"/>
          <dgm:constr type="begPad"/>
          <dgm:constr type="endPad"/>
        </dgm:constrLst>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3.png>
</file>

<file path=ppt/media/image14.png>
</file>

<file path=ppt/media/image15.png>
</file>

<file path=ppt/media/image16.png>
</file>

<file path=ppt/media/image17.png>
</file>

<file path=ppt/media/image18.jpeg>
</file>

<file path=ppt/media/image19.png>
</file>

<file path=ppt/media/image2.png>
</file>

<file path=ppt/media/image20.png>
</file>

<file path=ppt/media/image22.jpeg>
</file>

<file path=ppt/media/image23.jfif>
</file>

<file path=ppt/media/image24.png>
</file>

<file path=ppt/media/image25.png>
</file>

<file path=ppt/media/image26.jpeg>
</file>

<file path=ppt/media/image3.png>
</file>

<file path=ppt/media/image4.png>
</file>

<file path=ppt/media/image5.jpeg>
</file>

<file path=ppt/media/image6.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A16628C3-B4FC-7A4F-B985-13EC65DF1457}" type="datetimeFigureOut">
              <a:rPr lang="en-US" smtClean="0"/>
              <a:t>4/21/25</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882783F-DCC3-304A-B867-3F455E5FA1DF}" type="slidenum">
              <a:rPr lang="en-US" smtClean="0"/>
              <a:t>‹#›</a:t>
            </a:fld>
            <a:endParaRPr lang="en-US"/>
          </a:p>
        </p:txBody>
      </p:sp>
    </p:spTree>
    <p:extLst>
      <p:ext uri="{BB962C8B-B14F-4D97-AF65-F5344CB8AC3E}">
        <p14:creationId xmlns:p14="http://schemas.microsoft.com/office/powerpoint/2010/main" val="1378191902"/>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vi-VN" dirty="0">
              <a:sym typeface="Wingdings" pitchFamily="2" charset="2"/>
            </a:endParaRPr>
          </a:p>
        </p:txBody>
      </p:sp>
      <p:sp>
        <p:nvSpPr>
          <p:cNvPr id="4" name="Slide Number Placeholder 3"/>
          <p:cNvSpPr>
            <a:spLocks noGrp="1"/>
          </p:cNvSpPr>
          <p:nvPr>
            <p:ph type="sldNum" sz="quarter" idx="5"/>
          </p:nvPr>
        </p:nvSpPr>
        <p:spPr/>
        <p:txBody>
          <a:bodyPr/>
          <a:lstStyle/>
          <a:p>
            <a:fld id="{F882783F-DCC3-304A-B867-3F455E5FA1DF}" type="slidenum">
              <a:rPr lang="en-US" smtClean="0"/>
              <a:t>1</a:t>
            </a:fld>
            <a:endParaRPr lang="en-US"/>
          </a:p>
        </p:txBody>
      </p:sp>
    </p:spTree>
    <p:extLst>
      <p:ext uri="{BB962C8B-B14F-4D97-AF65-F5344CB8AC3E}">
        <p14:creationId xmlns:p14="http://schemas.microsoft.com/office/powerpoint/2010/main" val="41720797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0690" name="Rectangle 1026">
            <a:extLst>
              <a:ext uri="{FF2B5EF4-FFF2-40B4-BE49-F238E27FC236}">
                <a16:creationId xmlns:a16="http://schemas.microsoft.com/office/drawing/2014/main" id="{E52BF8FB-7B2E-227B-3F48-CBEF91601A9B}"/>
              </a:ext>
            </a:extLst>
          </p:cNvPr>
          <p:cNvSpPr>
            <a:spLocks noChangeArrowheads="1"/>
          </p:cNvSpPr>
          <p:nvPr/>
        </p:nvSpPr>
        <p:spPr bwMode="auto">
          <a:xfrm>
            <a:off x="388620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370691" name="Rectangle 1027">
            <a:extLst>
              <a:ext uri="{FF2B5EF4-FFF2-40B4-BE49-F238E27FC236}">
                <a16:creationId xmlns:a16="http://schemas.microsoft.com/office/drawing/2014/main" id="{B62EE539-1B3A-9E44-D16C-71B7C430D1B4}"/>
              </a:ext>
            </a:extLst>
          </p:cNvPr>
          <p:cNvSpPr>
            <a:spLocks noChangeArrowheads="1"/>
          </p:cNvSpPr>
          <p:nvPr/>
        </p:nvSpPr>
        <p:spPr bwMode="auto">
          <a:xfrm>
            <a:off x="388620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0488" tIns="44450" rIns="90488" bIns="44450" anchor="b"/>
          <a:lstStyle/>
          <a:p>
            <a:pPr algn="r" eaLnBrk="0" hangingPunct="0"/>
            <a:r>
              <a:rPr lang="en-US" altLang="en-VN" sz="1200"/>
              <a:t>10</a:t>
            </a:r>
          </a:p>
        </p:txBody>
      </p:sp>
      <p:sp>
        <p:nvSpPr>
          <p:cNvPr id="370692" name="Rectangle 1028">
            <a:extLst>
              <a:ext uri="{FF2B5EF4-FFF2-40B4-BE49-F238E27FC236}">
                <a16:creationId xmlns:a16="http://schemas.microsoft.com/office/drawing/2014/main" id="{1499D55D-7189-2695-B22F-642F9CA50A19}"/>
              </a:ext>
            </a:extLst>
          </p:cNvPr>
          <p:cNvSpPr>
            <a:spLocks noChangeArrowheads="1"/>
          </p:cNvSpPr>
          <p:nvPr/>
        </p:nvSpPr>
        <p:spPr bwMode="auto">
          <a:xfrm>
            <a:off x="0" y="86868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370693" name="Rectangle 1029">
            <a:extLst>
              <a:ext uri="{FF2B5EF4-FFF2-40B4-BE49-F238E27FC236}">
                <a16:creationId xmlns:a16="http://schemas.microsoft.com/office/drawing/2014/main" id="{5DA9A3DC-60BF-1FE1-BFBA-45AD21928821}"/>
              </a:ext>
            </a:extLst>
          </p:cNvPr>
          <p:cNvSpPr>
            <a:spLocks noChangeArrowheads="1"/>
          </p:cNvSpP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12700">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VN"/>
          </a:p>
        </p:txBody>
      </p:sp>
      <p:sp>
        <p:nvSpPr>
          <p:cNvPr id="370694" name="Rectangle 1030">
            <a:extLst>
              <a:ext uri="{FF2B5EF4-FFF2-40B4-BE49-F238E27FC236}">
                <a16:creationId xmlns:a16="http://schemas.microsoft.com/office/drawing/2014/main" id="{19866074-C887-31EF-6B3D-E989515742E1}"/>
              </a:ext>
            </a:extLst>
          </p:cNvPr>
          <p:cNvSpPr>
            <a:spLocks noGrp="1" noRot="1" noChangeAspect="1" noChangeArrowheads="1" noTextEdit="1"/>
          </p:cNvSpPr>
          <p:nvPr>
            <p:ph type="sldImg"/>
          </p:nvPr>
        </p:nvSpPr>
        <p:spPr>
          <a:xfrm>
            <a:off x="1150938" y="692150"/>
            <a:ext cx="4556125" cy="3416300"/>
          </a:xfrm>
          <a:ln w="12700" cap="flat"/>
        </p:spPr>
      </p:sp>
      <p:sp>
        <p:nvSpPr>
          <p:cNvPr id="370695" name="Rectangle 1031">
            <a:extLst>
              <a:ext uri="{FF2B5EF4-FFF2-40B4-BE49-F238E27FC236}">
                <a16:creationId xmlns:a16="http://schemas.microsoft.com/office/drawing/2014/main" id="{C7C63B89-C9E8-AE90-993A-11956765251E}"/>
              </a:ext>
            </a:extLst>
          </p:cNvPr>
          <p:cNvSpPr>
            <a:spLocks noGrp="1" noChangeArrowheads="1"/>
          </p:cNvSpPr>
          <p:nvPr>
            <p:ph type="body" idx="1"/>
          </p:nvPr>
        </p:nvSpPr>
        <p:spPr>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endParaRPr lang="en-AU" altLang="en-VN"/>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610" name="Rectangle 2">
            <a:extLst>
              <a:ext uri="{FF2B5EF4-FFF2-40B4-BE49-F238E27FC236}">
                <a16:creationId xmlns:a16="http://schemas.microsoft.com/office/drawing/2014/main" id="{F0610C99-AEED-CDB3-0E02-E2FC80109FC0}"/>
              </a:ext>
            </a:extLst>
          </p:cNvPr>
          <p:cNvSpPr>
            <a:spLocks noGrp="1" noRot="1" noChangeAspect="1" noChangeArrowheads="1" noTextEdit="1"/>
          </p:cNvSpPr>
          <p:nvPr>
            <p:ph type="sldImg"/>
          </p:nvPr>
        </p:nvSpPr>
        <p:spPr>
          <a:xfrm>
            <a:off x="1150938" y="692150"/>
            <a:ext cx="4556125" cy="3416300"/>
          </a:xfrm>
          <a:ln w="12700" cap="flat"/>
        </p:spPr>
      </p:sp>
      <p:sp>
        <p:nvSpPr>
          <p:cNvPr id="324611" name="Rectangle 3">
            <a:extLst>
              <a:ext uri="{FF2B5EF4-FFF2-40B4-BE49-F238E27FC236}">
                <a16:creationId xmlns:a16="http://schemas.microsoft.com/office/drawing/2014/main" id="{FE60DF8F-9745-B638-2C04-0A8C7487A69A}"/>
              </a:ext>
            </a:extLst>
          </p:cNvPr>
          <p:cNvSpPr>
            <a:spLocks noGrp="1" noChangeArrowheads="1"/>
          </p:cNvSpPr>
          <p:nvPr>
            <p:ph type="body" idx="1"/>
          </p:nvPr>
        </p:nvSpPr>
        <p:spPr>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endParaRPr lang="en-AU" altLang="en-VN" dirty="0"/>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b="1" dirty="0"/>
          </a:p>
        </p:txBody>
      </p:sp>
      <p:sp>
        <p:nvSpPr>
          <p:cNvPr id="4" name="Slide Number Placeholder 3"/>
          <p:cNvSpPr>
            <a:spLocks noGrp="1"/>
          </p:cNvSpPr>
          <p:nvPr>
            <p:ph type="sldNum" sz="quarter" idx="5"/>
          </p:nvPr>
        </p:nvSpPr>
        <p:spPr/>
        <p:txBody>
          <a:bodyPr/>
          <a:lstStyle/>
          <a:p>
            <a:fld id="{F882783F-DCC3-304A-B867-3F455E5FA1DF}" type="slidenum">
              <a:rPr lang="en-US" smtClean="0"/>
              <a:t>12</a:t>
            </a:fld>
            <a:endParaRPr lang="en-US"/>
          </a:p>
        </p:txBody>
      </p:sp>
    </p:spTree>
    <p:extLst>
      <p:ext uri="{BB962C8B-B14F-4D97-AF65-F5344CB8AC3E}">
        <p14:creationId xmlns:p14="http://schemas.microsoft.com/office/powerpoint/2010/main" val="82013886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13</a:t>
            </a:fld>
            <a:endParaRPr lang="en-US"/>
          </a:p>
        </p:txBody>
      </p:sp>
    </p:spTree>
    <p:extLst>
      <p:ext uri="{BB962C8B-B14F-4D97-AF65-F5344CB8AC3E}">
        <p14:creationId xmlns:p14="http://schemas.microsoft.com/office/powerpoint/2010/main" val="11553047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mj-lt"/>
              <a:buAutoNum type="arabicPeriod"/>
            </a:pPr>
            <a:endParaRPr lang="en-US" dirty="0"/>
          </a:p>
        </p:txBody>
      </p:sp>
      <p:sp>
        <p:nvSpPr>
          <p:cNvPr id="4" name="Slide Number Placeholder 3"/>
          <p:cNvSpPr>
            <a:spLocks noGrp="1"/>
          </p:cNvSpPr>
          <p:nvPr>
            <p:ph type="sldNum" sz="quarter" idx="5"/>
          </p:nvPr>
        </p:nvSpPr>
        <p:spPr/>
        <p:txBody>
          <a:bodyPr/>
          <a:lstStyle/>
          <a:p>
            <a:fld id="{F882783F-DCC3-304A-B867-3F455E5FA1DF}" type="slidenum">
              <a:rPr lang="en-US" smtClean="0"/>
              <a:t>14</a:t>
            </a:fld>
            <a:endParaRPr lang="en-US"/>
          </a:p>
        </p:txBody>
      </p:sp>
    </p:spTree>
    <p:extLst>
      <p:ext uri="{BB962C8B-B14F-4D97-AF65-F5344CB8AC3E}">
        <p14:creationId xmlns:p14="http://schemas.microsoft.com/office/powerpoint/2010/main" val="41926967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b="1" dirty="0"/>
          </a:p>
        </p:txBody>
      </p:sp>
      <p:sp>
        <p:nvSpPr>
          <p:cNvPr id="4" name="Slide Number Placeholder 3"/>
          <p:cNvSpPr>
            <a:spLocks noGrp="1"/>
          </p:cNvSpPr>
          <p:nvPr>
            <p:ph type="sldNum" sz="quarter" idx="5"/>
          </p:nvPr>
        </p:nvSpPr>
        <p:spPr/>
        <p:txBody>
          <a:bodyPr/>
          <a:lstStyle/>
          <a:p>
            <a:fld id="{F882783F-DCC3-304A-B867-3F455E5FA1DF}" type="slidenum">
              <a:rPr lang="en-US" smtClean="0"/>
              <a:t>15</a:t>
            </a:fld>
            <a:endParaRPr lang="en-US"/>
          </a:p>
        </p:txBody>
      </p:sp>
    </p:spTree>
    <p:extLst>
      <p:ext uri="{BB962C8B-B14F-4D97-AF65-F5344CB8AC3E}">
        <p14:creationId xmlns:p14="http://schemas.microsoft.com/office/powerpoint/2010/main" val="35828140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16</a:t>
            </a:fld>
            <a:endParaRPr lang="en-US"/>
          </a:p>
        </p:txBody>
      </p:sp>
    </p:spTree>
    <p:extLst>
      <p:ext uri="{BB962C8B-B14F-4D97-AF65-F5344CB8AC3E}">
        <p14:creationId xmlns:p14="http://schemas.microsoft.com/office/powerpoint/2010/main" val="27477204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17</a:t>
            </a:fld>
            <a:endParaRPr lang="en-US"/>
          </a:p>
        </p:txBody>
      </p:sp>
    </p:spTree>
    <p:extLst>
      <p:ext uri="{BB962C8B-B14F-4D97-AF65-F5344CB8AC3E}">
        <p14:creationId xmlns:p14="http://schemas.microsoft.com/office/powerpoint/2010/main" val="136535757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endParaRPr lang="en-VN" b="1" dirty="0"/>
          </a:p>
        </p:txBody>
      </p:sp>
      <p:sp>
        <p:nvSpPr>
          <p:cNvPr id="4" name="Slide Number Placeholder 3"/>
          <p:cNvSpPr>
            <a:spLocks noGrp="1"/>
          </p:cNvSpPr>
          <p:nvPr>
            <p:ph type="sldNum" sz="quarter" idx="5"/>
          </p:nvPr>
        </p:nvSpPr>
        <p:spPr/>
        <p:txBody>
          <a:bodyPr/>
          <a:lstStyle/>
          <a:p>
            <a:fld id="{F882783F-DCC3-304A-B867-3F455E5FA1DF}" type="slidenum">
              <a:rPr lang="en-US" smtClean="0"/>
              <a:t>18</a:t>
            </a:fld>
            <a:endParaRPr lang="en-US"/>
          </a:p>
        </p:txBody>
      </p:sp>
    </p:spTree>
    <p:extLst>
      <p:ext uri="{BB962C8B-B14F-4D97-AF65-F5344CB8AC3E}">
        <p14:creationId xmlns:p14="http://schemas.microsoft.com/office/powerpoint/2010/main" val="88246324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19</a:t>
            </a:fld>
            <a:endParaRPr lang="en-US"/>
          </a:p>
        </p:txBody>
      </p:sp>
    </p:spTree>
    <p:extLst>
      <p:ext uri="{BB962C8B-B14F-4D97-AF65-F5344CB8AC3E}">
        <p14:creationId xmlns:p14="http://schemas.microsoft.com/office/powerpoint/2010/main" val="29750700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Tx/>
              <a:buNone/>
            </a:pPr>
            <a:endParaRPr lang="en-US" b="0" i="1" u="none" strike="noStrike" dirty="0">
              <a:solidFill>
                <a:srgbClr val="D1D5DB"/>
              </a:solidFill>
              <a:effectLst/>
              <a:latin typeface="Söhne"/>
            </a:endParaRPr>
          </a:p>
        </p:txBody>
      </p:sp>
      <p:sp>
        <p:nvSpPr>
          <p:cNvPr id="4" name="Slide Number Placeholder 3"/>
          <p:cNvSpPr>
            <a:spLocks noGrp="1"/>
          </p:cNvSpPr>
          <p:nvPr>
            <p:ph type="sldNum" sz="quarter" idx="5"/>
          </p:nvPr>
        </p:nvSpPr>
        <p:spPr/>
        <p:txBody>
          <a:bodyPr/>
          <a:lstStyle/>
          <a:p>
            <a:fld id="{F882783F-DCC3-304A-B867-3F455E5FA1DF}" type="slidenum">
              <a:rPr lang="en-US" smtClean="0"/>
              <a:t>2</a:t>
            </a:fld>
            <a:endParaRPr lang="en-US"/>
          </a:p>
        </p:txBody>
      </p:sp>
    </p:spTree>
    <p:extLst>
      <p:ext uri="{BB962C8B-B14F-4D97-AF65-F5344CB8AC3E}">
        <p14:creationId xmlns:p14="http://schemas.microsoft.com/office/powerpoint/2010/main" val="377891392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20</a:t>
            </a:fld>
            <a:endParaRPr lang="en-US"/>
          </a:p>
        </p:txBody>
      </p:sp>
    </p:spTree>
    <p:extLst>
      <p:ext uri="{BB962C8B-B14F-4D97-AF65-F5344CB8AC3E}">
        <p14:creationId xmlns:p14="http://schemas.microsoft.com/office/powerpoint/2010/main" val="287204940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Slide Image Placeholder 1">
            <a:extLst>
              <a:ext uri="{FF2B5EF4-FFF2-40B4-BE49-F238E27FC236}">
                <a16:creationId xmlns:a16="http://schemas.microsoft.com/office/drawing/2014/main" id="{94277B3E-CA17-AA97-31FC-6CB4531BD077}"/>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7347" name="Notes Placeholder 2">
            <a:extLst>
              <a:ext uri="{FF2B5EF4-FFF2-40B4-BE49-F238E27FC236}">
                <a16:creationId xmlns:a16="http://schemas.microsoft.com/office/drawing/2014/main" id="{3087A649-D18B-C170-FCA6-CE1B103B7185}"/>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80000"/>
              </a:lnSpc>
            </a:pPr>
            <a:endParaRPr lang="en-US" altLang="en-US" sz="800" b="1" dirty="0"/>
          </a:p>
        </p:txBody>
      </p:sp>
      <p:sp>
        <p:nvSpPr>
          <p:cNvPr id="57348" name="Slide Number Placeholder 3">
            <a:extLst>
              <a:ext uri="{FF2B5EF4-FFF2-40B4-BE49-F238E27FC236}">
                <a16:creationId xmlns:a16="http://schemas.microsoft.com/office/drawing/2014/main" id="{31D55423-DE7C-042E-CDC3-6D47457F348C}"/>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EAA1A398-CA61-D744-BABC-ACD73C1D3240}" type="slidenum">
              <a:rPr lang="en-US" altLang="en-US">
                <a:latin typeface="Calibri" panose="020F0502020204030204" pitchFamily="34" charset="0"/>
              </a:rPr>
              <a:pPr/>
              <a:t>22</a:t>
            </a:fld>
            <a:endParaRPr lang="en-US" altLang="en-US">
              <a:latin typeface="Calibri" panose="020F0502020204030204" pitchFamily="34" charset="0"/>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a:extLst>
              <a:ext uri="{FF2B5EF4-FFF2-40B4-BE49-F238E27FC236}">
                <a16:creationId xmlns:a16="http://schemas.microsoft.com/office/drawing/2014/main" id="{4D10CF4E-EB9A-600C-526F-C84217B8F559}"/>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8371" name="Notes Placeholder 2">
            <a:extLst>
              <a:ext uri="{FF2B5EF4-FFF2-40B4-BE49-F238E27FC236}">
                <a16:creationId xmlns:a16="http://schemas.microsoft.com/office/drawing/2014/main" id="{41643E9A-00DC-659C-D399-9D7708A36E8A}"/>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80000"/>
              </a:lnSpc>
            </a:pPr>
            <a:endParaRPr lang="en-US" altLang="en-US" sz="800" dirty="0"/>
          </a:p>
        </p:txBody>
      </p:sp>
      <p:sp>
        <p:nvSpPr>
          <p:cNvPr id="58372" name="Slide Number Placeholder 3">
            <a:extLst>
              <a:ext uri="{FF2B5EF4-FFF2-40B4-BE49-F238E27FC236}">
                <a16:creationId xmlns:a16="http://schemas.microsoft.com/office/drawing/2014/main" id="{3CB405F9-B37E-065E-6F59-CC90508FE857}"/>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D1B590DF-85E2-6542-B077-50CE5DA5EF61}" type="slidenum">
              <a:rPr lang="en-US" altLang="en-US">
                <a:latin typeface="Calibri" panose="020F0502020204030204" pitchFamily="34" charset="0"/>
              </a:rPr>
              <a:pPr/>
              <a:t>23</a:t>
            </a:fld>
            <a:endParaRPr lang="en-US" altLang="en-US">
              <a:latin typeface="Calibri" panose="020F0502020204030204" pitchFamily="34" charset="0"/>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Slide Image Placeholder 1">
            <a:extLst>
              <a:ext uri="{FF2B5EF4-FFF2-40B4-BE49-F238E27FC236}">
                <a16:creationId xmlns:a16="http://schemas.microsoft.com/office/drawing/2014/main" id="{7E01073F-B29A-5993-B75E-0030B876AFE1}"/>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9395" name="Notes Placeholder 2">
            <a:extLst>
              <a:ext uri="{FF2B5EF4-FFF2-40B4-BE49-F238E27FC236}">
                <a16:creationId xmlns:a16="http://schemas.microsoft.com/office/drawing/2014/main" id="{F9DEF725-7B45-A3FF-FDD4-7590EA95848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nSpc>
                <a:spcPct val="80000"/>
              </a:lnSpc>
            </a:pPr>
            <a:endParaRPr lang="en-US" altLang="en-US" sz="800" dirty="0"/>
          </a:p>
        </p:txBody>
      </p:sp>
      <p:sp>
        <p:nvSpPr>
          <p:cNvPr id="59396" name="Slide Number Placeholder 3">
            <a:extLst>
              <a:ext uri="{FF2B5EF4-FFF2-40B4-BE49-F238E27FC236}">
                <a16:creationId xmlns:a16="http://schemas.microsoft.com/office/drawing/2014/main" id="{69F7B464-0C17-FEFE-137D-F0219E95CE96}"/>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00622827-691F-3442-91CB-6D798CA3EDB9}" type="slidenum">
              <a:rPr lang="en-US" altLang="en-US">
                <a:latin typeface="Calibri" panose="020F0502020204030204" pitchFamily="34" charset="0"/>
              </a:rPr>
              <a:pPr/>
              <a:t>24</a:t>
            </a:fld>
            <a:endParaRPr lang="en-US" altLang="en-US">
              <a:latin typeface="Calibri" panose="020F050202020403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25</a:t>
            </a:fld>
            <a:endParaRPr lang="en-US"/>
          </a:p>
        </p:txBody>
      </p:sp>
    </p:spTree>
    <p:extLst>
      <p:ext uri="{BB962C8B-B14F-4D97-AF65-F5344CB8AC3E}">
        <p14:creationId xmlns:p14="http://schemas.microsoft.com/office/powerpoint/2010/main" val="235943628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a:extLst>
              <a:ext uri="{FF2B5EF4-FFF2-40B4-BE49-F238E27FC236}">
                <a16:creationId xmlns:a16="http://schemas.microsoft.com/office/drawing/2014/main" id="{5F9EB767-9A15-01BC-8806-350B6AA07D84}"/>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0419" name="Notes Placeholder 2">
            <a:extLst>
              <a:ext uri="{FF2B5EF4-FFF2-40B4-BE49-F238E27FC236}">
                <a16:creationId xmlns:a16="http://schemas.microsoft.com/office/drawing/2014/main" id="{E3D78D05-7687-D8F8-A168-4E70C69F8BB2}"/>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US" sz="1100" dirty="0"/>
          </a:p>
        </p:txBody>
      </p:sp>
      <p:sp>
        <p:nvSpPr>
          <p:cNvPr id="60420" name="Slide Number Placeholder 3">
            <a:extLst>
              <a:ext uri="{FF2B5EF4-FFF2-40B4-BE49-F238E27FC236}">
                <a16:creationId xmlns:a16="http://schemas.microsoft.com/office/drawing/2014/main" id="{478CB019-453D-CC67-AF8F-662206BA79D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AC33EEED-D191-BD42-810E-012E336612D8}" type="slidenum">
              <a:rPr lang="en-US" altLang="en-US">
                <a:latin typeface="Calibri" panose="020F0502020204030204" pitchFamily="34" charset="0"/>
              </a:rPr>
              <a:pPr/>
              <a:t>26</a:t>
            </a:fld>
            <a:endParaRPr lang="en-US" altLang="en-US">
              <a:latin typeface="Calibri" panose="020F0502020204030204" pitchFamily="34" charset="0"/>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042" name="Rectangle 2">
            <a:extLst>
              <a:ext uri="{FF2B5EF4-FFF2-40B4-BE49-F238E27FC236}">
                <a16:creationId xmlns:a16="http://schemas.microsoft.com/office/drawing/2014/main" id="{3CDA0C54-B4E7-90BF-91DA-084E6E7CF674}"/>
              </a:ext>
            </a:extLst>
          </p:cNvPr>
          <p:cNvSpPr>
            <a:spLocks noGrp="1" noRot="1" noChangeAspect="1" noChangeArrowheads="1" noTextEdit="1"/>
          </p:cNvSpPr>
          <p:nvPr>
            <p:ph type="sldImg"/>
          </p:nvPr>
        </p:nvSpPr>
        <p:spPr>
          <a:xfrm>
            <a:off x="1150938" y="692150"/>
            <a:ext cx="4556125" cy="3416300"/>
          </a:xfrm>
          <a:ln w="12700" cap="flat"/>
        </p:spPr>
      </p:sp>
      <p:sp>
        <p:nvSpPr>
          <p:cNvPr id="343043" name="Rectangle 3">
            <a:extLst>
              <a:ext uri="{FF2B5EF4-FFF2-40B4-BE49-F238E27FC236}">
                <a16:creationId xmlns:a16="http://schemas.microsoft.com/office/drawing/2014/main" id="{C1C6BB5F-378F-CF7A-927E-EA7D286E9A2A}"/>
              </a:ext>
            </a:extLst>
          </p:cNvPr>
          <p:cNvSpPr>
            <a:spLocks noGrp="1" noChangeArrowheads="1"/>
          </p:cNvSpPr>
          <p:nvPr>
            <p:ph type="body" idx="1"/>
          </p:nvPr>
        </p:nvSpPr>
        <p:spPr>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endParaRPr lang="en-AU" altLang="en-VN"/>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28</a:t>
            </a:fld>
            <a:endParaRPr lang="en-US"/>
          </a:p>
        </p:txBody>
      </p:sp>
    </p:spTree>
    <p:extLst>
      <p:ext uri="{BB962C8B-B14F-4D97-AF65-F5344CB8AC3E}">
        <p14:creationId xmlns:p14="http://schemas.microsoft.com/office/powerpoint/2010/main" val="112212411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endParaRPr lang="en-VN" b="1" dirty="0"/>
          </a:p>
        </p:txBody>
      </p:sp>
      <p:sp>
        <p:nvSpPr>
          <p:cNvPr id="4" name="Slide Number Placeholder 3"/>
          <p:cNvSpPr>
            <a:spLocks noGrp="1"/>
          </p:cNvSpPr>
          <p:nvPr>
            <p:ph type="sldNum" sz="quarter" idx="5"/>
          </p:nvPr>
        </p:nvSpPr>
        <p:spPr/>
        <p:txBody>
          <a:bodyPr/>
          <a:lstStyle/>
          <a:p>
            <a:fld id="{F882783F-DCC3-304A-B867-3F455E5FA1DF}" type="slidenum">
              <a:rPr lang="en-US" smtClean="0"/>
              <a:t>29</a:t>
            </a:fld>
            <a:endParaRPr lang="en-US"/>
          </a:p>
        </p:txBody>
      </p:sp>
    </p:spTree>
    <p:extLst>
      <p:ext uri="{BB962C8B-B14F-4D97-AF65-F5344CB8AC3E}">
        <p14:creationId xmlns:p14="http://schemas.microsoft.com/office/powerpoint/2010/main" val="545079323"/>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30</a:t>
            </a:fld>
            <a:endParaRPr lang="en-US"/>
          </a:p>
        </p:txBody>
      </p:sp>
    </p:spTree>
    <p:extLst>
      <p:ext uri="{BB962C8B-B14F-4D97-AF65-F5344CB8AC3E}">
        <p14:creationId xmlns:p14="http://schemas.microsoft.com/office/powerpoint/2010/main" val="1437880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3</a:t>
            </a:fld>
            <a:endParaRPr lang="en-US"/>
          </a:p>
        </p:txBody>
      </p:sp>
    </p:spTree>
    <p:extLst>
      <p:ext uri="{BB962C8B-B14F-4D97-AF65-F5344CB8AC3E}">
        <p14:creationId xmlns:p14="http://schemas.microsoft.com/office/powerpoint/2010/main" val="88015606"/>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31</a:t>
            </a:fld>
            <a:endParaRPr lang="en-US"/>
          </a:p>
        </p:txBody>
      </p:sp>
    </p:spTree>
    <p:extLst>
      <p:ext uri="{BB962C8B-B14F-4D97-AF65-F5344CB8AC3E}">
        <p14:creationId xmlns:p14="http://schemas.microsoft.com/office/powerpoint/2010/main" val="39626427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a:extLst>
              <a:ext uri="{FF2B5EF4-FFF2-40B4-BE49-F238E27FC236}">
                <a16:creationId xmlns:a16="http://schemas.microsoft.com/office/drawing/2014/main" id="{D528F1ED-4F7E-57CF-A7C8-16BF9517D05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4515" name="Notes Placeholder 2">
            <a:extLst>
              <a:ext uri="{FF2B5EF4-FFF2-40B4-BE49-F238E27FC236}">
                <a16:creationId xmlns:a16="http://schemas.microsoft.com/office/drawing/2014/main" id="{453ABE8B-0094-0FA3-EF26-C6E5B98238E1}"/>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lgn="l"/>
            <a:endParaRPr lang="en-US" altLang="en-US" sz="900" dirty="0"/>
          </a:p>
        </p:txBody>
      </p:sp>
      <p:sp>
        <p:nvSpPr>
          <p:cNvPr id="64516" name="Slide Number Placeholder 3">
            <a:extLst>
              <a:ext uri="{FF2B5EF4-FFF2-40B4-BE49-F238E27FC236}">
                <a16:creationId xmlns:a16="http://schemas.microsoft.com/office/drawing/2014/main" id="{9F9183A6-5AA9-B8EC-E141-3C8A32CA5BA0}"/>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D5782084-CBD7-1E42-B137-FAE61A12635D}" type="slidenum">
              <a:rPr lang="en-US" altLang="en-US">
                <a:latin typeface="Calibri" panose="020F0502020204030204" pitchFamily="34" charset="0"/>
              </a:rPr>
              <a:pPr/>
              <a:t>32</a:t>
            </a:fld>
            <a:endParaRPr lang="en-US" altLang="en-US">
              <a:latin typeface="Calibri" panose="020F0502020204030204" pitchFamily="34" charset="0"/>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33</a:t>
            </a:fld>
            <a:endParaRPr lang="en-US"/>
          </a:p>
        </p:txBody>
      </p:sp>
    </p:spTree>
    <p:extLst>
      <p:ext uri="{BB962C8B-B14F-4D97-AF65-F5344CB8AC3E}">
        <p14:creationId xmlns:p14="http://schemas.microsoft.com/office/powerpoint/2010/main" val="361115038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3282" name="Rectangle 2">
            <a:extLst>
              <a:ext uri="{FF2B5EF4-FFF2-40B4-BE49-F238E27FC236}">
                <a16:creationId xmlns:a16="http://schemas.microsoft.com/office/drawing/2014/main" id="{89FAB52B-5B1D-5717-20F9-A88718823156}"/>
              </a:ext>
            </a:extLst>
          </p:cNvPr>
          <p:cNvSpPr>
            <a:spLocks noGrp="1" noRot="1" noChangeAspect="1" noChangeArrowheads="1" noTextEdit="1"/>
          </p:cNvSpPr>
          <p:nvPr>
            <p:ph type="sldImg"/>
          </p:nvPr>
        </p:nvSpPr>
        <p:spPr>
          <a:xfrm>
            <a:off x="1150938" y="692150"/>
            <a:ext cx="4556125" cy="3416300"/>
          </a:xfrm>
          <a:ln w="12700" cap="flat"/>
        </p:spPr>
      </p:sp>
      <p:sp>
        <p:nvSpPr>
          <p:cNvPr id="353283" name="Rectangle 3">
            <a:extLst>
              <a:ext uri="{FF2B5EF4-FFF2-40B4-BE49-F238E27FC236}">
                <a16:creationId xmlns:a16="http://schemas.microsoft.com/office/drawing/2014/main" id="{8D7B3074-EBE3-513A-52E9-1D5CCFFCE73D}"/>
              </a:ext>
            </a:extLst>
          </p:cNvPr>
          <p:cNvSpPr>
            <a:spLocks noGrp="1" noChangeArrowheads="1"/>
          </p:cNvSpPr>
          <p:nvPr>
            <p:ph type="body" idx="1"/>
          </p:nvPr>
        </p:nvSpPr>
        <p:spPr>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endParaRPr lang="en-AU" altLang="en-VN"/>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37</a:t>
            </a:fld>
            <a:endParaRPr lang="en-US"/>
          </a:p>
        </p:txBody>
      </p:sp>
    </p:spTree>
    <p:extLst>
      <p:ext uri="{BB962C8B-B14F-4D97-AF65-F5344CB8AC3E}">
        <p14:creationId xmlns:p14="http://schemas.microsoft.com/office/powerpoint/2010/main" val="4142886566"/>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indent="-342900" algn="just">
              <a:buFont typeface="Wingdings" panose="05000000000000000000" pitchFamily="2" charset="2"/>
              <a:buChar char="§"/>
            </a:pPr>
            <a:endParaRPr lang="en-US" b="0" i="0" u="none" strike="noStrike" dirty="0">
              <a:solidFill>
                <a:srgbClr val="0D0D0D"/>
              </a:solidFill>
              <a:effectLst/>
              <a:latin typeface="Söhne"/>
            </a:endParaRPr>
          </a:p>
        </p:txBody>
      </p:sp>
      <p:sp>
        <p:nvSpPr>
          <p:cNvPr id="4" name="Slide Number Placeholder 3"/>
          <p:cNvSpPr>
            <a:spLocks noGrp="1"/>
          </p:cNvSpPr>
          <p:nvPr>
            <p:ph type="sldNum" sz="quarter" idx="5"/>
          </p:nvPr>
        </p:nvSpPr>
        <p:spPr/>
        <p:txBody>
          <a:bodyPr/>
          <a:lstStyle/>
          <a:p>
            <a:fld id="{F882783F-DCC3-304A-B867-3F455E5FA1DF}" type="slidenum">
              <a:rPr lang="en-US" smtClean="0"/>
              <a:t>39</a:t>
            </a:fld>
            <a:endParaRPr lang="en-US"/>
          </a:p>
        </p:txBody>
      </p:sp>
    </p:spTree>
    <p:extLst>
      <p:ext uri="{BB962C8B-B14F-4D97-AF65-F5344CB8AC3E}">
        <p14:creationId xmlns:p14="http://schemas.microsoft.com/office/powerpoint/2010/main" val="418654844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b="1" dirty="0"/>
          </a:p>
        </p:txBody>
      </p:sp>
      <p:sp>
        <p:nvSpPr>
          <p:cNvPr id="4" name="Slide Number Placeholder 3"/>
          <p:cNvSpPr>
            <a:spLocks noGrp="1"/>
          </p:cNvSpPr>
          <p:nvPr>
            <p:ph type="sldNum" sz="quarter" idx="5"/>
          </p:nvPr>
        </p:nvSpPr>
        <p:spPr/>
        <p:txBody>
          <a:bodyPr/>
          <a:lstStyle/>
          <a:p>
            <a:fld id="{F882783F-DCC3-304A-B867-3F455E5FA1DF}" type="slidenum">
              <a:rPr lang="en-US" smtClean="0"/>
              <a:t>40</a:t>
            </a:fld>
            <a:endParaRPr lang="en-US"/>
          </a:p>
        </p:txBody>
      </p:sp>
    </p:spTree>
    <p:extLst>
      <p:ext uri="{BB962C8B-B14F-4D97-AF65-F5344CB8AC3E}">
        <p14:creationId xmlns:p14="http://schemas.microsoft.com/office/powerpoint/2010/main" val="37074507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41</a:t>
            </a:fld>
            <a:endParaRPr lang="en-US"/>
          </a:p>
        </p:txBody>
      </p:sp>
    </p:spTree>
    <p:extLst>
      <p:ext uri="{BB962C8B-B14F-4D97-AF65-F5344CB8AC3E}">
        <p14:creationId xmlns:p14="http://schemas.microsoft.com/office/powerpoint/2010/main" val="2811335457"/>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42</a:t>
            </a:fld>
            <a:endParaRPr lang="en-US"/>
          </a:p>
        </p:txBody>
      </p:sp>
    </p:spTree>
    <p:extLst>
      <p:ext uri="{BB962C8B-B14F-4D97-AF65-F5344CB8AC3E}">
        <p14:creationId xmlns:p14="http://schemas.microsoft.com/office/powerpoint/2010/main" val="374787253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43</a:t>
            </a:fld>
            <a:endParaRPr lang="en-US"/>
          </a:p>
        </p:txBody>
      </p:sp>
    </p:spTree>
    <p:extLst>
      <p:ext uri="{BB962C8B-B14F-4D97-AF65-F5344CB8AC3E}">
        <p14:creationId xmlns:p14="http://schemas.microsoft.com/office/powerpoint/2010/main" val="1422588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a:t>
            </a:fld>
            <a:endParaRPr lang="en-US"/>
          </a:p>
        </p:txBody>
      </p:sp>
    </p:spTree>
    <p:extLst>
      <p:ext uri="{BB962C8B-B14F-4D97-AF65-F5344CB8AC3E}">
        <p14:creationId xmlns:p14="http://schemas.microsoft.com/office/powerpoint/2010/main" val="280532908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44</a:t>
            </a:fld>
            <a:endParaRPr lang="en-US"/>
          </a:p>
        </p:txBody>
      </p:sp>
    </p:spTree>
    <p:extLst>
      <p:ext uri="{BB962C8B-B14F-4D97-AF65-F5344CB8AC3E}">
        <p14:creationId xmlns:p14="http://schemas.microsoft.com/office/powerpoint/2010/main" val="183268590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45</a:t>
            </a:fld>
            <a:endParaRPr lang="en-US"/>
          </a:p>
        </p:txBody>
      </p:sp>
    </p:spTree>
    <p:extLst>
      <p:ext uri="{BB962C8B-B14F-4D97-AF65-F5344CB8AC3E}">
        <p14:creationId xmlns:p14="http://schemas.microsoft.com/office/powerpoint/2010/main" val="205366109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46</a:t>
            </a:fld>
            <a:endParaRPr lang="en-US"/>
          </a:p>
        </p:txBody>
      </p:sp>
    </p:spTree>
    <p:extLst>
      <p:ext uri="{BB962C8B-B14F-4D97-AF65-F5344CB8AC3E}">
        <p14:creationId xmlns:p14="http://schemas.microsoft.com/office/powerpoint/2010/main" val="2514381703"/>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Slide Image Placeholder 1">
            <a:extLst>
              <a:ext uri="{FF2B5EF4-FFF2-40B4-BE49-F238E27FC236}">
                <a16:creationId xmlns:a16="http://schemas.microsoft.com/office/drawing/2014/main" id="{F0B1EE1C-F777-0CDF-ED98-8C08C8D394FD}"/>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5299" name="Notes Placeholder 2">
            <a:extLst>
              <a:ext uri="{FF2B5EF4-FFF2-40B4-BE49-F238E27FC236}">
                <a16:creationId xmlns:a16="http://schemas.microsoft.com/office/drawing/2014/main" id="{ED18519A-0CC3-C41C-535E-6B661B173386}"/>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altLang="en-VN" dirty="0"/>
          </a:p>
        </p:txBody>
      </p:sp>
      <p:sp>
        <p:nvSpPr>
          <p:cNvPr id="55300" name="Slide Number Placeholder 3">
            <a:extLst>
              <a:ext uri="{FF2B5EF4-FFF2-40B4-BE49-F238E27FC236}">
                <a16:creationId xmlns:a16="http://schemas.microsoft.com/office/drawing/2014/main" id="{742278D2-4B68-263E-061E-D85748AD557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DC393852-BC07-A04C-8555-6D9FDB57600F}" type="slidenum">
              <a:rPr lang="en-US" altLang="en-VN">
                <a:latin typeface="Calibri" panose="020F0502020204030204" pitchFamily="34" charset="0"/>
              </a:rPr>
              <a:pPr/>
              <a:t>47</a:t>
            </a:fld>
            <a:endParaRPr lang="en-US" altLang="en-VN">
              <a:latin typeface="Calibri" panose="020F0502020204030204" pitchFamily="34" charset="0"/>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5</a:t>
            </a:fld>
            <a:endParaRPr lang="en-US"/>
          </a:p>
        </p:txBody>
      </p:sp>
    </p:spTree>
    <p:extLst>
      <p:ext uri="{BB962C8B-B14F-4D97-AF65-F5344CB8AC3E}">
        <p14:creationId xmlns:p14="http://schemas.microsoft.com/office/powerpoint/2010/main" val="88087329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sz="quarter" idx="5"/>
          </p:nvPr>
        </p:nvSpPr>
        <p:spPr/>
        <p:txBody>
          <a:bodyPr/>
          <a:lstStyle/>
          <a:p>
            <a:fld id="{F882783F-DCC3-304A-B867-3F455E5FA1DF}" type="slidenum">
              <a:rPr lang="en-US" smtClean="0"/>
              <a:t>6</a:t>
            </a:fld>
            <a:endParaRPr lang="en-US"/>
          </a:p>
        </p:txBody>
      </p:sp>
    </p:spTree>
    <p:extLst>
      <p:ext uri="{BB962C8B-B14F-4D97-AF65-F5344CB8AC3E}">
        <p14:creationId xmlns:p14="http://schemas.microsoft.com/office/powerpoint/2010/main" val="305427046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0514" name="Rectangle 2">
            <a:extLst>
              <a:ext uri="{FF2B5EF4-FFF2-40B4-BE49-F238E27FC236}">
                <a16:creationId xmlns:a16="http://schemas.microsoft.com/office/drawing/2014/main" id="{D4CEB3EB-49E0-8A6B-7159-02F7AC8B8070}"/>
              </a:ext>
            </a:extLst>
          </p:cNvPr>
          <p:cNvSpPr>
            <a:spLocks noGrp="1" noRot="1" noChangeAspect="1" noChangeArrowheads="1" noTextEdit="1"/>
          </p:cNvSpPr>
          <p:nvPr>
            <p:ph type="sldImg"/>
          </p:nvPr>
        </p:nvSpPr>
        <p:spPr>
          <a:xfrm>
            <a:off x="1150938" y="692150"/>
            <a:ext cx="4556125" cy="3416300"/>
          </a:xfrm>
          <a:ln w="12700" cap="flat"/>
        </p:spPr>
      </p:sp>
      <p:sp>
        <p:nvSpPr>
          <p:cNvPr id="320515" name="Rectangle 3">
            <a:extLst>
              <a:ext uri="{FF2B5EF4-FFF2-40B4-BE49-F238E27FC236}">
                <a16:creationId xmlns:a16="http://schemas.microsoft.com/office/drawing/2014/main" id="{525B2A6E-4B97-B17B-49C9-885D1564B861}"/>
              </a:ext>
            </a:extLst>
          </p:cNvPr>
          <p:cNvSpPr>
            <a:spLocks noGrp="1" noChangeArrowheads="1"/>
          </p:cNvSpPr>
          <p:nvPr>
            <p:ph type="body" idx="1"/>
          </p:nvPr>
        </p:nvSpPr>
        <p:spPr>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endParaRPr lang="en-AU" altLang="en-VN"/>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FB050688-F822-0121-C632-B0B609786F80}"/>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56323" name="Notes Placeholder 2">
            <a:extLst>
              <a:ext uri="{FF2B5EF4-FFF2-40B4-BE49-F238E27FC236}">
                <a16:creationId xmlns:a16="http://schemas.microsoft.com/office/drawing/2014/main" id="{89E59932-DD51-4A5D-CA12-25211145A99C}"/>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endParaRPr lang="en-US" b="0" i="0" u="none" strike="noStrike" dirty="0">
              <a:solidFill>
                <a:srgbClr val="0F0F0F"/>
              </a:solidFill>
              <a:effectLst/>
              <a:latin typeface="Söhne"/>
            </a:endParaRPr>
          </a:p>
        </p:txBody>
      </p:sp>
      <p:sp>
        <p:nvSpPr>
          <p:cNvPr id="56324" name="Slide Number Placeholder 3">
            <a:extLst>
              <a:ext uri="{FF2B5EF4-FFF2-40B4-BE49-F238E27FC236}">
                <a16:creationId xmlns:a16="http://schemas.microsoft.com/office/drawing/2014/main" id="{2DB1197C-7F00-FC03-2276-BA2C8FB01A0E}"/>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fld id="{9BFC2F8C-BC1A-E042-9545-0A9787C9649A}" type="slidenum">
              <a:rPr lang="en-US" altLang="en-US">
                <a:latin typeface="Calibri" panose="020F0502020204030204" pitchFamily="34" charset="0"/>
              </a:rPr>
              <a:pPr/>
              <a:t>8</a:t>
            </a:fld>
            <a:endParaRPr lang="en-US" altLang="en-US">
              <a:latin typeface="Calibri" panose="020F0502020204030204" pitchFamily="34" charset="0"/>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2562" name="Rectangle 2">
            <a:extLst>
              <a:ext uri="{FF2B5EF4-FFF2-40B4-BE49-F238E27FC236}">
                <a16:creationId xmlns:a16="http://schemas.microsoft.com/office/drawing/2014/main" id="{1D642BF8-8740-10D5-3F5A-CDF2AF8F3B58}"/>
              </a:ext>
            </a:extLst>
          </p:cNvPr>
          <p:cNvSpPr>
            <a:spLocks noGrp="1" noRot="1" noChangeAspect="1" noChangeArrowheads="1" noTextEdit="1"/>
          </p:cNvSpPr>
          <p:nvPr>
            <p:ph type="sldImg"/>
          </p:nvPr>
        </p:nvSpPr>
        <p:spPr>
          <a:xfrm>
            <a:off x="1150938" y="692150"/>
            <a:ext cx="4556125" cy="3416300"/>
          </a:xfrm>
          <a:ln w="12700" cap="flat"/>
        </p:spPr>
      </p:sp>
      <p:sp>
        <p:nvSpPr>
          <p:cNvPr id="322563" name="Rectangle 3">
            <a:extLst>
              <a:ext uri="{FF2B5EF4-FFF2-40B4-BE49-F238E27FC236}">
                <a16:creationId xmlns:a16="http://schemas.microsoft.com/office/drawing/2014/main" id="{5C8D6ADB-A835-DCC8-AFA0-8F1E95FEF990}"/>
              </a:ext>
            </a:extLst>
          </p:cNvPr>
          <p:cNvSpPr>
            <a:spLocks noGrp="1" noChangeArrowheads="1"/>
          </p:cNvSpPr>
          <p:nvPr>
            <p:ph type="body" idx="1"/>
          </p:nvPr>
        </p:nvSpPr>
        <p:spPr>
          <a:ln/>
          <a:extLst>
            <a:ext uri="{91240B29-F687-4F45-9708-019B960494DF}">
              <a14:hiddenLine xmlns:a14="http://schemas.microsoft.com/office/drawing/2010/main" w="12700">
                <a:solidFill>
                  <a:schemeClr val="tx1"/>
                </a:solidFill>
                <a:miter lim="800000"/>
                <a:headEnd/>
                <a:tailEnd/>
              </a14:hiddenLine>
            </a:ext>
          </a:extLst>
        </p:spPr>
        <p:txBody>
          <a:bodyPr lIns="90488" tIns="44450" rIns="90488" bIns="44450"/>
          <a:lstStyle/>
          <a:p>
            <a:endParaRPr lang="en-AU" altLang="en-VN"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57200" y="228600"/>
            <a:ext cx="7772400" cy="4571999"/>
          </a:xfrm>
        </p:spPr>
        <p:txBody>
          <a:bodyPr anchor="ctr">
            <a:noAutofit/>
          </a:bodyPr>
          <a:lstStyle>
            <a:lvl1pPr>
              <a:lnSpc>
                <a:spcPct val="100000"/>
              </a:lnSpc>
              <a:defRPr sz="8800" spc="-80" baseline="0">
                <a:solidFill>
                  <a:schemeClr val="tx1"/>
                </a:solidFill>
              </a:defRPr>
            </a:lvl1pPr>
          </a:lstStyle>
          <a:p>
            <a:r>
              <a:rPr lang="en-US" dirty="0"/>
              <a:t>Click to edit Master title style</a:t>
            </a:r>
          </a:p>
        </p:txBody>
      </p:sp>
      <p:sp>
        <p:nvSpPr>
          <p:cNvPr id="3" name="Subtitle 2"/>
          <p:cNvSpPr>
            <a:spLocks noGrp="1"/>
          </p:cNvSpPr>
          <p:nvPr>
            <p:ph type="subTitle" idx="1"/>
          </p:nvPr>
        </p:nvSpPr>
        <p:spPr>
          <a:xfrm>
            <a:off x="457200" y="4800600"/>
            <a:ext cx="6858000" cy="914400"/>
          </a:xfrm>
        </p:spPr>
        <p:txBody>
          <a:bodyPr/>
          <a:lstStyle>
            <a:lvl1pPr marL="0" indent="0" algn="l">
              <a:buNone/>
              <a:defRPr b="0" cap="all" spc="120" baseline="0">
                <a:solidFill>
                  <a:schemeClr val="tx2"/>
                </a:solidFill>
                <a:latin typeface="+mj-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51DEABC-D766-4322-8E78-B830FAE35C72}" type="datetime4">
              <a:rPr lang="en-US" smtClean="0"/>
              <a:pPr/>
              <a:t>April 21, 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F3131F9E-604E-4343-9F29-EF72E8231CAD}" type="datetime4">
              <a:rPr lang="en-US" smtClean="0"/>
              <a:pPr/>
              <a:t>April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A8E1CE-37F8-4102-8DF9-852A0A51F293}" type="datetime4">
              <a:rPr lang="en-US" smtClean="0"/>
              <a:pPr/>
              <a:t>April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654065"/>
            <a:ext cx="7620000" cy="1371600"/>
          </a:xfrm>
        </p:spPr>
        <p:txBody>
          <a:bodyPr/>
          <a:lstStyle/>
          <a:p>
            <a:r>
              <a:rPr lang="en-US" dirty="0"/>
              <a:t>Click to edit Master title style</a:t>
            </a:r>
          </a:p>
        </p:txBody>
      </p:sp>
      <p:sp>
        <p:nvSpPr>
          <p:cNvPr id="3" name="Content Placeholder 2"/>
          <p:cNvSpPr>
            <a:spLocks noGrp="1"/>
          </p:cNvSpPr>
          <p:nvPr>
            <p:ph idx="1"/>
          </p:nvPr>
        </p:nvSpPr>
        <p:spPr>
          <a:xfrm>
            <a:off x="457200" y="2172502"/>
            <a:ext cx="7620000" cy="3953662"/>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3333F43-3E86-47E4-BFBB-2476D384E1C6}" type="datetime4">
              <a:rPr lang="en-US" smtClean="0"/>
              <a:pPr/>
              <a:t>April 21, 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457200" y="1447800"/>
            <a:ext cx="7772400" cy="4321175"/>
          </a:xfrm>
        </p:spPr>
        <p:txBody>
          <a:bodyPr anchor="ctr">
            <a:noAutofit/>
          </a:bodyPr>
          <a:lstStyle>
            <a:lvl1pPr algn="l">
              <a:lnSpc>
                <a:spcPct val="100000"/>
              </a:lnSpc>
              <a:defRPr sz="8800" b="0" cap="all" spc="-80" baseline="0">
                <a:solidFill>
                  <a:schemeClr val="tx1"/>
                </a:solidFill>
              </a:defRPr>
            </a:lvl1pPr>
          </a:lstStyle>
          <a:p>
            <a:r>
              <a:rPr lang="en-US"/>
              <a:t>Click to edit Master title style</a:t>
            </a:r>
            <a:endParaRPr lang="en-US" dirty="0"/>
          </a:p>
        </p:txBody>
      </p:sp>
      <p:sp>
        <p:nvSpPr>
          <p:cNvPr id="3" name="Text Placeholder 2"/>
          <p:cNvSpPr>
            <a:spLocks noGrp="1"/>
          </p:cNvSpPr>
          <p:nvPr>
            <p:ph type="body" idx="1"/>
          </p:nvPr>
        </p:nvSpPr>
        <p:spPr>
          <a:xfrm>
            <a:off x="457200" y="228601"/>
            <a:ext cx="7772400" cy="1066800"/>
          </a:xfrm>
        </p:spPr>
        <p:txBody>
          <a:bodyPr anchor="b"/>
          <a:lstStyle>
            <a:lvl1pPr marL="0" indent="0">
              <a:buNone/>
              <a:defRPr sz="2000" b="0" cap="all" spc="12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p:cNvSpPr>
            <a:spLocks noGrp="1"/>
          </p:cNvSpPr>
          <p:nvPr>
            <p:ph type="dt" sz="half" idx="10"/>
          </p:nvPr>
        </p:nvSpPr>
        <p:spPr/>
        <p:txBody>
          <a:bodyPr/>
          <a:lstStyle/>
          <a:p>
            <a:fld id="{751663BA-01FC-4367-B6F3-ABB2645D55F1}" type="datetime4">
              <a:rPr lang="en-US" smtClean="0"/>
              <a:pPr/>
              <a:t>April 21, 2025</a:t>
            </a:fld>
            <a:endParaRPr lang="en-US" dirty="0"/>
          </a:p>
        </p:txBody>
      </p:sp>
      <p:sp>
        <p:nvSpPr>
          <p:cNvPr id="8" name="Slide Number Placeholder 7"/>
          <p:cNvSpPr>
            <a:spLocks noGrp="1"/>
          </p:cNvSpPr>
          <p:nvPr>
            <p:ph type="sldNum" sz="quarter" idx="11"/>
          </p:nvPr>
        </p:nvSpPr>
        <p:spPr/>
        <p:txBody>
          <a:bodyPr/>
          <a:lstStyle/>
          <a:p>
            <a:fld id="{F38DF745-7D3F-47F4-83A3-874385CFAA69}" type="slidenum">
              <a:rPr lang="en-US" smtClean="0"/>
              <a:pPr/>
              <a:t>‹#›</a:t>
            </a:fld>
            <a:endParaRPr lang="en-US" dirty="0"/>
          </a:p>
        </p:txBody>
      </p:sp>
      <p:sp>
        <p:nvSpPr>
          <p:cNvPr id="9" name="Footer Placeholder 8"/>
          <p:cNvSpPr>
            <a:spLocks noGrp="1"/>
          </p:cNvSpPr>
          <p:nvPr>
            <p:ph type="ftr" sz="quarter" idx="12"/>
          </p:nvPr>
        </p:nvSpPr>
        <p:spPr/>
        <p:txBody>
          <a:bodyPr/>
          <a:lstStyle/>
          <a:p>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3068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5090160" y="1574800"/>
            <a:ext cx="329184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9B19C71-EC74-44AF-B27E-FC7DC3C3A61D}" type="datetime4">
              <a:rPr lang="en-US" smtClean="0"/>
              <a:pPr/>
              <a:t>April 21,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627632" y="1572768"/>
            <a:ext cx="3291840" cy="639762"/>
          </a:xfrm>
        </p:spPr>
        <p:txBody>
          <a:bodyPr anchor="b">
            <a:noAutofit/>
          </a:bodyPr>
          <a:lstStyle>
            <a:lvl1pPr marL="0" indent="0">
              <a:buNone/>
              <a:defRPr sz="1800" b="0" cap="all" spc="100" baseline="0">
                <a:solidFill>
                  <a:schemeClr val="tx1"/>
                </a:solidFill>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627632"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5093208" y="1572768"/>
            <a:ext cx="3291840" cy="639762"/>
          </a:xfrm>
        </p:spPr>
        <p:txBody>
          <a:bodyPr anchor="b">
            <a:noAutofit/>
          </a:bodyPr>
          <a:lstStyle>
            <a:lvl1pPr marL="0" indent="0">
              <a:buNone/>
              <a:defRPr lang="en-US" sz="1800" b="0" kern="1200" cap="all" spc="100" baseline="0" dirty="0" smtClean="0">
                <a:solidFill>
                  <a:schemeClr val="tx1"/>
                </a:solidFill>
                <a:latin typeface="+mj-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spcBef>
                <a:spcPct val="20000"/>
              </a:spcBef>
              <a:buFont typeface="Arial" pitchFamily="34" charset="0"/>
              <a:buNone/>
            </a:pPr>
            <a:r>
              <a:rPr lang="en-US"/>
              <a:t>Click to edit Master text styles</a:t>
            </a:r>
          </a:p>
        </p:txBody>
      </p:sp>
      <p:sp>
        <p:nvSpPr>
          <p:cNvPr id="6" name="Content Placeholder 5"/>
          <p:cNvSpPr>
            <a:spLocks noGrp="1"/>
          </p:cNvSpPr>
          <p:nvPr>
            <p:ph sz="quarter" idx="4"/>
          </p:nvPr>
        </p:nvSpPr>
        <p:spPr>
          <a:xfrm>
            <a:off x="5093208" y="2259366"/>
            <a:ext cx="3291840" cy="3840480"/>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6A5CDA29-3CBE-48EA-92AE-A996835462BA}" type="datetime4">
              <a:rPr lang="en-US" smtClean="0"/>
              <a:pPr/>
              <a:t>April 21, 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E29EC054-3869-4501-B163-1BBFDE8DCE04}" type="datetime4">
              <a:rPr lang="en-US" smtClean="0"/>
              <a:pPr/>
              <a:t>April 21, 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A63D831-56C1-49CF-8EF7-8B9A98402BCD}" type="datetime4">
              <a:rPr lang="en-US" smtClean="0"/>
              <a:pPr/>
              <a:t>April 21, 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38DF745-7D3F-47F4-83A3-874385CFAA69}"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3575050" y="1600200"/>
            <a:ext cx="5111750" cy="448056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0" y="1600200"/>
            <a:ext cx="3008313" cy="448056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6EAD5615-7F4F-4584-84D5-CC95918C321F}" type="datetime4">
              <a:rPr lang="en-US" smtClean="0"/>
              <a:pPr/>
              <a:t>April 21,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38DF745-7D3F-47F4-83A3-874385CFAA69}" type="slidenum">
              <a:rPr lang="en-US" smtClean="0"/>
              <a:pPr/>
              <a:t>‹#›</a:t>
            </a:fld>
            <a:endParaRPr lang="en-US"/>
          </a:p>
        </p:txBody>
      </p:sp>
      <p:sp>
        <p:nvSpPr>
          <p:cNvPr id="8" name="Title 7"/>
          <p:cNvSpPr>
            <a:spLocks noGrp="1"/>
          </p:cNvSpPr>
          <p:nvPr>
            <p:ph type="title"/>
          </p:nvPr>
        </p:nvSpPr>
        <p:spPr/>
        <p:txBody>
          <a:bodyPr/>
          <a:lstStyle/>
          <a:p>
            <a:r>
              <a:rPr lang="en-US"/>
              <a:t>Click to edit Master title style</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9" name="Rectangle 8"/>
          <p:cNvSpPr/>
          <p:nvPr/>
        </p:nvSpPr>
        <p:spPr>
          <a:xfrm>
            <a:off x="9001124" y="4846320"/>
            <a:ext cx="142876" cy="201168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Picture Placeholder 2"/>
          <p:cNvSpPr>
            <a:spLocks noGrp="1"/>
          </p:cNvSpPr>
          <p:nvPr>
            <p:ph type="pic" idx="1"/>
          </p:nvPr>
        </p:nvSpPr>
        <p:spPr>
          <a:xfrm>
            <a:off x="-1" y="0"/>
            <a:ext cx="9000877" cy="4846320"/>
          </a:xfrm>
          <a:solidFill>
            <a:schemeClr val="bg1">
              <a:lumMod val="75000"/>
            </a:schemeClr>
          </a:solidFill>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Drag picture to placeholder or click icon to add</a:t>
            </a:r>
          </a:p>
        </p:txBody>
      </p:sp>
      <p:sp>
        <p:nvSpPr>
          <p:cNvPr id="4" name="Text Placeholder 3"/>
          <p:cNvSpPr>
            <a:spLocks noGrp="1"/>
          </p:cNvSpPr>
          <p:nvPr>
            <p:ph type="body" sz="half" idx="2"/>
          </p:nvPr>
        </p:nvSpPr>
        <p:spPr>
          <a:xfrm>
            <a:off x="457200" y="5715000"/>
            <a:ext cx="8153400" cy="457200"/>
          </a:xfrm>
        </p:spPr>
        <p:txBody>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6EEA923-9BEE-48CE-9F28-5B525F399BAD}" type="datetime4">
              <a:rPr lang="en-US" smtClean="0"/>
              <a:pPr/>
              <a:t>April 21, 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lvl1pPr>
              <a:defRPr>
                <a:solidFill>
                  <a:schemeClr val="tx1"/>
                </a:solidFill>
              </a:defRPr>
            </a:lvl1pPr>
          </a:lstStyle>
          <a:p>
            <a:fld id="{F38DF745-7D3F-47F4-83A3-874385CFAA69}" type="slidenum">
              <a:rPr lang="en-US" smtClean="0"/>
              <a:pPr/>
              <a:t>‹#›</a:t>
            </a:fld>
            <a:endParaRPr lang="en-US" dirty="0"/>
          </a:p>
        </p:txBody>
      </p:sp>
      <p:sp>
        <p:nvSpPr>
          <p:cNvPr id="8" name="Title 7"/>
          <p:cNvSpPr>
            <a:spLocks noGrp="1"/>
          </p:cNvSpPr>
          <p:nvPr>
            <p:ph type="title"/>
          </p:nvPr>
        </p:nvSpPr>
        <p:spPr>
          <a:xfrm>
            <a:off x="457200" y="4953000"/>
            <a:ext cx="8153400" cy="762000"/>
          </a:xfrm>
        </p:spPr>
        <p:txBody>
          <a:bodyPr anchor="t">
            <a:normAutofit/>
          </a:bodyPr>
          <a:lstStyle>
            <a:lvl1pPr>
              <a:defRPr sz="3200"/>
            </a:lvl1pPr>
          </a:lstStyle>
          <a:p>
            <a:r>
              <a:rPr lang="en-US"/>
              <a:t>Click to edit Master title style</a:t>
            </a:r>
            <a:endParaRPr lang="en-US" dirty="0"/>
          </a:p>
        </p:txBody>
      </p:sp>
      <p:sp>
        <p:nvSpPr>
          <p:cNvPr id="10" name="Rectangle 9"/>
          <p:cNvSpPr/>
          <p:nvPr/>
        </p:nvSpPr>
        <p:spPr>
          <a:xfrm>
            <a:off x="9001124" y="0"/>
            <a:ext cx="142876" cy="484632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152718"/>
            <a:ext cx="5791200" cy="1371600"/>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457200" y="1752600"/>
            <a:ext cx="7620000" cy="43735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457200" y="6172201"/>
            <a:ext cx="3429000" cy="304800"/>
          </a:xfrm>
          <a:prstGeom prst="rect">
            <a:avLst/>
          </a:prstGeom>
        </p:spPr>
        <p:txBody>
          <a:bodyPr vert="horz" lIns="91440" tIns="45720" rIns="91440" bIns="0" rtlCol="0" anchor="b"/>
          <a:lstStyle>
            <a:lvl1pPr algn="l">
              <a:defRPr sz="1000">
                <a:solidFill>
                  <a:schemeClr val="tx1"/>
                </a:solidFill>
              </a:defRPr>
            </a:lvl1pPr>
          </a:lstStyle>
          <a:p>
            <a:fld id="{17D0EFEE-2756-4A20-BF2A-63F0A94F99AC}" type="datetime4">
              <a:rPr lang="en-US" smtClean="0"/>
              <a:pPr/>
              <a:t>April 21, 2025</a:t>
            </a:fld>
            <a:endParaRPr lang="en-US" dirty="0"/>
          </a:p>
        </p:txBody>
      </p:sp>
      <p:sp>
        <p:nvSpPr>
          <p:cNvPr id="5" name="Footer Placeholder 4"/>
          <p:cNvSpPr>
            <a:spLocks noGrp="1"/>
          </p:cNvSpPr>
          <p:nvPr>
            <p:ph type="ftr" sz="quarter" idx="3"/>
          </p:nvPr>
        </p:nvSpPr>
        <p:spPr>
          <a:xfrm>
            <a:off x="457200" y="6492875"/>
            <a:ext cx="3429000" cy="283845"/>
          </a:xfrm>
          <a:prstGeom prst="rect">
            <a:avLst/>
          </a:prstGeom>
        </p:spPr>
        <p:txBody>
          <a:bodyPr vert="horz" lIns="91440" tIns="45720" rIns="91440" bIns="45720" rtlCol="0" anchor="t"/>
          <a:lstStyle>
            <a:lvl1pPr algn="l">
              <a:defRPr sz="1000">
                <a:solidFill>
                  <a:schemeClr val="tx1"/>
                </a:solidFill>
              </a:defRPr>
            </a:lvl1pPr>
          </a:lstStyle>
          <a:p>
            <a:endParaRPr lang="en-US" dirty="0"/>
          </a:p>
        </p:txBody>
      </p:sp>
      <p:sp>
        <p:nvSpPr>
          <p:cNvPr id="6" name="Slide Number Placeholder 5"/>
          <p:cNvSpPr>
            <a:spLocks noGrp="1"/>
          </p:cNvSpPr>
          <p:nvPr>
            <p:ph type="sldNum" sz="quarter" idx="4"/>
          </p:nvPr>
        </p:nvSpPr>
        <p:spPr>
          <a:xfrm rot="16200000">
            <a:off x="8227377" y="5885497"/>
            <a:ext cx="1315721" cy="365125"/>
          </a:xfrm>
          <a:prstGeom prst="rect">
            <a:avLst/>
          </a:prstGeom>
        </p:spPr>
        <p:txBody>
          <a:bodyPr vert="horz" lIns="91440" tIns="45720" rIns="91440" bIns="45720" rtlCol="0" anchor="ctr"/>
          <a:lstStyle>
            <a:lvl1pPr algn="l">
              <a:defRPr sz="2400" b="1">
                <a:solidFill>
                  <a:schemeClr val="tx2"/>
                </a:solidFill>
              </a:defRPr>
            </a:lvl1pPr>
          </a:lstStyle>
          <a:p>
            <a:fld id="{F38DF745-7D3F-47F4-83A3-874385CFAA69}" type="slidenum">
              <a:rPr lang="en-US" smtClean="0"/>
              <a:pPr/>
              <a:t>‹#›</a:t>
            </a:fld>
            <a:endParaRPr lang="en-US" dirty="0"/>
          </a:p>
        </p:txBody>
      </p:sp>
    </p:spTree>
  </p:cSld>
  <p:clrMap bg1="lt1" tx1="dk1" bg2="lt2" tx2="dk2" accent1="accent1" accent2="accent2" accent3="accent3" accent4="accent4" accent5="accent5" accent6="accent6" hlink="hlink" folHlink="folHlink"/>
  <p:sldLayoutIdLst>
    <p:sldLayoutId id="2147483913" r:id="rId1"/>
    <p:sldLayoutId id="2147483914" r:id="rId2"/>
    <p:sldLayoutId id="2147483915" r:id="rId3"/>
    <p:sldLayoutId id="2147483916" r:id="rId4"/>
    <p:sldLayoutId id="2147483917" r:id="rId5"/>
    <p:sldLayoutId id="2147483918" r:id="rId6"/>
    <p:sldLayoutId id="2147483919" r:id="rId7"/>
    <p:sldLayoutId id="2147483920" r:id="rId8"/>
    <p:sldLayoutId id="2147483921" r:id="rId9"/>
    <p:sldLayoutId id="2147483922" r:id="rId10"/>
    <p:sldLayoutId id="2147483923" r:id="rId11"/>
  </p:sldLayoutIdLst>
  <p:hf sldNum="0" hdr="0" ftr="0" dt="0"/>
  <p:txStyles>
    <p:titleStyle>
      <a:lvl1pPr algn="l" defTabSz="914400" rtl="0" eaLnBrk="1" latinLnBrk="0" hangingPunct="1">
        <a:spcBef>
          <a:spcPct val="0"/>
        </a:spcBef>
        <a:buNone/>
        <a:defRPr sz="3600" b="0" i="0" u="none" kern="1200" cap="all" spc="-60" baseline="0">
          <a:solidFill>
            <a:schemeClr val="tx2"/>
          </a:solidFill>
          <a:latin typeface="+mj-lt"/>
          <a:ea typeface="+mj-ea"/>
          <a:cs typeface="+mj-cs"/>
        </a:defRPr>
      </a:lvl1pPr>
    </p:titleStyle>
    <p:bodyStyle>
      <a:lvl1pPr marL="0" indent="0" algn="l" defTabSz="914400" rtl="0" eaLnBrk="1" latinLnBrk="0" hangingPunct="1">
        <a:spcBef>
          <a:spcPct val="20000"/>
        </a:spcBef>
        <a:spcAft>
          <a:spcPts val="600"/>
        </a:spcAft>
        <a:buFont typeface="Arial" pitchFamily="34" charset="0"/>
        <a:buNone/>
        <a:defRPr sz="2000" b="1" kern="1200">
          <a:solidFill>
            <a:schemeClr val="tx1"/>
          </a:solidFill>
          <a:latin typeface="+mn-lt"/>
          <a:ea typeface="+mn-ea"/>
          <a:cs typeface="+mn-cs"/>
        </a:defRPr>
      </a:lvl1pPr>
      <a:lvl2pPr marL="457200" indent="-182880" algn="l" defTabSz="914400" rtl="0" eaLnBrk="1" latinLnBrk="0" hangingPunct="1">
        <a:spcBef>
          <a:spcPct val="20000"/>
        </a:spcBef>
        <a:buClr>
          <a:schemeClr val="tx2"/>
        </a:buClr>
        <a:buFont typeface="Arial" pitchFamily="34" charset="0"/>
        <a:buChar char="•"/>
        <a:defRPr sz="2000" b="0" i="0" u="none" kern="1200">
          <a:solidFill>
            <a:schemeClr val="tx1"/>
          </a:solidFill>
          <a:latin typeface="+mn-lt"/>
          <a:ea typeface="+mn-ea"/>
          <a:cs typeface="+mn-cs"/>
        </a:defRPr>
      </a:lvl2pPr>
      <a:lvl3pPr marL="11430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3pPr>
      <a:lvl4pPr marL="1600200" indent="-228600" algn="l" defTabSz="914400" rtl="0" eaLnBrk="1" latinLnBrk="0" hangingPunct="1">
        <a:spcBef>
          <a:spcPct val="20000"/>
        </a:spcBef>
        <a:buClr>
          <a:schemeClr val="tx2"/>
        </a:buClr>
        <a:buFont typeface="Arial" pitchFamily="34" charset="0"/>
        <a:buChar char="•"/>
        <a:defRPr sz="1800" kern="1200">
          <a:solidFill>
            <a:schemeClr val="tx1"/>
          </a:solidFill>
          <a:latin typeface="+mn-lt"/>
          <a:ea typeface="+mn-ea"/>
          <a:cs typeface="+mn-cs"/>
        </a:defRPr>
      </a:lvl4pPr>
      <a:lvl5pPr marL="2057400" indent="-228600" algn="l" defTabSz="914400" rtl="0" eaLnBrk="1" latinLnBrk="0" hangingPunct="1">
        <a:spcBef>
          <a:spcPct val="20000"/>
        </a:spcBef>
        <a:buClr>
          <a:schemeClr val="tx2"/>
        </a:buClr>
        <a:buFont typeface="Arial" pitchFamily="34" charset="0"/>
        <a:buChar char="•"/>
        <a:defRPr sz="1800" kern="1200" baseline="0">
          <a:solidFill>
            <a:schemeClr val="tx1"/>
          </a:solidFill>
          <a:latin typeface="+mn-lt"/>
          <a:ea typeface="+mn-ea"/>
          <a:cs typeface="+mn-cs"/>
        </a:defRPr>
      </a:lvl5pPr>
      <a:lvl6pPr marL="25146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6pPr>
      <a:lvl7pPr marL="29718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7pPr>
      <a:lvl8pPr marL="34290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8pPr>
      <a:lvl9pPr marL="3886200" indent="-228600" algn="l" defTabSz="914400" rtl="0" eaLnBrk="1" latinLnBrk="0" hangingPunct="1">
        <a:spcBef>
          <a:spcPct val="20000"/>
        </a:spcBef>
        <a:buClr>
          <a:schemeClr val="tx2"/>
        </a:buClr>
        <a:buFont typeface="Arial"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2.emf"/><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4.xml"/><Relationship Id="rId1" Type="http://schemas.openxmlformats.org/officeDocument/2006/relationships/slideLayout" Target="../slideLayouts/slideLayout9.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notesSlide" Target="../notesSlides/notesSlide32.xml"/><Relationship Id="rId1" Type="http://schemas.openxmlformats.org/officeDocument/2006/relationships/slideLayout" Target="../slideLayouts/slideLayout6.xml"/><Relationship Id="rId4" Type="http://schemas.openxmlformats.org/officeDocument/2006/relationships/image" Target="../media/image21.emf"/></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3" Type="http://schemas.openxmlformats.org/officeDocument/2006/relationships/image" Target="../media/image23.jfif"/><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265383" y="5940288"/>
            <a:ext cx="8700899" cy="914400"/>
          </a:xfrm>
        </p:spPr>
        <p:txBody>
          <a:bodyPr>
            <a:normAutofit fontScale="77500" lnSpcReduction="20000"/>
          </a:bodyPr>
          <a:lstStyle/>
          <a:p>
            <a:pPr algn="ctr"/>
            <a:r>
              <a:rPr lang="en-US" b="1" dirty="0">
                <a:latin typeface="Tahoma" panose="020B0604030504040204" pitchFamily="34" charset="0"/>
                <a:ea typeface="Tahoma" panose="020B0604030504040204" pitchFamily="34" charset="0"/>
                <a:cs typeface="Tahoma" panose="020B0604030504040204" pitchFamily="34" charset="0"/>
              </a:rPr>
              <a:t>Chapter </a:t>
            </a:r>
            <a:r>
              <a:rPr lang="vi-VN" b="1" dirty="0">
                <a:latin typeface="Tahoma" panose="020B0604030504040204" pitchFamily="34" charset="0"/>
                <a:ea typeface="Tahoma" panose="020B0604030504040204" pitchFamily="34" charset="0"/>
                <a:cs typeface="Tahoma" panose="020B0604030504040204" pitchFamily="34" charset="0"/>
              </a:rPr>
              <a:t>3</a:t>
            </a:r>
            <a:r>
              <a:rPr lang="en-US" b="1" dirty="0">
                <a:latin typeface="Tahoma" panose="020B0604030504040204" pitchFamily="34" charset="0"/>
                <a:ea typeface="Tahoma" panose="020B0604030504040204" pitchFamily="34" charset="0"/>
                <a:cs typeface="Tahoma" panose="020B0604030504040204" pitchFamily="34" charset="0"/>
              </a:rPr>
              <a:t>: </a:t>
            </a:r>
            <a:r>
              <a:rPr lang="vi-VN" b="1" dirty="0">
                <a:latin typeface="Tahoma" panose="020B0604030504040204" pitchFamily="34" charset="0"/>
                <a:ea typeface="Tahoma" panose="020B0604030504040204" pitchFamily="34" charset="0"/>
                <a:cs typeface="Tahoma" panose="020B0604030504040204" pitchFamily="34" charset="0"/>
              </a:rPr>
              <a:t>organizing function</a:t>
            </a:r>
            <a:endParaRPr lang="en-US" b="1" dirty="0">
              <a:latin typeface="Tahoma" panose="020B0604030504040204" pitchFamily="34" charset="0"/>
              <a:ea typeface="Tahoma" panose="020B0604030504040204" pitchFamily="34" charset="0"/>
              <a:cs typeface="Tahoma" panose="020B0604030504040204" pitchFamily="34" charset="0"/>
            </a:endParaRPr>
          </a:p>
          <a:p>
            <a:pPr algn="ctr"/>
            <a:r>
              <a:rPr lang="vi-VN" b="1" dirty="0">
                <a:latin typeface="Tahoma" panose="020B0604030504040204" pitchFamily="34" charset="0"/>
                <a:ea typeface="Tahoma" panose="020B0604030504040204" pitchFamily="34" charset="0"/>
                <a:cs typeface="Tahoma" panose="020B0604030504040204" pitchFamily="34" charset="0"/>
              </a:rPr>
              <a:t>School of economics and management</a:t>
            </a:r>
            <a:endParaRPr lang="en-US" b="1" dirty="0">
              <a:latin typeface="Tahoma" panose="020B0604030504040204" pitchFamily="34" charset="0"/>
              <a:ea typeface="Tahoma" panose="020B0604030504040204" pitchFamily="34" charset="0"/>
              <a:cs typeface="Tahoma" panose="020B0604030504040204" pitchFamily="34" charset="0"/>
            </a:endParaRPr>
          </a:p>
          <a:p>
            <a:pPr algn="ctr"/>
            <a:r>
              <a:rPr lang="en-US" sz="1700" b="1" dirty="0">
                <a:latin typeface="Tahoma" panose="020B0604030504040204" pitchFamily="34" charset="0"/>
                <a:ea typeface="Tahoma" panose="020B0604030504040204" pitchFamily="34" charset="0"/>
                <a:cs typeface="Tahoma" panose="020B0604030504040204" pitchFamily="34" charset="0"/>
              </a:rPr>
              <a:t>PHD. Nguyen Thanh </a:t>
            </a:r>
            <a:r>
              <a:rPr lang="en-US" sz="1700" b="1" dirty="0" err="1">
                <a:latin typeface="Tahoma" panose="020B0604030504040204" pitchFamily="34" charset="0"/>
                <a:ea typeface="Tahoma" panose="020B0604030504040204" pitchFamily="34" charset="0"/>
                <a:cs typeface="Tahoma" panose="020B0604030504040204" pitchFamily="34" charset="0"/>
              </a:rPr>
              <a:t>huong</a:t>
            </a:r>
            <a:endParaRPr lang="en-US" sz="1700" b="1"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3"/>
          <a:stretch>
            <a:fillRect/>
          </a:stretch>
        </p:blipFill>
        <p:spPr>
          <a:xfrm>
            <a:off x="0" y="2150166"/>
            <a:ext cx="9144000" cy="3560242"/>
          </a:xfrm>
          <a:prstGeom prst="rect">
            <a:avLst/>
          </a:prstGeom>
        </p:spPr>
      </p:pic>
      <p:pic>
        <p:nvPicPr>
          <p:cNvPr id="6" name="Picture 5"/>
          <p:cNvPicPr>
            <a:picLocks noChangeAspect="1"/>
          </p:cNvPicPr>
          <p:nvPr/>
        </p:nvPicPr>
        <p:blipFill>
          <a:blip r:embed="rId4"/>
          <a:stretch>
            <a:fillRect/>
          </a:stretch>
        </p:blipFill>
        <p:spPr>
          <a:xfrm>
            <a:off x="138980" y="132705"/>
            <a:ext cx="1023723" cy="1535585"/>
          </a:xfrm>
          <a:prstGeom prst="rect">
            <a:avLst/>
          </a:prstGeom>
        </p:spPr>
      </p:pic>
      <p:sp>
        <p:nvSpPr>
          <p:cNvPr id="7" name="TextBox 6"/>
          <p:cNvSpPr txBox="1"/>
          <p:nvPr/>
        </p:nvSpPr>
        <p:spPr>
          <a:xfrm>
            <a:off x="1335293" y="1047455"/>
            <a:ext cx="6975881" cy="369332"/>
          </a:xfrm>
          <a:prstGeom prst="rect">
            <a:avLst/>
          </a:prstGeom>
          <a:noFill/>
        </p:spPr>
        <p:txBody>
          <a:bodyPr wrap="square" rtlCol="0">
            <a:spAutoFit/>
          </a:bodyPr>
          <a:lstStyle/>
          <a:p>
            <a:r>
              <a:rPr lang="en-US" b="1" dirty="0">
                <a:solidFill>
                  <a:srgbClr val="FF0000"/>
                </a:solidFill>
              </a:rPr>
              <a:t>HANOI UNIVERSITY OF SCIENCE AND TECHNOLOGY</a:t>
            </a:r>
          </a:p>
        </p:txBody>
      </p:sp>
    </p:spTree>
    <p:extLst>
      <p:ext uri="{BB962C8B-B14F-4D97-AF65-F5344CB8AC3E}">
        <p14:creationId xmlns:p14="http://schemas.microsoft.com/office/powerpoint/2010/main" val="1974748968"/>
      </p:ext>
    </p:extLst>
  </p:cSld>
  <p:clrMapOvr>
    <a:masterClrMapping/>
  </p:clrMapOvr>
  <p:transition advTm="24078"/>
</p:sld>
</file>

<file path=ppt/slides/slide10.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D7064737-9BF8-4423-1A6D-7F148C17C540}"/>
              </a:ext>
            </a:extLst>
          </p:cNvPr>
          <p:cNvSpPr>
            <a:spLocks noGrp="1"/>
          </p:cNvSpPr>
          <p:nvPr>
            <p:ph type="ftr" sz="quarter" idx="10"/>
          </p:nvPr>
        </p:nvSpPr>
        <p:spPr>
          <a:xfrm>
            <a:off x="214604" y="6400800"/>
            <a:ext cx="3429000" cy="304800"/>
          </a:xfrm>
        </p:spPr>
        <p:txBody>
          <a:bodyPr/>
          <a:lstStyle/>
          <a:p>
            <a:r>
              <a:rPr lang="en-US" altLang="en-VN" dirty="0"/>
              <a:t>Copyright </a:t>
            </a:r>
            <a:r>
              <a:rPr lang="en-US" altLang="en-VN" dirty="0">
                <a:cs typeface="Times New Roman" panose="02020603050405020304" pitchFamily="18" charset="0"/>
              </a:rPr>
              <a:t>© by Houghton Mifflin Company. All rights reserved. </a:t>
            </a:r>
            <a:endParaRPr lang="en-US" altLang="en-VN" dirty="0"/>
          </a:p>
        </p:txBody>
      </p:sp>
      <p:sp>
        <p:nvSpPr>
          <p:cNvPr id="369666" name="Rectangle 2">
            <a:extLst>
              <a:ext uri="{FF2B5EF4-FFF2-40B4-BE49-F238E27FC236}">
                <a16:creationId xmlns:a16="http://schemas.microsoft.com/office/drawing/2014/main" id="{96A456F2-7F85-3F3E-549A-3A3A5D599639}"/>
              </a:ext>
            </a:extLst>
          </p:cNvPr>
          <p:cNvSpPr>
            <a:spLocks noGrp="1" noChangeArrowheads="1"/>
          </p:cNvSpPr>
          <p:nvPr>
            <p:ph type="title"/>
          </p:nvPr>
        </p:nvSpPr>
        <p:spPr>
          <a:xfrm>
            <a:off x="533400" y="260350"/>
            <a:ext cx="8077200" cy="1111250"/>
          </a:xfrm>
          <a:ln/>
        </p:spPr>
        <p:txBody>
          <a:bodyPr>
            <a:normAutofit fontScale="90000"/>
          </a:bodyPr>
          <a:lstStyle/>
          <a:p>
            <a:r>
              <a:rPr lang="en-US" altLang="en-VN"/>
              <a:t>Adam Smith’s Example</a:t>
            </a:r>
            <a:br>
              <a:rPr lang="en-US" altLang="en-VN"/>
            </a:br>
            <a:r>
              <a:rPr lang="en-US" altLang="en-VN"/>
              <a:t>of Job Specialization</a:t>
            </a:r>
          </a:p>
        </p:txBody>
      </p:sp>
      <p:sp>
        <p:nvSpPr>
          <p:cNvPr id="369667" name="Rectangle 3">
            <a:extLst>
              <a:ext uri="{FF2B5EF4-FFF2-40B4-BE49-F238E27FC236}">
                <a16:creationId xmlns:a16="http://schemas.microsoft.com/office/drawing/2014/main" id="{465F6E8B-07B5-8D45-3061-00CD1DE7A524}"/>
              </a:ext>
            </a:extLst>
          </p:cNvPr>
          <p:cNvSpPr>
            <a:spLocks noGrp="1" noChangeArrowheads="1"/>
          </p:cNvSpPr>
          <p:nvPr>
            <p:ph type="subTitle" idx="4294967295"/>
          </p:nvPr>
        </p:nvSpPr>
        <p:spPr>
          <a:xfrm>
            <a:off x="914400" y="1828800"/>
            <a:ext cx="7315200" cy="4572000"/>
          </a:xfrm>
          <a:noFill/>
          <a:ln/>
          <a:effectLst/>
          <a:extLst>
            <a:ext uri="{91240B29-F687-4F45-9708-019B960494DF}">
              <a14:hiddenLine xmlns:a14="http://schemas.microsoft.com/office/drawing/2010/main" w="12700">
                <a:solidFill>
                  <a:srgbClr val="CC3300"/>
                </a:solidFill>
                <a:miter lim="800000"/>
                <a:headEnd/>
                <a:tailEnd/>
              </a14:hiddenLine>
            </a:ext>
            <a:ext uri="{AF507438-7753-43E0-B8FC-AC1667EBCBE1}">
              <a14:hiddenEffects xmlns:a14="http://schemas.microsoft.com/office/drawing/2010/main">
                <a:effectLst>
                  <a:outerShdw dist="12700" dir="5400000" algn="ctr" rotWithShape="0">
                    <a:schemeClr val="bg2">
                      <a:alpha val="50000"/>
                    </a:schemeClr>
                  </a:outerShdw>
                </a:effectLst>
              </a14:hiddenEffects>
            </a:ext>
          </a:extLst>
        </p:spPr>
        <p:txBody>
          <a:bodyPr lIns="90488" tIns="44450" rIns="90488" bIns="44450">
            <a:normAutofit lnSpcReduction="10000"/>
          </a:bodyPr>
          <a:lstStyle/>
          <a:p>
            <a:pPr marL="0" indent="0" algn="ctr">
              <a:lnSpc>
                <a:spcPct val="90000"/>
              </a:lnSpc>
              <a:spcBef>
                <a:spcPct val="10000"/>
              </a:spcBef>
              <a:buFontTx/>
              <a:buNone/>
            </a:pPr>
            <a:r>
              <a:rPr lang="en-US" altLang="en-VN" sz="3200">
                <a:solidFill>
                  <a:srgbClr val="993300"/>
                </a:solidFill>
              </a:rPr>
              <a:t>Making a pin (nail) requires 18 tasks</a:t>
            </a:r>
            <a:endParaRPr lang="en-US" altLang="en-VN" sz="2400">
              <a:solidFill>
                <a:srgbClr val="993300"/>
              </a:solidFill>
            </a:endParaRPr>
          </a:p>
          <a:p>
            <a:pPr marL="0" indent="0" algn="ctr">
              <a:lnSpc>
                <a:spcPct val="90000"/>
              </a:lnSpc>
              <a:spcBef>
                <a:spcPct val="10000"/>
              </a:spcBef>
              <a:buFontTx/>
              <a:buNone/>
            </a:pPr>
            <a:endParaRPr lang="en-US" altLang="en-VN" sz="2000">
              <a:solidFill>
                <a:srgbClr val="993300"/>
              </a:solidFill>
            </a:endParaRPr>
          </a:p>
          <a:p>
            <a:pPr marL="0" indent="0" algn="ctr">
              <a:lnSpc>
                <a:spcPct val="90000"/>
              </a:lnSpc>
              <a:spcBef>
                <a:spcPct val="10000"/>
              </a:spcBef>
              <a:buFontTx/>
              <a:buNone/>
            </a:pPr>
            <a:r>
              <a:rPr lang="en-US" altLang="en-VN" sz="2000">
                <a:solidFill>
                  <a:srgbClr val="993300"/>
                </a:solidFill>
              </a:rPr>
              <a:t>1 worker doing all 18 tasks might make </a:t>
            </a:r>
          </a:p>
          <a:p>
            <a:pPr marL="0" indent="0" algn="ctr">
              <a:lnSpc>
                <a:spcPct val="90000"/>
              </a:lnSpc>
              <a:spcBef>
                <a:spcPct val="10000"/>
              </a:spcBef>
              <a:buFontTx/>
              <a:buNone/>
            </a:pPr>
            <a:r>
              <a:rPr lang="en-US" altLang="en-VN" sz="2000">
                <a:solidFill>
                  <a:srgbClr val="993300"/>
                </a:solidFill>
              </a:rPr>
              <a:t>20 pins (nails) a day.</a:t>
            </a:r>
            <a:endParaRPr lang="en-US" altLang="en-VN" sz="1000">
              <a:solidFill>
                <a:srgbClr val="993300"/>
              </a:solidFill>
            </a:endParaRPr>
          </a:p>
          <a:p>
            <a:pPr marL="0" indent="0" algn="ctr">
              <a:lnSpc>
                <a:spcPct val="90000"/>
              </a:lnSpc>
              <a:spcBef>
                <a:spcPct val="10000"/>
              </a:spcBef>
              <a:buFontTx/>
              <a:buNone/>
            </a:pPr>
            <a:endParaRPr lang="en-US" altLang="en-VN" sz="2000">
              <a:solidFill>
                <a:srgbClr val="993300"/>
              </a:solidFill>
            </a:endParaRPr>
          </a:p>
          <a:p>
            <a:pPr marL="0" indent="0" algn="ctr">
              <a:lnSpc>
                <a:spcPct val="90000"/>
              </a:lnSpc>
              <a:spcBef>
                <a:spcPct val="10000"/>
              </a:spcBef>
              <a:buFontTx/>
              <a:buNone/>
            </a:pPr>
            <a:r>
              <a:rPr lang="en-US" altLang="en-VN" sz="2000">
                <a:solidFill>
                  <a:srgbClr val="993300"/>
                </a:solidFill>
              </a:rPr>
              <a:t>20 workers = (20 x 20) = 400 pins</a:t>
            </a:r>
          </a:p>
          <a:p>
            <a:pPr marL="0" indent="0" algn="ctr">
              <a:lnSpc>
                <a:spcPct val="90000"/>
              </a:lnSpc>
              <a:spcBef>
                <a:spcPct val="10000"/>
              </a:spcBef>
              <a:buFontTx/>
              <a:buNone/>
            </a:pPr>
            <a:r>
              <a:rPr lang="en-US" altLang="en-VN" sz="2000">
                <a:solidFill>
                  <a:srgbClr val="993300"/>
                </a:solidFill>
              </a:rPr>
              <a:t>______________________________</a:t>
            </a:r>
            <a:br>
              <a:rPr lang="en-US" altLang="en-VN" sz="2000">
                <a:solidFill>
                  <a:srgbClr val="993300"/>
                </a:solidFill>
              </a:rPr>
            </a:br>
            <a:endParaRPr lang="en-US" altLang="en-VN" sz="900" i="1">
              <a:solidFill>
                <a:srgbClr val="993300"/>
              </a:solidFill>
            </a:endParaRPr>
          </a:p>
          <a:p>
            <a:pPr marL="0" indent="0" algn="ctr">
              <a:lnSpc>
                <a:spcPct val="90000"/>
              </a:lnSpc>
              <a:spcBef>
                <a:spcPct val="10000"/>
              </a:spcBef>
              <a:buFontTx/>
              <a:buNone/>
            </a:pPr>
            <a:r>
              <a:rPr lang="en-US" altLang="en-VN" b="1" i="1">
                <a:solidFill>
                  <a:srgbClr val="993300"/>
                </a:solidFill>
              </a:rPr>
              <a:t>With specialization:</a:t>
            </a:r>
            <a:br>
              <a:rPr lang="en-US" altLang="en-VN" sz="2400">
                <a:solidFill>
                  <a:srgbClr val="993300"/>
                </a:solidFill>
              </a:rPr>
            </a:br>
            <a:r>
              <a:rPr lang="en-US" altLang="en-VN" sz="2000">
                <a:solidFill>
                  <a:srgbClr val="993300"/>
                </a:solidFill>
              </a:rPr>
              <a:t> </a:t>
            </a:r>
          </a:p>
          <a:p>
            <a:pPr marL="0" indent="0" algn="ctr">
              <a:lnSpc>
                <a:spcPct val="90000"/>
              </a:lnSpc>
              <a:spcBef>
                <a:spcPct val="10000"/>
              </a:spcBef>
              <a:buFontTx/>
              <a:buNone/>
            </a:pPr>
            <a:r>
              <a:rPr lang="en-US" altLang="en-VN" sz="2000">
                <a:solidFill>
                  <a:srgbClr val="993300"/>
                </a:solidFill>
              </a:rPr>
              <a:t>20 workers make 100,000 pins a day.</a:t>
            </a:r>
          </a:p>
          <a:p>
            <a:pPr marL="0" indent="0" algn="ctr">
              <a:lnSpc>
                <a:spcPct val="90000"/>
              </a:lnSpc>
              <a:spcBef>
                <a:spcPct val="10000"/>
              </a:spcBef>
              <a:buFontTx/>
              <a:buNone/>
            </a:pPr>
            <a:r>
              <a:rPr lang="en-US" altLang="en-VN" sz="2000">
                <a:solidFill>
                  <a:srgbClr val="993300"/>
                </a:solidFill>
              </a:rPr>
              <a:t>1 worker = 5,000 pins</a:t>
            </a:r>
          </a:p>
          <a:p>
            <a:pPr marL="0" indent="0" algn="ctr">
              <a:lnSpc>
                <a:spcPct val="90000"/>
              </a:lnSpc>
              <a:spcBef>
                <a:spcPct val="10000"/>
              </a:spcBef>
              <a:buFontTx/>
              <a:buNone/>
            </a:pPr>
            <a:endParaRPr lang="en-US" altLang="en-VN" sz="1000">
              <a:solidFill>
                <a:srgbClr val="993300"/>
              </a:solidFill>
            </a:endParaRPr>
          </a:p>
          <a:p>
            <a:pPr marL="0" indent="0" algn="ctr">
              <a:lnSpc>
                <a:spcPct val="90000"/>
              </a:lnSpc>
              <a:spcBef>
                <a:spcPct val="10000"/>
              </a:spcBef>
              <a:buFontTx/>
              <a:buNone/>
            </a:pPr>
            <a:r>
              <a:rPr lang="en-US" altLang="en-VN" sz="2000">
                <a:solidFill>
                  <a:srgbClr val="993300"/>
                </a:solidFill>
              </a:rPr>
              <a:t>20 pins vs. 5,000 pins per worker</a:t>
            </a:r>
            <a:endParaRPr lang="en-US" altLang="en-VN" sz="1200">
              <a:solidFill>
                <a:srgbClr val="993300"/>
              </a:solidFill>
            </a:endParaRPr>
          </a:p>
        </p:txBody>
      </p:sp>
      <p:sp>
        <p:nvSpPr>
          <p:cNvPr id="369668" name="Freeform 4">
            <a:extLst>
              <a:ext uri="{FF2B5EF4-FFF2-40B4-BE49-F238E27FC236}">
                <a16:creationId xmlns:a16="http://schemas.microsoft.com/office/drawing/2014/main" id="{559CF8ED-373C-7B44-A6BD-A0213CF4B3BD}"/>
              </a:ext>
            </a:extLst>
          </p:cNvPr>
          <p:cNvSpPr>
            <a:spLocks/>
          </p:cNvSpPr>
          <p:nvPr/>
        </p:nvSpPr>
        <p:spPr bwMode="auto">
          <a:xfrm>
            <a:off x="760413" y="2817813"/>
            <a:ext cx="1601787" cy="1144587"/>
          </a:xfrm>
          <a:custGeom>
            <a:avLst/>
            <a:gdLst>
              <a:gd name="T0" fmla="*/ 26 w 1009"/>
              <a:gd name="T1" fmla="*/ 61 h 721"/>
              <a:gd name="T2" fmla="*/ 18 w 1009"/>
              <a:gd name="T3" fmla="*/ 76 h 721"/>
              <a:gd name="T4" fmla="*/ 12 w 1009"/>
              <a:gd name="T5" fmla="*/ 90 h 721"/>
              <a:gd name="T6" fmla="*/ 5 w 1009"/>
              <a:gd name="T7" fmla="*/ 104 h 721"/>
              <a:gd name="T8" fmla="*/ 2 w 1009"/>
              <a:gd name="T9" fmla="*/ 117 h 721"/>
              <a:gd name="T10" fmla="*/ 0 w 1009"/>
              <a:gd name="T11" fmla="*/ 132 h 721"/>
              <a:gd name="T12" fmla="*/ 0 w 1009"/>
              <a:gd name="T13" fmla="*/ 142 h 721"/>
              <a:gd name="T14" fmla="*/ 1 w 1009"/>
              <a:gd name="T15" fmla="*/ 153 h 721"/>
              <a:gd name="T16" fmla="*/ 5 w 1009"/>
              <a:gd name="T17" fmla="*/ 160 h 721"/>
              <a:gd name="T18" fmla="*/ 13 w 1009"/>
              <a:gd name="T19" fmla="*/ 163 h 721"/>
              <a:gd name="T20" fmla="*/ 24 w 1009"/>
              <a:gd name="T21" fmla="*/ 163 h 721"/>
              <a:gd name="T22" fmla="*/ 36 w 1009"/>
              <a:gd name="T23" fmla="*/ 160 h 721"/>
              <a:gd name="T24" fmla="*/ 50 w 1009"/>
              <a:gd name="T25" fmla="*/ 158 h 721"/>
              <a:gd name="T26" fmla="*/ 64 w 1009"/>
              <a:gd name="T27" fmla="*/ 154 h 721"/>
              <a:gd name="T28" fmla="*/ 77 w 1009"/>
              <a:gd name="T29" fmla="*/ 152 h 721"/>
              <a:gd name="T30" fmla="*/ 88 w 1009"/>
              <a:gd name="T31" fmla="*/ 152 h 721"/>
              <a:gd name="T32" fmla="*/ 97 w 1009"/>
              <a:gd name="T33" fmla="*/ 154 h 721"/>
              <a:gd name="T34" fmla="*/ 874 w 1009"/>
              <a:gd name="T35" fmla="*/ 667 h 721"/>
              <a:gd name="T36" fmla="*/ 1008 w 1009"/>
              <a:gd name="T37" fmla="*/ 720 h 721"/>
              <a:gd name="T38" fmla="*/ 906 w 1009"/>
              <a:gd name="T39" fmla="*/ 614 h 721"/>
              <a:gd name="T40" fmla="*/ 133 w 1009"/>
              <a:gd name="T41" fmla="*/ 91 h 721"/>
              <a:gd name="T42" fmla="*/ 122 w 1009"/>
              <a:gd name="T43" fmla="*/ 73 h 721"/>
              <a:gd name="T44" fmla="*/ 116 w 1009"/>
              <a:gd name="T45" fmla="*/ 44 h 721"/>
              <a:gd name="T46" fmla="*/ 109 w 1009"/>
              <a:gd name="T47" fmla="*/ 16 h 721"/>
              <a:gd name="T48" fmla="*/ 98 w 1009"/>
              <a:gd name="T49" fmla="*/ 1 h 721"/>
              <a:gd name="T50" fmla="*/ 90 w 1009"/>
              <a:gd name="T51" fmla="*/ 0 h 721"/>
              <a:gd name="T52" fmla="*/ 81 w 1009"/>
              <a:gd name="T53" fmla="*/ 3 h 721"/>
              <a:gd name="T54" fmla="*/ 71 w 1009"/>
              <a:gd name="T55" fmla="*/ 6 h 721"/>
              <a:gd name="T56" fmla="*/ 62 w 1009"/>
              <a:gd name="T57" fmla="*/ 14 h 721"/>
              <a:gd name="T58" fmla="*/ 52 w 1009"/>
              <a:gd name="T59" fmla="*/ 23 h 721"/>
              <a:gd name="T60" fmla="*/ 43 w 1009"/>
              <a:gd name="T61" fmla="*/ 35 h 721"/>
              <a:gd name="T62" fmla="*/ 34 w 1009"/>
              <a:gd name="T63" fmla="*/ 47 h 721"/>
              <a:gd name="T64" fmla="*/ 26 w 1009"/>
              <a:gd name="T65" fmla="*/ 61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9" h="721">
                <a:moveTo>
                  <a:pt x="26" y="61"/>
                </a:moveTo>
                <a:lnTo>
                  <a:pt x="18" y="76"/>
                </a:lnTo>
                <a:lnTo>
                  <a:pt x="12" y="90"/>
                </a:lnTo>
                <a:lnTo>
                  <a:pt x="5" y="104"/>
                </a:lnTo>
                <a:lnTo>
                  <a:pt x="2" y="117"/>
                </a:lnTo>
                <a:lnTo>
                  <a:pt x="0" y="132"/>
                </a:lnTo>
                <a:lnTo>
                  <a:pt x="0" y="142"/>
                </a:lnTo>
                <a:lnTo>
                  <a:pt x="1" y="153"/>
                </a:lnTo>
                <a:lnTo>
                  <a:pt x="5" y="160"/>
                </a:lnTo>
                <a:lnTo>
                  <a:pt x="13" y="163"/>
                </a:lnTo>
                <a:lnTo>
                  <a:pt x="24" y="163"/>
                </a:lnTo>
                <a:lnTo>
                  <a:pt x="36" y="160"/>
                </a:lnTo>
                <a:lnTo>
                  <a:pt x="50" y="158"/>
                </a:lnTo>
                <a:lnTo>
                  <a:pt x="64" y="154"/>
                </a:lnTo>
                <a:lnTo>
                  <a:pt x="77" y="152"/>
                </a:lnTo>
                <a:lnTo>
                  <a:pt x="88" y="152"/>
                </a:lnTo>
                <a:lnTo>
                  <a:pt x="97" y="154"/>
                </a:lnTo>
                <a:lnTo>
                  <a:pt x="874" y="667"/>
                </a:lnTo>
                <a:lnTo>
                  <a:pt x="1008" y="720"/>
                </a:lnTo>
                <a:lnTo>
                  <a:pt x="906" y="614"/>
                </a:lnTo>
                <a:lnTo>
                  <a:pt x="133" y="91"/>
                </a:lnTo>
                <a:lnTo>
                  <a:pt x="122" y="73"/>
                </a:lnTo>
                <a:lnTo>
                  <a:pt x="116" y="44"/>
                </a:lnTo>
                <a:lnTo>
                  <a:pt x="109" y="16"/>
                </a:lnTo>
                <a:lnTo>
                  <a:pt x="98" y="1"/>
                </a:lnTo>
                <a:lnTo>
                  <a:pt x="90" y="0"/>
                </a:lnTo>
                <a:lnTo>
                  <a:pt x="81" y="3"/>
                </a:lnTo>
                <a:lnTo>
                  <a:pt x="71" y="6"/>
                </a:lnTo>
                <a:lnTo>
                  <a:pt x="62" y="14"/>
                </a:lnTo>
                <a:lnTo>
                  <a:pt x="52" y="23"/>
                </a:lnTo>
                <a:lnTo>
                  <a:pt x="43" y="35"/>
                </a:lnTo>
                <a:lnTo>
                  <a:pt x="34" y="47"/>
                </a:lnTo>
                <a:lnTo>
                  <a:pt x="26" y="61"/>
                </a:lnTo>
              </a:path>
            </a:pathLst>
          </a:custGeom>
          <a:solidFill>
            <a:srgbClr val="B2B2B2"/>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VN"/>
          </a:p>
        </p:txBody>
      </p:sp>
      <p:sp>
        <p:nvSpPr>
          <p:cNvPr id="369669" name="Freeform 5">
            <a:extLst>
              <a:ext uri="{FF2B5EF4-FFF2-40B4-BE49-F238E27FC236}">
                <a16:creationId xmlns:a16="http://schemas.microsoft.com/office/drawing/2014/main" id="{240F8255-430D-14D2-BA27-6571281B56AA}"/>
              </a:ext>
            </a:extLst>
          </p:cNvPr>
          <p:cNvSpPr>
            <a:spLocks/>
          </p:cNvSpPr>
          <p:nvPr/>
        </p:nvSpPr>
        <p:spPr bwMode="auto">
          <a:xfrm>
            <a:off x="6705600" y="2894013"/>
            <a:ext cx="1601788" cy="1144587"/>
          </a:xfrm>
          <a:custGeom>
            <a:avLst/>
            <a:gdLst>
              <a:gd name="T0" fmla="*/ 982 w 1009"/>
              <a:gd name="T1" fmla="*/ 61 h 721"/>
              <a:gd name="T2" fmla="*/ 990 w 1009"/>
              <a:gd name="T3" fmla="*/ 76 h 721"/>
              <a:gd name="T4" fmla="*/ 996 w 1009"/>
              <a:gd name="T5" fmla="*/ 90 h 721"/>
              <a:gd name="T6" fmla="*/ 1003 w 1009"/>
              <a:gd name="T7" fmla="*/ 104 h 721"/>
              <a:gd name="T8" fmla="*/ 1006 w 1009"/>
              <a:gd name="T9" fmla="*/ 117 h 721"/>
              <a:gd name="T10" fmla="*/ 1008 w 1009"/>
              <a:gd name="T11" fmla="*/ 132 h 721"/>
              <a:gd name="T12" fmla="*/ 1008 w 1009"/>
              <a:gd name="T13" fmla="*/ 142 h 721"/>
              <a:gd name="T14" fmla="*/ 1007 w 1009"/>
              <a:gd name="T15" fmla="*/ 153 h 721"/>
              <a:gd name="T16" fmla="*/ 1003 w 1009"/>
              <a:gd name="T17" fmla="*/ 160 h 721"/>
              <a:gd name="T18" fmla="*/ 995 w 1009"/>
              <a:gd name="T19" fmla="*/ 163 h 721"/>
              <a:gd name="T20" fmla="*/ 984 w 1009"/>
              <a:gd name="T21" fmla="*/ 163 h 721"/>
              <a:gd name="T22" fmla="*/ 972 w 1009"/>
              <a:gd name="T23" fmla="*/ 160 h 721"/>
              <a:gd name="T24" fmla="*/ 958 w 1009"/>
              <a:gd name="T25" fmla="*/ 158 h 721"/>
              <a:gd name="T26" fmla="*/ 944 w 1009"/>
              <a:gd name="T27" fmla="*/ 154 h 721"/>
              <a:gd name="T28" fmla="*/ 931 w 1009"/>
              <a:gd name="T29" fmla="*/ 152 h 721"/>
              <a:gd name="T30" fmla="*/ 920 w 1009"/>
              <a:gd name="T31" fmla="*/ 152 h 721"/>
              <a:gd name="T32" fmla="*/ 911 w 1009"/>
              <a:gd name="T33" fmla="*/ 154 h 721"/>
              <a:gd name="T34" fmla="*/ 134 w 1009"/>
              <a:gd name="T35" fmla="*/ 667 h 721"/>
              <a:gd name="T36" fmla="*/ 0 w 1009"/>
              <a:gd name="T37" fmla="*/ 720 h 721"/>
              <a:gd name="T38" fmla="*/ 102 w 1009"/>
              <a:gd name="T39" fmla="*/ 614 h 721"/>
              <a:gd name="T40" fmla="*/ 875 w 1009"/>
              <a:gd name="T41" fmla="*/ 91 h 721"/>
              <a:gd name="T42" fmla="*/ 886 w 1009"/>
              <a:gd name="T43" fmla="*/ 73 h 721"/>
              <a:gd name="T44" fmla="*/ 892 w 1009"/>
              <a:gd name="T45" fmla="*/ 44 h 721"/>
              <a:gd name="T46" fmla="*/ 899 w 1009"/>
              <a:gd name="T47" fmla="*/ 16 h 721"/>
              <a:gd name="T48" fmla="*/ 910 w 1009"/>
              <a:gd name="T49" fmla="*/ 1 h 721"/>
              <a:gd name="T50" fmla="*/ 918 w 1009"/>
              <a:gd name="T51" fmla="*/ 0 h 721"/>
              <a:gd name="T52" fmla="*/ 927 w 1009"/>
              <a:gd name="T53" fmla="*/ 3 h 721"/>
              <a:gd name="T54" fmla="*/ 937 w 1009"/>
              <a:gd name="T55" fmla="*/ 6 h 721"/>
              <a:gd name="T56" fmla="*/ 946 w 1009"/>
              <a:gd name="T57" fmla="*/ 14 h 721"/>
              <a:gd name="T58" fmla="*/ 956 w 1009"/>
              <a:gd name="T59" fmla="*/ 23 h 721"/>
              <a:gd name="T60" fmla="*/ 965 w 1009"/>
              <a:gd name="T61" fmla="*/ 35 h 721"/>
              <a:gd name="T62" fmla="*/ 974 w 1009"/>
              <a:gd name="T63" fmla="*/ 47 h 721"/>
              <a:gd name="T64" fmla="*/ 982 w 1009"/>
              <a:gd name="T65" fmla="*/ 61 h 7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009" h="721">
                <a:moveTo>
                  <a:pt x="982" y="61"/>
                </a:moveTo>
                <a:lnTo>
                  <a:pt x="990" y="76"/>
                </a:lnTo>
                <a:lnTo>
                  <a:pt x="996" y="90"/>
                </a:lnTo>
                <a:lnTo>
                  <a:pt x="1003" y="104"/>
                </a:lnTo>
                <a:lnTo>
                  <a:pt x="1006" y="117"/>
                </a:lnTo>
                <a:lnTo>
                  <a:pt x="1008" y="132"/>
                </a:lnTo>
                <a:lnTo>
                  <a:pt x="1008" y="142"/>
                </a:lnTo>
                <a:lnTo>
                  <a:pt x="1007" y="153"/>
                </a:lnTo>
                <a:lnTo>
                  <a:pt x="1003" y="160"/>
                </a:lnTo>
                <a:lnTo>
                  <a:pt x="995" y="163"/>
                </a:lnTo>
                <a:lnTo>
                  <a:pt x="984" y="163"/>
                </a:lnTo>
                <a:lnTo>
                  <a:pt x="972" y="160"/>
                </a:lnTo>
                <a:lnTo>
                  <a:pt x="958" y="158"/>
                </a:lnTo>
                <a:lnTo>
                  <a:pt x="944" y="154"/>
                </a:lnTo>
                <a:lnTo>
                  <a:pt x="931" y="152"/>
                </a:lnTo>
                <a:lnTo>
                  <a:pt x="920" y="152"/>
                </a:lnTo>
                <a:lnTo>
                  <a:pt x="911" y="154"/>
                </a:lnTo>
                <a:lnTo>
                  <a:pt x="134" y="667"/>
                </a:lnTo>
                <a:lnTo>
                  <a:pt x="0" y="720"/>
                </a:lnTo>
                <a:lnTo>
                  <a:pt x="102" y="614"/>
                </a:lnTo>
                <a:lnTo>
                  <a:pt x="875" y="91"/>
                </a:lnTo>
                <a:lnTo>
                  <a:pt x="886" y="73"/>
                </a:lnTo>
                <a:lnTo>
                  <a:pt x="892" y="44"/>
                </a:lnTo>
                <a:lnTo>
                  <a:pt x="899" y="16"/>
                </a:lnTo>
                <a:lnTo>
                  <a:pt x="910" y="1"/>
                </a:lnTo>
                <a:lnTo>
                  <a:pt x="918" y="0"/>
                </a:lnTo>
                <a:lnTo>
                  <a:pt x="927" y="3"/>
                </a:lnTo>
                <a:lnTo>
                  <a:pt x="937" y="6"/>
                </a:lnTo>
                <a:lnTo>
                  <a:pt x="946" y="14"/>
                </a:lnTo>
                <a:lnTo>
                  <a:pt x="956" y="23"/>
                </a:lnTo>
                <a:lnTo>
                  <a:pt x="965" y="35"/>
                </a:lnTo>
                <a:lnTo>
                  <a:pt x="974" y="47"/>
                </a:lnTo>
                <a:lnTo>
                  <a:pt x="982" y="61"/>
                </a:lnTo>
              </a:path>
            </a:pathLst>
          </a:custGeom>
          <a:solidFill>
            <a:srgbClr val="B2B2B2"/>
          </a:solidFill>
          <a:ln w="12700" cap="rnd" cmpd="sng">
            <a:solidFill>
              <a:srgbClr val="000000"/>
            </a:solidFill>
            <a:prstDash val="solid"/>
            <a:round/>
            <a:headEnd type="none" w="med" len="med"/>
            <a:tailEnd type="none" w="med" len="med"/>
          </a:ln>
          <a:effectLst/>
          <a:extLs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VN"/>
          </a:p>
        </p:txBody>
      </p:sp>
    </p:spTree>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nodeType="afterEffect">
                                  <p:stCondLst>
                                    <p:cond delay="0"/>
                                  </p:stCondLst>
                                  <p:childTnLst>
                                    <p:set>
                                      <p:cBhvr>
                                        <p:cTn id="6" dur="1" fill="hold">
                                          <p:stCondLst>
                                            <p:cond delay="0"/>
                                          </p:stCondLst>
                                        </p:cTn>
                                        <p:tgtEl>
                                          <p:spTgt spid="369666"/>
                                        </p:tgtEl>
                                        <p:attrNameLst>
                                          <p:attrName>style.visibility</p:attrName>
                                        </p:attrNameLst>
                                      </p:cBhvr>
                                      <p:to>
                                        <p:strVal val="visible"/>
                                      </p:to>
                                    </p:set>
                                    <p:animEffect transition="in" filter="box(out)">
                                      <p:cBhvr>
                                        <p:cTn id="7" dur="500"/>
                                        <p:tgtEl>
                                          <p:spTgt spid="369666"/>
                                        </p:tgtEl>
                                      </p:cBhvr>
                                    </p:animEffect>
                                  </p:childTnLst>
                                </p:cTn>
                              </p:par>
                            </p:childTnLst>
                          </p:cTn>
                        </p:par>
                        <p:par>
                          <p:cTn id="8" fill="hold" nodeType="afterGroup">
                            <p:stCondLst>
                              <p:cond delay="500"/>
                            </p:stCondLst>
                            <p:childTnLst>
                              <p:par>
                                <p:cTn id="9" presetID="22" presetClass="entr" presetSubtype="1" fill="hold" nodeType="afterEffect">
                                  <p:stCondLst>
                                    <p:cond delay="0"/>
                                  </p:stCondLst>
                                  <p:childTnLst>
                                    <p:set>
                                      <p:cBhvr>
                                        <p:cTn id="10" dur="1" fill="hold">
                                          <p:stCondLst>
                                            <p:cond delay="0"/>
                                          </p:stCondLst>
                                        </p:cTn>
                                        <p:tgtEl>
                                          <p:spTgt spid="369667"/>
                                        </p:tgtEl>
                                        <p:attrNameLst>
                                          <p:attrName>style.visibility</p:attrName>
                                        </p:attrNameLst>
                                      </p:cBhvr>
                                      <p:to>
                                        <p:strVal val="visible"/>
                                      </p:to>
                                    </p:set>
                                    <p:animEffect transition="in" filter="wipe(up)">
                                      <p:cBhvr>
                                        <p:cTn id="11" dur="500"/>
                                        <p:tgtEl>
                                          <p:spTgt spid="36966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586" name="Rectangle 2">
            <a:extLst>
              <a:ext uri="{FF2B5EF4-FFF2-40B4-BE49-F238E27FC236}">
                <a16:creationId xmlns:a16="http://schemas.microsoft.com/office/drawing/2014/main" id="{82295232-E70A-2004-6803-F4BABAE4EC9D}"/>
              </a:ext>
            </a:extLst>
          </p:cNvPr>
          <p:cNvSpPr>
            <a:spLocks noGrp="1" noChangeArrowheads="1"/>
          </p:cNvSpPr>
          <p:nvPr>
            <p:ph type="title"/>
          </p:nvPr>
        </p:nvSpPr>
        <p:spPr>
          <a:xfrm>
            <a:off x="205273" y="81281"/>
            <a:ext cx="8602825" cy="777135"/>
          </a:xfrm>
          <a:ln/>
        </p:spPr>
        <p:txBody>
          <a:bodyPr>
            <a:normAutofit fontScale="90000"/>
          </a:bodyPr>
          <a:lstStyle/>
          <a:p>
            <a:r>
              <a:rPr lang="en-US" altLang="en-VN" dirty="0"/>
              <a:t>Alternatives to Specialization</a:t>
            </a:r>
          </a:p>
        </p:txBody>
      </p:sp>
      <p:sp>
        <p:nvSpPr>
          <p:cNvPr id="323587" name="Rectangle 3">
            <a:extLst>
              <a:ext uri="{FF2B5EF4-FFF2-40B4-BE49-F238E27FC236}">
                <a16:creationId xmlns:a16="http://schemas.microsoft.com/office/drawing/2014/main" id="{332A1F44-E3B3-5E98-D22E-8EC9CAF8EE3B}"/>
              </a:ext>
            </a:extLst>
          </p:cNvPr>
          <p:cNvSpPr>
            <a:spLocks noGrp="1" noChangeArrowheads="1"/>
          </p:cNvSpPr>
          <p:nvPr>
            <p:ph type="body" idx="1"/>
          </p:nvPr>
        </p:nvSpPr>
        <p:spPr>
          <a:xfrm>
            <a:off x="533400" y="1600201"/>
            <a:ext cx="8077200" cy="4876800"/>
          </a:xfrm>
        </p:spPr>
        <p:txBody>
          <a:bodyPr>
            <a:normAutofit/>
          </a:bodyPr>
          <a:lstStyle/>
          <a:p>
            <a:pPr marL="457200" indent="-457200">
              <a:buFont typeface="Arial" panose="020B0604020202020204" pitchFamily="34" charset="0"/>
              <a:buChar char="•"/>
            </a:pPr>
            <a:r>
              <a:rPr lang="en-US" altLang="en-VN" sz="2600" dirty="0"/>
              <a:t>Job Rotation</a:t>
            </a:r>
          </a:p>
          <a:p>
            <a:pPr marL="457200" indent="-457200">
              <a:buFont typeface="Arial" panose="020B0604020202020204" pitchFamily="34" charset="0"/>
              <a:buChar char="•"/>
            </a:pPr>
            <a:r>
              <a:rPr lang="en-US" altLang="en-VN" sz="2600" dirty="0"/>
              <a:t>Job Enlargement</a:t>
            </a:r>
          </a:p>
          <a:p>
            <a:pPr marL="457200" indent="-457200">
              <a:buFont typeface="Arial" panose="020B0604020202020204" pitchFamily="34" charset="0"/>
              <a:buChar char="•"/>
            </a:pPr>
            <a:r>
              <a:rPr lang="en-US" altLang="en-VN" sz="2600" dirty="0"/>
              <a:t>Job Enrichment</a:t>
            </a:r>
          </a:p>
        </p:txBody>
      </p:sp>
    </p:spTree>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E7E003-D4EE-B6FF-D877-2578AD367055}"/>
              </a:ext>
            </a:extLst>
          </p:cNvPr>
          <p:cNvSpPr>
            <a:spLocks noGrp="1"/>
          </p:cNvSpPr>
          <p:nvPr>
            <p:ph idx="1"/>
          </p:nvPr>
        </p:nvSpPr>
        <p:spPr>
          <a:xfrm>
            <a:off x="457200" y="895739"/>
            <a:ext cx="7620000" cy="5230425"/>
          </a:xfrm>
        </p:spPr>
        <p:txBody>
          <a:bodyPr>
            <a:normAutofit fontScale="92500" lnSpcReduction="10000"/>
          </a:bodyPr>
          <a:lstStyle/>
          <a:p>
            <a:r>
              <a:rPr lang="en-VN" sz="2800" dirty="0"/>
              <a:t>Job Rotation</a:t>
            </a:r>
          </a:p>
          <a:p>
            <a:pPr marL="457200" indent="-457200" algn="just">
              <a:buFont typeface="Arial" panose="020B0604020202020204" pitchFamily="34" charset="0"/>
              <a:buChar char="•"/>
            </a:pPr>
            <a:r>
              <a:rPr lang="en-US" sz="2400" b="0" i="0" u="none" strike="noStrike" dirty="0">
                <a:solidFill>
                  <a:srgbClr val="2D2D2D"/>
                </a:solidFill>
                <a:effectLst/>
                <a:latin typeface="Noto Sans" panose="020B0502040504020204" pitchFamily="34" charset="0"/>
              </a:rPr>
              <a:t>It is the systematic transfer of employees from one job to another at </a:t>
            </a:r>
            <a:r>
              <a:rPr lang="en-US" sz="2400" i="0" u="none" strike="noStrike" dirty="0">
                <a:solidFill>
                  <a:srgbClr val="2D2D2D"/>
                </a:solidFill>
                <a:effectLst/>
                <a:latin typeface="Noto Sans" panose="020B0502040504020204" pitchFamily="34" charset="0"/>
              </a:rPr>
              <a:t>regular intervals </a:t>
            </a:r>
            <a:r>
              <a:rPr lang="en-US" sz="2400" b="0" i="0" u="none" strike="noStrike" dirty="0">
                <a:solidFill>
                  <a:srgbClr val="2D2D2D"/>
                </a:solidFill>
                <a:effectLst/>
                <a:latin typeface="Noto Sans" panose="020B0502040504020204" pitchFamily="34" charset="0"/>
              </a:rPr>
              <a:t>within the </a:t>
            </a:r>
            <a:r>
              <a:rPr lang="en-US" sz="2400" i="0" u="none" strike="noStrike" dirty="0">
                <a:solidFill>
                  <a:srgbClr val="2D2D2D"/>
                </a:solidFill>
                <a:effectLst/>
                <a:latin typeface="Noto Sans" panose="020B0502040504020204" pitchFamily="34" charset="0"/>
              </a:rPr>
              <a:t>same organization. </a:t>
            </a:r>
            <a:r>
              <a:rPr lang="en-US" sz="2400" b="0" i="0" u="none" strike="noStrike" dirty="0">
                <a:solidFill>
                  <a:srgbClr val="2D2D2D"/>
                </a:solidFill>
                <a:effectLst/>
                <a:latin typeface="Noto Sans" panose="020B0502040504020204" pitchFamily="34" charset="0"/>
              </a:rPr>
              <a:t>The jobs stay the same while the employees rotate through them. </a:t>
            </a:r>
          </a:p>
          <a:p>
            <a:pPr marL="457200" indent="-457200" algn="just">
              <a:buFont typeface="Arial" panose="020B0604020202020204" pitchFamily="34" charset="0"/>
              <a:buChar char="•"/>
            </a:pPr>
            <a:r>
              <a:rPr lang="en-US" sz="2400" b="0" i="0" u="none" strike="noStrike" dirty="0">
                <a:solidFill>
                  <a:srgbClr val="2D2D2D"/>
                </a:solidFill>
                <a:effectLst/>
                <a:latin typeface="Noto Sans" panose="020B0502040504020204" pitchFamily="34" charset="0"/>
              </a:rPr>
              <a:t>This system can </a:t>
            </a:r>
            <a:r>
              <a:rPr lang="en-US" sz="2400" i="0" u="none" strike="noStrike" dirty="0">
                <a:solidFill>
                  <a:srgbClr val="2D2D2D"/>
                </a:solidFill>
                <a:effectLst/>
                <a:latin typeface="Noto Sans" panose="020B0502040504020204" pitchFamily="34" charset="0"/>
              </a:rPr>
              <a:t>improve</a:t>
            </a:r>
            <a:r>
              <a:rPr lang="en-US" sz="2400" b="0" i="0" u="none" strike="noStrike" dirty="0">
                <a:solidFill>
                  <a:srgbClr val="2D2D2D"/>
                </a:solidFill>
                <a:effectLst/>
                <a:latin typeface="Noto Sans" panose="020B0502040504020204" pitchFamily="34" charset="0"/>
              </a:rPr>
              <a:t> </a:t>
            </a:r>
            <a:r>
              <a:rPr lang="en-US" sz="2400" i="0" u="none" strike="noStrike" dirty="0">
                <a:solidFill>
                  <a:srgbClr val="2D2D2D"/>
                </a:solidFill>
                <a:effectLst/>
                <a:latin typeface="Noto Sans" panose="020B0502040504020204" pitchFamily="34" charset="0"/>
              </a:rPr>
              <a:t>an employee's skills </a:t>
            </a:r>
            <a:r>
              <a:rPr lang="en-US" sz="2400" b="0" i="0" u="none" strike="noStrike" dirty="0">
                <a:solidFill>
                  <a:srgbClr val="2D2D2D"/>
                </a:solidFill>
                <a:effectLst/>
                <a:latin typeface="Noto Sans" panose="020B0502040504020204" pitchFamily="34" charset="0"/>
              </a:rPr>
              <a:t>by </a:t>
            </a:r>
            <a:r>
              <a:rPr lang="en-US" sz="2400" i="0" u="none" strike="noStrike" dirty="0">
                <a:solidFill>
                  <a:srgbClr val="2D2D2D"/>
                </a:solidFill>
                <a:effectLst/>
                <a:latin typeface="Noto Sans" panose="020B0502040504020204" pitchFamily="34" charset="0"/>
              </a:rPr>
              <a:t>training</a:t>
            </a:r>
            <a:r>
              <a:rPr lang="en-US" sz="2400" b="0" i="0" u="none" strike="noStrike" dirty="0">
                <a:solidFill>
                  <a:srgbClr val="2D2D2D"/>
                </a:solidFill>
                <a:effectLst/>
                <a:latin typeface="Noto Sans" panose="020B0502040504020204" pitchFamily="34" charset="0"/>
              </a:rPr>
              <a:t> them in a </a:t>
            </a:r>
            <a:r>
              <a:rPr lang="en-US" sz="2400" i="0" u="none" strike="noStrike" dirty="0">
                <a:solidFill>
                  <a:srgbClr val="2D2D2D"/>
                </a:solidFill>
                <a:effectLst/>
                <a:latin typeface="Noto Sans" panose="020B0502040504020204" pitchFamily="34" charset="0"/>
              </a:rPr>
              <a:t>variety of positions. </a:t>
            </a:r>
          </a:p>
          <a:p>
            <a:pPr marL="457200" indent="-457200" algn="just">
              <a:buFont typeface="Arial" panose="020B0604020202020204" pitchFamily="34" charset="0"/>
              <a:buChar char="•"/>
            </a:pPr>
            <a:r>
              <a:rPr lang="en-US" sz="2400" b="0" i="0" u="none" strike="noStrike" dirty="0">
                <a:solidFill>
                  <a:srgbClr val="2D2D2D"/>
                </a:solidFill>
                <a:effectLst/>
                <a:latin typeface="Noto Sans" panose="020B0502040504020204" pitchFamily="34" charset="0"/>
              </a:rPr>
              <a:t>Employees might develop their multitasking abilities as they work on assignments for each department. Job rotation can relieve the monotony of performing the same duties every day. </a:t>
            </a:r>
          </a:p>
          <a:p>
            <a:pPr marL="457200" indent="-457200" algn="just">
              <a:buFont typeface="Arial" panose="020B0604020202020204" pitchFamily="34" charset="0"/>
              <a:buChar char="•"/>
            </a:pPr>
            <a:endParaRPr lang="en-VN" sz="2800" dirty="0"/>
          </a:p>
          <a:p>
            <a:pPr algn="just"/>
            <a:r>
              <a:rPr lang="en-VN" sz="2800" dirty="0"/>
              <a:t> </a:t>
            </a:r>
          </a:p>
          <a:p>
            <a:endParaRPr lang="en-VN" sz="2800" dirty="0"/>
          </a:p>
        </p:txBody>
      </p:sp>
    </p:spTree>
    <p:extLst>
      <p:ext uri="{BB962C8B-B14F-4D97-AF65-F5344CB8AC3E}">
        <p14:creationId xmlns:p14="http://schemas.microsoft.com/office/powerpoint/2010/main" val="1872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Content Placeholder 12" descr="A person making a sandwich&#10;&#10;AI-generated content may be incorrect.">
            <a:extLst>
              <a:ext uri="{FF2B5EF4-FFF2-40B4-BE49-F238E27FC236}">
                <a16:creationId xmlns:a16="http://schemas.microsoft.com/office/drawing/2014/main" id="{DB1F010F-85AF-81CA-7501-63493B8838F5}"/>
              </a:ext>
            </a:extLst>
          </p:cNvPr>
          <p:cNvPicPr>
            <a:picLocks noGrp="1" noChangeAspect="1"/>
          </p:cNvPicPr>
          <p:nvPr>
            <p:ph idx="1"/>
          </p:nvPr>
        </p:nvPicPr>
        <p:blipFill>
          <a:blip r:embed="rId3"/>
          <a:srcRect l="465" r="10534" b="-1"/>
          <a:stretch/>
        </p:blipFill>
        <p:spPr>
          <a:xfrm>
            <a:off x="20" y="10"/>
            <a:ext cx="9143980" cy="6857990"/>
          </a:xfrm>
          <a:noFill/>
        </p:spPr>
      </p:pic>
    </p:spTree>
    <p:extLst>
      <p:ext uri="{BB962C8B-B14F-4D97-AF65-F5344CB8AC3E}">
        <p14:creationId xmlns:p14="http://schemas.microsoft.com/office/powerpoint/2010/main" val="153366538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54342D-E1F6-2FB0-83EE-2B75FF5A0AB6}"/>
              </a:ext>
            </a:extLst>
          </p:cNvPr>
          <p:cNvSpPr>
            <a:spLocks noGrp="1"/>
          </p:cNvSpPr>
          <p:nvPr>
            <p:ph type="title"/>
          </p:nvPr>
        </p:nvSpPr>
        <p:spPr/>
        <p:txBody>
          <a:bodyPr/>
          <a:lstStyle/>
          <a:p>
            <a:r>
              <a:rPr lang="en-VN" dirty="0"/>
              <a:t>Benefits</a:t>
            </a:r>
          </a:p>
        </p:txBody>
      </p:sp>
      <p:sp>
        <p:nvSpPr>
          <p:cNvPr id="3" name="Content Placeholder 2">
            <a:extLst>
              <a:ext uri="{FF2B5EF4-FFF2-40B4-BE49-F238E27FC236}">
                <a16:creationId xmlns:a16="http://schemas.microsoft.com/office/drawing/2014/main" id="{E4E4E7D5-C2C6-2AA3-4486-D582D1B08262}"/>
              </a:ext>
            </a:extLst>
          </p:cNvPr>
          <p:cNvSpPr>
            <a:spLocks noGrp="1"/>
          </p:cNvSpPr>
          <p:nvPr>
            <p:ph idx="1"/>
          </p:nvPr>
        </p:nvSpPr>
        <p:spPr/>
        <p:txBody>
          <a:bodyPr>
            <a:normAutofit/>
          </a:bodyPr>
          <a:lstStyle/>
          <a:p>
            <a:pPr marL="342900" indent="-342900">
              <a:buFont typeface="Wingdings" pitchFamily="2" charset="2"/>
              <a:buChar char="v"/>
            </a:pPr>
            <a:r>
              <a:rPr lang="en-US" sz="2500" b="1" dirty="0"/>
              <a:t>Develops diverse skills</a:t>
            </a:r>
          </a:p>
          <a:p>
            <a:pPr marL="342900" indent="-342900">
              <a:buFont typeface="Wingdings" pitchFamily="2" charset="2"/>
              <a:buChar char="v"/>
            </a:pPr>
            <a:r>
              <a:rPr lang="en-US" sz="2500" b="1" dirty="0"/>
              <a:t>Improves organizational understanding</a:t>
            </a:r>
          </a:p>
          <a:p>
            <a:pPr marL="342900" indent="-342900">
              <a:buFont typeface="Wingdings" pitchFamily="2" charset="2"/>
              <a:buChar char="v"/>
            </a:pPr>
            <a:r>
              <a:rPr lang="en-US" sz="2500" b="1" dirty="0"/>
              <a:t>Boosts creativity and learning spirit</a:t>
            </a:r>
            <a:endParaRPr lang="en-US" sz="2500" dirty="0"/>
          </a:p>
          <a:p>
            <a:pPr marL="342900" indent="-342900">
              <a:buFont typeface="Wingdings" pitchFamily="2" charset="2"/>
              <a:buChar char="v"/>
            </a:pPr>
            <a:r>
              <a:rPr lang="en-US" sz="2500" b="1" dirty="0"/>
              <a:t>Reduces boredom</a:t>
            </a:r>
          </a:p>
          <a:p>
            <a:pPr marL="342900" indent="-342900">
              <a:buFont typeface="Wingdings" pitchFamily="2" charset="2"/>
              <a:buChar char="v"/>
            </a:pPr>
            <a:r>
              <a:rPr lang="en-US" sz="2500" b="1" dirty="0"/>
              <a:t>Enhances satisfaction and engagement</a:t>
            </a:r>
            <a:br>
              <a:rPr lang="en-US" sz="2500" dirty="0"/>
            </a:br>
            <a:endParaRPr lang="en-VN" sz="2500" dirty="0"/>
          </a:p>
        </p:txBody>
      </p:sp>
    </p:spTree>
    <p:extLst>
      <p:ext uri="{BB962C8B-B14F-4D97-AF65-F5344CB8AC3E}">
        <p14:creationId xmlns:p14="http://schemas.microsoft.com/office/powerpoint/2010/main" val="248255623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E7E003-D4EE-B6FF-D877-2578AD367055}"/>
              </a:ext>
            </a:extLst>
          </p:cNvPr>
          <p:cNvSpPr>
            <a:spLocks noGrp="1"/>
          </p:cNvSpPr>
          <p:nvPr>
            <p:ph idx="1"/>
          </p:nvPr>
        </p:nvSpPr>
        <p:spPr>
          <a:xfrm>
            <a:off x="457199" y="895739"/>
            <a:ext cx="8089641" cy="5230425"/>
          </a:xfrm>
        </p:spPr>
        <p:txBody>
          <a:bodyPr>
            <a:normAutofit fontScale="70000" lnSpcReduction="20000"/>
          </a:bodyPr>
          <a:lstStyle/>
          <a:p>
            <a:r>
              <a:rPr lang="en-VN" sz="2800" dirty="0"/>
              <a:t>Job Enlargement</a:t>
            </a:r>
          </a:p>
          <a:p>
            <a:endParaRPr lang="en-VN" sz="2800" dirty="0"/>
          </a:p>
          <a:p>
            <a:pPr marL="457200" indent="-457200" algn="just">
              <a:buFont typeface="Arial" panose="020B0604020202020204" pitchFamily="34" charset="0"/>
              <a:buChar char="•"/>
            </a:pPr>
            <a:r>
              <a:rPr lang="en-US" sz="2900" b="0" i="0" u="none" strike="noStrike" dirty="0">
                <a:solidFill>
                  <a:srgbClr val="2D2D2D"/>
                </a:solidFill>
                <a:effectLst/>
                <a:latin typeface="Noto Sans" panose="020B0502040504020204" pitchFamily="34" charset="0"/>
              </a:rPr>
              <a:t>Job enlargement is the </a:t>
            </a:r>
            <a:r>
              <a:rPr lang="en-US" sz="2900" i="0" u="none" strike="noStrike" dirty="0">
                <a:solidFill>
                  <a:srgbClr val="2D2D2D"/>
                </a:solidFill>
                <a:effectLst/>
                <a:latin typeface="Noto Sans" panose="020B0502040504020204" pitchFamily="34" charset="0"/>
              </a:rPr>
              <a:t>combining of job tasks across the same level </a:t>
            </a:r>
            <a:r>
              <a:rPr lang="en-US" sz="2900" b="0" i="0" u="none" strike="noStrike" dirty="0">
                <a:solidFill>
                  <a:srgbClr val="2D2D2D"/>
                </a:solidFill>
                <a:effectLst/>
                <a:latin typeface="Noto Sans" panose="020B0502040504020204" pitchFamily="34" charset="0"/>
              </a:rPr>
              <a:t>within a company. </a:t>
            </a:r>
          </a:p>
          <a:p>
            <a:pPr marL="457200" indent="-457200" algn="just">
              <a:buFont typeface="Arial" panose="020B0604020202020204" pitchFamily="34" charset="0"/>
              <a:buChar char="•"/>
            </a:pPr>
            <a:r>
              <a:rPr lang="en-US" sz="2900" b="0" i="0" u="none" strike="noStrike" dirty="0">
                <a:solidFill>
                  <a:srgbClr val="2D2D2D"/>
                </a:solidFill>
                <a:effectLst/>
                <a:latin typeface="Noto Sans" panose="020B0502040504020204" pitchFamily="34" charset="0"/>
              </a:rPr>
              <a:t>This approach refers to an </a:t>
            </a:r>
            <a:r>
              <a:rPr lang="en-US" sz="2900" i="0" u="none" strike="noStrike" dirty="0">
                <a:solidFill>
                  <a:srgbClr val="2D2D2D"/>
                </a:solidFill>
                <a:effectLst/>
                <a:latin typeface="Noto Sans" panose="020B0502040504020204" pitchFamily="34" charset="0"/>
              </a:rPr>
              <a:t>increase in an employee's number of tasks</a:t>
            </a:r>
            <a:r>
              <a:rPr lang="en-US" sz="2900" b="0" i="0" u="none" strike="noStrike" dirty="0">
                <a:solidFill>
                  <a:srgbClr val="2D2D2D"/>
                </a:solidFill>
                <a:effectLst/>
                <a:latin typeface="Noto Sans" panose="020B0502040504020204" pitchFamily="34" charset="0"/>
              </a:rPr>
              <a:t> and is an alternative to job specialization where employees often focus on a limited amount of activities.</a:t>
            </a:r>
          </a:p>
          <a:p>
            <a:pPr marL="457200" indent="-457200" algn="just">
              <a:buFont typeface="Arial" panose="020B0604020202020204" pitchFamily="34" charset="0"/>
              <a:buChar char="•"/>
            </a:pPr>
            <a:r>
              <a:rPr lang="en-US" sz="2900" b="0" i="0" u="none" strike="noStrike" dirty="0">
                <a:solidFill>
                  <a:srgbClr val="2D2D2D"/>
                </a:solidFill>
                <a:effectLst/>
                <a:latin typeface="Noto Sans" panose="020B0502040504020204" pitchFamily="34" charset="0"/>
              </a:rPr>
              <a:t>Implementing job enlargement </a:t>
            </a:r>
            <a:r>
              <a:rPr lang="en-US" sz="2900" i="0" u="none" strike="noStrike" dirty="0">
                <a:solidFill>
                  <a:srgbClr val="2D2D2D"/>
                </a:solidFill>
                <a:effectLst/>
                <a:latin typeface="Noto Sans" panose="020B0502040504020204" pitchFamily="34" charset="0"/>
              </a:rPr>
              <a:t>widens the scope </a:t>
            </a:r>
            <a:r>
              <a:rPr lang="en-US" sz="2900" b="0" i="0" u="none" strike="noStrike" dirty="0">
                <a:solidFill>
                  <a:srgbClr val="2D2D2D"/>
                </a:solidFill>
                <a:effectLst/>
                <a:latin typeface="Noto Sans" panose="020B0502040504020204" pitchFamily="34" charset="0"/>
              </a:rPr>
              <a:t>of individual team members to include more tasks and responsibilities.</a:t>
            </a:r>
          </a:p>
          <a:p>
            <a:pPr marL="457200" indent="-457200" algn="just">
              <a:buFont typeface="Arial" panose="020B0604020202020204" pitchFamily="34" charset="0"/>
              <a:buChar char="•"/>
            </a:pPr>
            <a:endParaRPr lang="en-US" sz="2900" b="0" i="0" u="none" strike="noStrike" dirty="0">
              <a:solidFill>
                <a:srgbClr val="2D2D2D"/>
              </a:solidFill>
              <a:effectLst/>
              <a:latin typeface="Noto Sans" panose="020B0502040504020204" pitchFamily="34" charset="0"/>
            </a:endParaRPr>
          </a:p>
          <a:p>
            <a:pPr marL="457200" indent="-457200" algn="just">
              <a:buFont typeface="Arial" panose="020B0604020202020204" pitchFamily="34" charset="0"/>
              <a:buChar char="•"/>
            </a:pPr>
            <a:endParaRPr lang="en-US" sz="2400" b="0" i="0" u="none" strike="noStrike" dirty="0">
              <a:solidFill>
                <a:srgbClr val="2D2D2D"/>
              </a:solidFill>
              <a:effectLst/>
              <a:latin typeface="Noto Sans" panose="020B0502040504020204" pitchFamily="34" charset="0"/>
            </a:endParaRPr>
          </a:p>
          <a:p>
            <a:pPr marL="457200" indent="-457200">
              <a:buFont typeface="Arial" panose="020B0604020202020204" pitchFamily="34" charset="0"/>
              <a:buChar char="•"/>
            </a:pPr>
            <a:endParaRPr lang="en-VN" sz="2800" dirty="0"/>
          </a:p>
          <a:p>
            <a:r>
              <a:rPr lang="en-VN" sz="2800" dirty="0"/>
              <a:t> </a:t>
            </a:r>
          </a:p>
          <a:p>
            <a:endParaRPr lang="en-VN" sz="2800" dirty="0"/>
          </a:p>
        </p:txBody>
      </p:sp>
    </p:spTree>
    <p:extLst>
      <p:ext uri="{BB962C8B-B14F-4D97-AF65-F5344CB8AC3E}">
        <p14:creationId xmlns:p14="http://schemas.microsoft.com/office/powerpoint/2010/main" val="367658143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cartoon of two people&#10;&#10;AI-generated content may be incorrect.">
            <a:extLst>
              <a:ext uri="{FF2B5EF4-FFF2-40B4-BE49-F238E27FC236}">
                <a16:creationId xmlns:a16="http://schemas.microsoft.com/office/drawing/2014/main" id="{C2976846-3629-9767-1DAC-0A840954DC29}"/>
              </a:ext>
            </a:extLst>
          </p:cNvPr>
          <p:cNvPicPr>
            <a:picLocks noGrp="1" noChangeAspect="1"/>
          </p:cNvPicPr>
          <p:nvPr>
            <p:ph idx="1"/>
          </p:nvPr>
        </p:nvPicPr>
        <p:blipFill>
          <a:blip r:embed="rId3"/>
          <a:stretch>
            <a:fillRect/>
          </a:stretch>
        </p:blipFill>
        <p:spPr>
          <a:xfrm>
            <a:off x="90488" y="437592"/>
            <a:ext cx="8963025" cy="5982817"/>
          </a:xfrm>
          <a:noFill/>
        </p:spPr>
      </p:pic>
    </p:spTree>
    <p:extLst>
      <p:ext uri="{BB962C8B-B14F-4D97-AF65-F5344CB8AC3E}">
        <p14:creationId xmlns:p14="http://schemas.microsoft.com/office/powerpoint/2010/main" val="251354166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0A75F-5F96-5182-A59C-3E254FEB658E}"/>
              </a:ext>
            </a:extLst>
          </p:cNvPr>
          <p:cNvSpPr>
            <a:spLocks noGrp="1"/>
          </p:cNvSpPr>
          <p:nvPr>
            <p:ph type="title"/>
          </p:nvPr>
        </p:nvSpPr>
        <p:spPr/>
        <p:txBody>
          <a:bodyPr/>
          <a:lstStyle/>
          <a:p>
            <a:r>
              <a:rPr lang="en-VN" dirty="0"/>
              <a:t>Benefits</a:t>
            </a:r>
            <a:br>
              <a:rPr lang="en-VN" dirty="0"/>
            </a:br>
            <a:endParaRPr lang="en-VN" dirty="0"/>
          </a:p>
        </p:txBody>
      </p:sp>
      <p:sp>
        <p:nvSpPr>
          <p:cNvPr id="3" name="Content Placeholder 2">
            <a:extLst>
              <a:ext uri="{FF2B5EF4-FFF2-40B4-BE49-F238E27FC236}">
                <a16:creationId xmlns:a16="http://schemas.microsoft.com/office/drawing/2014/main" id="{CBC64A59-AE79-0863-4481-0B3A435683C3}"/>
              </a:ext>
            </a:extLst>
          </p:cNvPr>
          <p:cNvSpPr>
            <a:spLocks noGrp="1"/>
          </p:cNvSpPr>
          <p:nvPr>
            <p:ph idx="1"/>
          </p:nvPr>
        </p:nvSpPr>
        <p:spPr>
          <a:xfrm>
            <a:off x="457200" y="1642188"/>
            <a:ext cx="8229600" cy="4483976"/>
          </a:xfrm>
        </p:spPr>
        <p:txBody>
          <a:bodyPr>
            <a:noAutofit/>
          </a:bodyPr>
          <a:lstStyle/>
          <a:p>
            <a:pPr algn="just">
              <a:buFont typeface="Arial" panose="020B0604020202020204" pitchFamily="34" charset="0"/>
              <a:buChar char="•"/>
            </a:pPr>
            <a:r>
              <a:rPr lang="en-US" sz="2400" dirty="0"/>
              <a:t>Helps employees learn more skills and grow personally and professionally.</a:t>
            </a:r>
          </a:p>
          <a:p>
            <a:pPr algn="just">
              <a:buFont typeface="Arial" panose="020B0604020202020204" pitchFamily="34" charset="0"/>
              <a:buChar char="•"/>
            </a:pPr>
            <a:r>
              <a:rPr lang="en-US" sz="2400" dirty="0"/>
              <a:t>Ensures all tasks are completed and increases job satisfaction.</a:t>
            </a:r>
          </a:p>
          <a:p>
            <a:pPr algn="just">
              <a:buFont typeface="Arial" panose="020B0604020202020204" pitchFamily="34" charset="0"/>
              <a:buChar char="•"/>
            </a:pPr>
            <a:r>
              <a:rPr lang="en-US" sz="2400" dirty="0"/>
              <a:t>Gives employees the chance to earn more money.</a:t>
            </a:r>
          </a:p>
          <a:p>
            <a:pPr algn="just">
              <a:buFont typeface="Arial" panose="020B0604020202020204" pitchFamily="34" charset="0"/>
              <a:buChar char="•"/>
            </a:pPr>
            <a:r>
              <a:rPr lang="en-US" sz="2400" dirty="0"/>
              <a:t>Reduces boredom by avoiding repetitive tasks and supports career development.</a:t>
            </a:r>
          </a:p>
          <a:p>
            <a:pPr algn="just">
              <a:buFont typeface="Arial" panose="020B0604020202020204" pitchFamily="34" charset="0"/>
              <a:buChar char="•"/>
            </a:pPr>
            <a:r>
              <a:rPr lang="en-US" sz="2400" dirty="0"/>
              <a:t>Increases responsibility and decision-making power for employees.</a:t>
            </a:r>
          </a:p>
          <a:p>
            <a:pPr algn="just"/>
            <a:endParaRPr lang="en-VN" sz="2400" dirty="0"/>
          </a:p>
        </p:txBody>
      </p:sp>
    </p:spTree>
    <p:extLst>
      <p:ext uri="{BB962C8B-B14F-4D97-AF65-F5344CB8AC3E}">
        <p14:creationId xmlns:p14="http://schemas.microsoft.com/office/powerpoint/2010/main" val="425952399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79E7E003-D4EE-B6FF-D877-2578AD367055}"/>
              </a:ext>
            </a:extLst>
          </p:cNvPr>
          <p:cNvSpPr>
            <a:spLocks noGrp="1"/>
          </p:cNvSpPr>
          <p:nvPr>
            <p:ph idx="1"/>
          </p:nvPr>
        </p:nvSpPr>
        <p:spPr>
          <a:xfrm>
            <a:off x="457199" y="895739"/>
            <a:ext cx="8126963" cy="5230425"/>
          </a:xfrm>
        </p:spPr>
        <p:txBody>
          <a:bodyPr>
            <a:normAutofit/>
          </a:bodyPr>
          <a:lstStyle/>
          <a:p>
            <a:r>
              <a:rPr lang="en-VN" sz="2800" dirty="0"/>
              <a:t>Job Enrichment</a:t>
            </a:r>
          </a:p>
          <a:p>
            <a:endParaRPr lang="en-VN" sz="2800" dirty="0"/>
          </a:p>
          <a:p>
            <a:pPr marL="457200" indent="-457200" algn="just">
              <a:lnSpc>
                <a:spcPct val="90000"/>
              </a:lnSpc>
              <a:buFont typeface="Arial" panose="020B0604020202020204" pitchFamily="34" charset="0"/>
              <a:buChar char="•"/>
            </a:pPr>
            <a:r>
              <a:rPr lang="vi-VN" sz="2500" b="0" dirty="0">
                <a:solidFill>
                  <a:srgbClr val="2D2D2D"/>
                </a:solidFill>
                <a:latin typeface="Noto Sans" panose="020B0502040504020204" pitchFamily="34" charset="0"/>
              </a:rPr>
              <a:t>It </a:t>
            </a:r>
            <a:r>
              <a:rPr lang="en-US" sz="2500" b="0" dirty="0">
                <a:solidFill>
                  <a:srgbClr val="2D2D2D"/>
                </a:solidFill>
                <a:latin typeface="Noto Sans" panose="020B0502040504020204" pitchFamily="34" charset="0"/>
              </a:rPr>
              <a:t>can be defined as a </a:t>
            </a:r>
            <a:r>
              <a:rPr lang="en-US" sz="2500" dirty="0">
                <a:solidFill>
                  <a:srgbClr val="2D2D2D"/>
                </a:solidFill>
                <a:latin typeface="Noto Sans" panose="020B0502040504020204" pitchFamily="34" charset="0"/>
              </a:rPr>
              <a:t>vertical restructuring </a:t>
            </a:r>
            <a:r>
              <a:rPr lang="en-US" sz="2500" b="0" dirty="0">
                <a:solidFill>
                  <a:srgbClr val="2D2D2D"/>
                </a:solidFill>
                <a:latin typeface="Noto Sans" panose="020B0502040504020204" pitchFamily="34" charset="0"/>
              </a:rPr>
              <a:t>of a job, i.e. integration of the tasks, role, responsibilities and authority across </a:t>
            </a:r>
            <a:r>
              <a:rPr lang="en-US" sz="2500" dirty="0">
                <a:solidFill>
                  <a:srgbClr val="2D2D2D"/>
                </a:solidFill>
                <a:latin typeface="Noto Sans" panose="020B0502040504020204" pitchFamily="34" charset="0"/>
              </a:rPr>
              <a:t>different levels </a:t>
            </a:r>
            <a:r>
              <a:rPr lang="en-US" sz="2500" b="0" dirty="0">
                <a:solidFill>
                  <a:srgbClr val="2D2D2D"/>
                </a:solidFill>
                <a:latin typeface="Noto Sans" panose="020B0502040504020204" pitchFamily="34" charset="0"/>
              </a:rPr>
              <a:t>in an organization, to </a:t>
            </a:r>
            <a:r>
              <a:rPr lang="en-US" sz="2500" dirty="0">
                <a:solidFill>
                  <a:srgbClr val="2D2D2D"/>
                </a:solidFill>
                <a:latin typeface="Noto Sans" panose="020B0502040504020204" pitchFamily="34" charset="0"/>
              </a:rPr>
              <a:t>add value </a:t>
            </a:r>
            <a:r>
              <a:rPr lang="en-US" sz="2500" b="0" dirty="0">
                <a:solidFill>
                  <a:srgbClr val="2D2D2D"/>
                </a:solidFill>
                <a:latin typeface="Noto Sans" panose="020B0502040504020204" pitchFamily="34" charset="0"/>
              </a:rPr>
              <a:t>to the employee’s </a:t>
            </a:r>
            <a:r>
              <a:rPr lang="en-US" sz="2500" dirty="0">
                <a:solidFill>
                  <a:srgbClr val="2D2D2D"/>
                </a:solidFill>
                <a:latin typeface="Noto Sans" panose="020B0502040504020204" pitchFamily="34" charset="0"/>
              </a:rPr>
              <a:t>existing job profile</a:t>
            </a:r>
            <a:r>
              <a:rPr lang="en-US" sz="2500" b="0" dirty="0">
                <a:solidFill>
                  <a:srgbClr val="2D2D2D"/>
                </a:solidFill>
                <a:latin typeface="Noto Sans" panose="020B0502040504020204" pitchFamily="34" charset="0"/>
              </a:rPr>
              <a:t>.</a:t>
            </a:r>
          </a:p>
          <a:p>
            <a:pPr marL="457200" indent="-457200" algn="just">
              <a:lnSpc>
                <a:spcPct val="90000"/>
              </a:lnSpc>
              <a:buFont typeface="Arial" panose="020B0604020202020204" pitchFamily="34" charset="0"/>
              <a:buChar char="•"/>
            </a:pPr>
            <a:endParaRPr lang="en-VN" sz="2500" b="0" dirty="0">
              <a:solidFill>
                <a:srgbClr val="2D2D2D"/>
              </a:solidFill>
              <a:latin typeface="Noto Sans" panose="020B0502040504020204" pitchFamily="34" charset="0"/>
            </a:endParaRPr>
          </a:p>
          <a:p>
            <a:endParaRPr lang="en-VN" sz="2800" dirty="0"/>
          </a:p>
        </p:txBody>
      </p:sp>
    </p:spTree>
    <p:extLst>
      <p:ext uri="{BB962C8B-B14F-4D97-AF65-F5344CB8AC3E}">
        <p14:creationId xmlns:p14="http://schemas.microsoft.com/office/powerpoint/2010/main" val="32353205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8DD3E55-1376-E475-E79F-FFC2B8F0E91A}"/>
              </a:ext>
            </a:extLst>
          </p:cNvPr>
          <p:cNvPicPr>
            <a:picLocks noGrp="1" noChangeAspect="1"/>
          </p:cNvPicPr>
          <p:nvPr>
            <p:ph idx="1"/>
          </p:nvPr>
        </p:nvPicPr>
        <p:blipFill>
          <a:blip r:embed="rId3"/>
          <a:stretch>
            <a:fillRect/>
          </a:stretch>
        </p:blipFill>
        <p:spPr>
          <a:xfrm>
            <a:off x="90488" y="437592"/>
            <a:ext cx="8963025" cy="5982817"/>
          </a:xfrm>
          <a:noFill/>
        </p:spPr>
      </p:pic>
    </p:spTree>
    <p:extLst>
      <p:ext uri="{BB962C8B-B14F-4D97-AF65-F5344CB8AC3E}">
        <p14:creationId xmlns:p14="http://schemas.microsoft.com/office/powerpoint/2010/main" val="33337946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4919" y="66372"/>
            <a:ext cx="606650" cy="909976"/>
          </a:xfrm>
          <a:prstGeom prst="rect">
            <a:avLst/>
          </a:prstGeom>
        </p:spPr>
      </p:pic>
      <p:sp>
        <p:nvSpPr>
          <p:cNvPr id="6" name="TextBox 5"/>
          <p:cNvSpPr txBox="1"/>
          <p:nvPr/>
        </p:nvSpPr>
        <p:spPr>
          <a:xfrm>
            <a:off x="635334" y="289285"/>
            <a:ext cx="8309925" cy="477054"/>
          </a:xfrm>
          <a:prstGeom prst="rect">
            <a:avLst/>
          </a:prstGeom>
          <a:noFill/>
        </p:spPr>
        <p:txBody>
          <a:bodyPr wrap="square" rtlCol="0">
            <a:spAutoFit/>
          </a:bodyPr>
          <a:lstStyle/>
          <a:p>
            <a:pPr algn="ctr"/>
            <a:r>
              <a:rPr lang="en-US" sz="2500" b="1" dirty="0">
                <a:solidFill>
                  <a:schemeClr val="bg1"/>
                </a:solidFill>
              </a:rPr>
              <a:t>PROCESS OF MANAGEMENT</a:t>
            </a:r>
            <a:endParaRPr lang="en-US" sz="2500" dirty="0">
              <a:solidFill>
                <a:schemeClr val="bg1"/>
              </a:solidFill>
            </a:endParaRPr>
          </a:p>
        </p:txBody>
      </p:sp>
      <p:sp>
        <p:nvSpPr>
          <p:cNvPr id="11" name="AutoShape 22">
            <a:extLst>
              <a:ext uri="{FF2B5EF4-FFF2-40B4-BE49-F238E27FC236}">
                <a16:creationId xmlns:a16="http://schemas.microsoft.com/office/drawing/2014/main" id="{FDFE83CE-0A97-455D-8A95-0405739DA69C}"/>
              </a:ext>
            </a:extLst>
          </p:cNvPr>
          <p:cNvSpPr>
            <a:spLocks noChangeAspect="1" noChangeArrowheads="1" noTextEdit="1"/>
          </p:cNvSpPr>
          <p:nvPr/>
        </p:nvSpPr>
        <p:spPr bwMode="auto">
          <a:xfrm>
            <a:off x="895677" y="1291016"/>
            <a:ext cx="7391400" cy="5352895"/>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en-US" sz="1600"/>
          </a:p>
        </p:txBody>
      </p:sp>
      <p:pic>
        <p:nvPicPr>
          <p:cNvPr id="2" name="Picture 7">
            <a:extLst>
              <a:ext uri="{FF2B5EF4-FFF2-40B4-BE49-F238E27FC236}">
                <a16:creationId xmlns:a16="http://schemas.microsoft.com/office/drawing/2014/main" id="{F9535EBD-D6E5-B52F-B151-5278A9445D8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r="2850"/>
          <a:stretch>
            <a:fillRect/>
          </a:stretch>
        </p:blipFill>
        <p:spPr bwMode="auto">
          <a:xfrm>
            <a:off x="1487837" y="1595738"/>
            <a:ext cx="5672379" cy="47434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13165766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9AEDAE-24FC-1AC8-443F-729ED7B8A918}"/>
              </a:ext>
            </a:extLst>
          </p:cNvPr>
          <p:cNvSpPr>
            <a:spLocks noGrp="1"/>
          </p:cNvSpPr>
          <p:nvPr>
            <p:ph type="title"/>
          </p:nvPr>
        </p:nvSpPr>
        <p:spPr>
          <a:xfrm>
            <a:off x="457200" y="654065"/>
            <a:ext cx="7620000" cy="829961"/>
          </a:xfrm>
        </p:spPr>
        <p:txBody>
          <a:bodyPr/>
          <a:lstStyle/>
          <a:p>
            <a:r>
              <a:rPr lang="en-VN" dirty="0"/>
              <a:t>BENEFITS</a:t>
            </a:r>
          </a:p>
        </p:txBody>
      </p:sp>
      <p:sp>
        <p:nvSpPr>
          <p:cNvPr id="3" name="Content Placeholder 2">
            <a:extLst>
              <a:ext uri="{FF2B5EF4-FFF2-40B4-BE49-F238E27FC236}">
                <a16:creationId xmlns:a16="http://schemas.microsoft.com/office/drawing/2014/main" id="{6256E6F9-701C-3995-C444-AA404BB94A16}"/>
              </a:ext>
            </a:extLst>
          </p:cNvPr>
          <p:cNvSpPr>
            <a:spLocks noGrp="1"/>
          </p:cNvSpPr>
          <p:nvPr>
            <p:ph idx="1"/>
          </p:nvPr>
        </p:nvSpPr>
        <p:spPr>
          <a:xfrm>
            <a:off x="149902" y="1618938"/>
            <a:ext cx="8664314" cy="4507226"/>
          </a:xfrm>
        </p:spPr>
        <p:txBody>
          <a:bodyPr/>
          <a:lstStyle/>
          <a:p>
            <a:pPr>
              <a:buFont typeface="Arial" panose="020B0604020202020204" pitchFamily="34" charset="0"/>
              <a:buChar char="•"/>
            </a:pPr>
            <a:r>
              <a:rPr lang="en-US" dirty="0"/>
              <a:t>Increases employee motivation by giving them more responsibilities.</a:t>
            </a:r>
          </a:p>
          <a:p>
            <a:pPr>
              <a:buFont typeface="Arial" panose="020B0604020202020204" pitchFamily="34" charset="0"/>
              <a:buChar char="•"/>
            </a:pPr>
            <a:r>
              <a:rPr lang="en-US" dirty="0"/>
              <a:t>Reduces repetitive work and helps minimize waste in the workplace.</a:t>
            </a:r>
          </a:p>
          <a:p>
            <a:pPr>
              <a:buFont typeface="Arial" panose="020B0604020202020204" pitchFamily="34" charset="0"/>
              <a:buChar char="•"/>
            </a:pPr>
            <a:r>
              <a:rPr lang="en-US" dirty="0"/>
              <a:t>Supports employees' career growth.</a:t>
            </a:r>
          </a:p>
          <a:p>
            <a:pPr>
              <a:buFont typeface="Arial" panose="020B0604020202020204" pitchFamily="34" charset="0"/>
              <a:buChar char="•"/>
            </a:pPr>
            <a:r>
              <a:rPr lang="en-US" dirty="0"/>
              <a:t>Gives employees more chances to make decisions, helping them develop leadership skills.</a:t>
            </a:r>
          </a:p>
          <a:p>
            <a:pPr>
              <a:buFont typeface="Arial" panose="020B0604020202020204" pitchFamily="34" charset="0"/>
              <a:buChar char="•"/>
            </a:pPr>
            <a:r>
              <a:rPr lang="en-US" dirty="0"/>
              <a:t>Improves job satisfaction and allows employees to use more skills, leading to higher-quality work.</a:t>
            </a:r>
          </a:p>
          <a:p>
            <a:endParaRPr lang="en-VN" dirty="0"/>
          </a:p>
        </p:txBody>
      </p:sp>
    </p:spTree>
    <p:extLst>
      <p:ext uri="{BB962C8B-B14F-4D97-AF65-F5344CB8AC3E}">
        <p14:creationId xmlns:p14="http://schemas.microsoft.com/office/powerpoint/2010/main" val="15455380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2CA00FF6-A73B-4ADE-A1D4-A15AA9D4E137}"/>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4">
            <a:extLst>
              <a:ext uri="{FF2B5EF4-FFF2-40B4-BE49-F238E27FC236}">
                <a16:creationId xmlns:a16="http://schemas.microsoft.com/office/drawing/2014/main" id="{8A93C7A6-F304-1520-F624-B8288A783D8F}"/>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517EE157-20D8-C343-993F-F0B471D3B37B}" type="slidenum">
              <a:rPr lang="en-US" altLang="en-VN"/>
              <a:pPr/>
              <a:t>21</a:t>
            </a:fld>
            <a:endParaRPr lang="en-US" altLang="en-VN"/>
          </a:p>
        </p:txBody>
      </p:sp>
      <p:sp>
        <p:nvSpPr>
          <p:cNvPr id="374786" name="Rectangle 2">
            <a:extLst>
              <a:ext uri="{FF2B5EF4-FFF2-40B4-BE49-F238E27FC236}">
                <a16:creationId xmlns:a16="http://schemas.microsoft.com/office/drawing/2014/main" id="{F967AF90-18DE-5F07-7A02-7953A0D2D818}"/>
              </a:ext>
            </a:extLst>
          </p:cNvPr>
          <p:cNvSpPr>
            <a:spLocks noGrp="1" noChangeArrowheads="1"/>
          </p:cNvSpPr>
          <p:nvPr>
            <p:ph type="title"/>
          </p:nvPr>
        </p:nvSpPr>
        <p:spPr>
          <a:xfrm>
            <a:off x="457200" y="654065"/>
            <a:ext cx="8537510" cy="726866"/>
          </a:xfrm>
          <a:ln/>
        </p:spPr>
        <p:txBody>
          <a:bodyPr>
            <a:normAutofit fontScale="90000"/>
          </a:bodyPr>
          <a:lstStyle/>
          <a:p>
            <a:r>
              <a:rPr lang="en-US" altLang="en-VN" dirty="0"/>
              <a:t>3.2. Grouping Jobs: Departmentalization</a:t>
            </a:r>
          </a:p>
        </p:txBody>
      </p:sp>
      <p:sp>
        <p:nvSpPr>
          <p:cNvPr id="374787" name="Rectangle 3">
            <a:extLst>
              <a:ext uri="{FF2B5EF4-FFF2-40B4-BE49-F238E27FC236}">
                <a16:creationId xmlns:a16="http://schemas.microsoft.com/office/drawing/2014/main" id="{F35B05DE-8F80-0A78-A4F6-DBD1B935D7F7}"/>
              </a:ext>
            </a:extLst>
          </p:cNvPr>
          <p:cNvSpPr>
            <a:spLocks noGrp="1" noChangeArrowheads="1"/>
          </p:cNvSpPr>
          <p:nvPr>
            <p:ph type="body" idx="1"/>
          </p:nvPr>
        </p:nvSpPr>
        <p:spPr>
          <a:xfrm>
            <a:off x="457200" y="1960072"/>
            <a:ext cx="7620000" cy="3953662"/>
          </a:xfrm>
        </p:spPr>
        <p:txBody>
          <a:bodyPr/>
          <a:lstStyle/>
          <a:p>
            <a:r>
              <a:rPr lang="en-US" altLang="en-VN" dirty="0"/>
              <a:t>Departmentalization</a:t>
            </a:r>
          </a:p>
          <a:p>
            <a:pPr lvl="1"/>
            <a:r>
              <a:rPr lang="en-US" altLang="en-VN" dirty="0"/>
              <a:t>The process of grouping jobs according to some logical arrangement.</a:t>
            </a:r>
          </a:p>
          <a:p>
            <a:r>
              <a:rPr lang="en-US" altLang="en-VN" dirty="0"/>
              <a:t>Rationale for Departmentalization</a:t>
            </a:r>
          </a:p>
          <a:p>
            <a:pPr lvl="1"/>
            <a:r>
              <a:rPr lang="en-US" altLang="en-VN" dirty="0"/>
              <a:t>Organizational growth exceeds </a:t>
            </a:r>
            <a:br>
              <a:rPr lang="en-US" altLang="en-VN" dirty="0"/>
            </a:br>
            <a:r>
              <a:rPr lang="en-US" altLang="en-VN" dirty="0"/>
              <a:t>the owner-manager’s capacity </a:t>
            </a:r>
            <a:br>
              <a:rPr lang="en-US" altLang="en-VN" dirty="0"/>
            </a:br>
            <a:r>
              <a:rPr lang="en-US" altLang="en-VN" dirty="0"/>
              <a:t>to personally supervise all of </a:t>
            </a:r>
            <a:br>
              <a:rPr lang="en-US" altLang="en-VN" dirty="0"/>
            </a:br>
            <a:r>
              <a:rPr lang="en-US" altLang="en-VN" dirty="0"/>
              <a:t>the organization. </a:t>
            </a:r>
          </a:p>
          <a:p>
            <a:pPr lvl="1"/>
            <a:r>
              <a:rPr lang="en-US" altLang="en-VN" dirty="0"/>
              <a:t>Additional managers are </a:t>
            </a:r>
            <a:br>
              <a:rPr lang="en-US" altLang="en-VN" dirty="0"/>
            </a:br>
            <a:r>
              <a:rPr lang="en-US" altLang="en-VN" dirty="0"/>
              <a:t>employed and assigned </a:t>
            </a:r>
            <a:br>
              <a:rPr lang="en-US" altLang="en-VN" dirty="0"/>
            </a:br>
            <a:r>
              <a:rPr lang="en-US" altLang="en-VN" dirty="0"/>
              <a:t>specific employees to supervise.</a:t>
            </a:r>
          </a:p>
        </p:txBody>
      </p:sp>
      <p:pic>
        <p:nvPicPr>
          <p:cNvPr id="374788" name="Picture 4">
            <a:extLst>
              <a:ext uri="{FF2B5EF4-FFF2-40B4-BE49-F238E27FC236}">
                <a16:creationId xmlns:a16="http://schemas.microsoft.com/office/drawing/2014/main" id="{FB9018CB-9849-6F31-8F65-2115C60EC7E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57800" y="2819400"/>
            <a:ext cx="3405188" cy="342900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nodeType="afterEffect">
                                  <p:stCondLst>
                                    <p:cond delay="0"/>
                                  </p:stCondLst>
                                  <p:childTnLst>
                                    <p:set>
                                      <p:cBhvr>
                                        <p:cTn id="6" dur="1" fill="hold">
                                          <p:stCondLst>
                                            <p:cond delay="0"/>
                                          </p:stCondLst>
                                        </p:cTn>
                                        <p:tgtEl>
                                          <p:spTgt spid="374786"/>
                                        </p:tgtEl>
                                        <p:attrNameLst>
                                          <p:attrName>style.visibility</p:attrName>
                                        </p:attrNameLst>
                                      </p:cBhvr>
                                      <p:to>
                                        <p:strVal val="visible"/>
                                      </p:to>
                                    </p:set>
                                    <p:animEffect transition="in" filter="box(out)">
                                      <p:cBhvr>
                                        <p:cTn id="7" dur="500"/>
                                        <p:tgtEl>
                                          <p:spTgt spid="37478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74787"/>
                                        </p:tgtEl>
                                        <p:attrNameLst>
                                          <p:attrName>style.visibility</p:attrName>
                                        </p:attrNameLst>
                                      </p:cBhvr>
                                      <p:to>
                                        <p:strVal val="visible"/>
                                      </p:to>
                                    </p:set>
                                    <p:animEffect transition="in" filter="wipe(up)">
                                      <p:cBhvr>
                                        <p:cTn id="12" dur="500"/>
                                        <p:tgtEl>
                                          <p:spTgt spid="37478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a:extLst>
              <a:ext uri="{FF2B5EF4-FFF2-40B4-BE49-F238E27FC236}">
                <a16:creationId xmlns:a16="http://schemas.microsoft.com/office/drawing/2014/main" id="{A883BC1F-2772-7726-9D6E-F910B1553412}"/>
              </a:ext>
            </a:extLst>
          </p:cNvPr>
          <p:cNvSpPr>
            <a:spLocks noGrp="1"/>
          </p:cNvSpPr>
          <p:nvPr>
            <p:ph type="title"/>
          </p:nvPr>
        </p:nvSpPr>
        <p:spPr/>
        <p:txBody>
          <a:bodyPr/>
          <a:lstStyle/>
          <a:p>
            <a:r>
              <a:rPr lang="en-US" altLang="en-US">
                <a:ea typeface="MS PGothic" panose="020B0600070205080204" pitchFamily="34" charset="-128"/>
                <a:cs typeface="Arial" panose="020B0604020202020204" pitchFamily="34" charset="0"/>
              </a:rPr>
              <a:t>Departmentalization</a:t>
            </a:r>
          </a:p>
        </p:txBody>
      </p:sp>
      <p:sp>
        <p:nvSpPr>
          <p:cNvPr id="20483" name="Footer Placeholder 4">
            <a:extLst>
              <a:ext uri="{FF2B5EF4-FFF2-40B4-BE49-F238E27FC236}">
                <a16:creationId xmlns:a16="http://schemas.microsoft.com/office/drawing/2014/main" id="{008AE5D8-66B5-7BAF-CECE-5B143F9B4237}"/>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Copyright ©2017 Pearson Education, Inc.</a:t>
            </a:r>
          </a:p>
        </p:txBody>
      </p:sp>
      <p:pic>
        <p:nvPicPr>
          <p:cNvPr id="20485" name="Picture 6">
            <a:extLst>
              <a:ext uri="{FF2B5EF4-FFF2-40B4-BE49-F238E27FC236}">
                <a16:creationId xmlns:a16="http://schemas.microsoft.com/office/drawing/2014/main" id="{BFFF0D72-DCA6-F553-EED1-A5D23377EDD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2000" y="2103438"/>
            <a:ext cx="8194675" cy="31384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4">
            <a:extLst>
              <a:ext uri="{FF2B5EF4-FFF2-40B4-BE49-F238E27FC236}">
                <a16:creationId xmlns:a16="http://schemas.microsoft.com/office/drawing/2014/main" id="{77F52C1E-CA0E-5A26-4437-2B5A17622414}"/>
              </a:ext>
            </a:extLst>
          </p:cNvPr>
          <p:cNvSpPr>
            <a:spLocks noGrp="1"/>
          </p:cNvSpPr>
          <p:nvPr>
            <p:ph type="title"/>
          </p:nvPr>
        </p:nvSpPr>
        <p:spPr>
          <a:xfrm>
            <a:off x="177421" y="81280"/>
            <a:ext cx="8966579" cy="819472"/>
          </a:xfrm>
        </p:spPr>
        <p:txBody>
          <a:bodyPr>
            <a:normAutofit/>
          </a:bodyPr>
          <a:lstStyle/>
          <a:p>
            <a:r>
              <a:rPr lang="en-US" altLang="en-US" sz="3000" dirty="0">
                <a:ea typeface="MS PGothic" panose="020B0600070205080204" pitchFamily="34" charset="-128"/>
                <a:cs typeface="Arial" panose="020B0604020202020204" pitchFamily="34" charset="0"/>
              </a:rPr>
              <a:t>Types of Authority Relationships</a:t>
            </a:r>
          </a:p>
        </p:txBody>
      </p:sp>
      <p:sp>
        <p:nvSpPr>
          <p:cNvPr id="21507" name="Footer Placeholder 5">
            <a:extLst>
              <a:ext uri="{FF2B5EF4-FFF2-40B4-BE49-F238E27FC236}">
                <a16:creationId xmlns:a16="http://schemas.microsoft.com/office/drawing/2014/main" id="{0E74C123-C427-0059-1E36-52657BF6E8EB}"/>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Copyright ©2017 Pearson Education, Inc.</a:t>
            </a:r>
          </a:p>
        </p:txBody>
      </p:sp>
      <p:pic>
        <p:nvPicPr>
          <p:cNvPr id="21509" name="Picture 6">
            <a:extLst>
              <a:ext uri="{FF2B5EF4-FFF2-40B4-BE49-F238E27FC236}">
                <a16:creationId xmlns:a16="http://schemas.microsoft.com/office/drawing/2014/main" id="{4472EA9A-F7D9-F065-F419-BEF5A1D9904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1600" y="1676400"/>
            <a:ext cx="6781800" cy="46815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4">
            <a:extLst>
              <a:ext uri="{FF2B5EF4-FFF2-40B4-BE49-F238E27FC236}">
                <a16:creationId xmlns:a16="http://schemas.microsoft.com/office/drawing/2014/main" id="{EE8B46AD-07C0-BEBC-08E9-C5E141EB3F71}"/>
              </a:ext>
            </a:extLst>
          </p:cNvPr>
          <p:cNvSpPr>
            <a:spLocks noGrp="1"/>
          </p:cNvSpPr>
          <p:nvPr>
            <p:ph type="title"/>
          </p:nvPr>
        </p:nvSpPr>
        <p:spPr>
          <a:xfrm>
            <a:off x="457200" y="60325"/>
            <a:ext cx="7620000" cy="685800"/>
          </a:xfrm>
        </p:spPr>
        <p:txBody>
          <a:bodyPr>
            <a:normAutofit/>
          </a:bodyPr>
          <a:lstStyle/>
          <a:p>
            <a:r>
              <a:rPr lang="en-US" altLang="en-US" sz="3200" dirty="0">
                <a:ea typeface="MS PGothic" panose="020B0600070205080204" pitchFamily="34" charset="-128"/>
                <a:cs typeface="Arial" panose="020B0604020202020204" pitchFamily="34" charset="0"/>
              </a:rPr>
              <a:t>Line and Staff Authority</a:t>
            </a:r>
          </a:p>
        </p:txBody>
      </p:sp>
      <p:sp>
        <p:nvSpPr>
          <p:cNvPr id="22531" name="Footer Placeholder 5">
            <a:extLst>
              <a:ext uri="{FF2B5EF4-FFF2-40B4-BE49-F238E27FC236}">
                <a16:creationId xmlns:a16="http://schemas.microsoft.com/office/drawing/2014/main" id="{9732BB36-4C95-47A9-9912-74321B04713D}"/>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Copyright ©2017 Pearson Education, Inc.</a:t>
            </a:r>
          </a:p>
        </p:txBody>
      </p:sp>
      <p:sp>
        <p:nvSpPr>
          <p:cNvPr id="22532" name="Slide Number Placeholder 4">
            <a:extLst>
              <a:ext uri="{FF2B5EF4-FFF2-40B4-BE49-F238E27FC236}">
                <a16:creationId xmlns:a16="http://schemas.microsoft.com/office/drawing/2014/main" id="{8B7F22F8-8B8B-F705-74A5-15DA907AACEC}"/>
              </a:ext>
            </a:extLst>
          </p:cNvPr>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dirty="0">
                <a:latin typeface="Calibri" panose="020F0502020204030204" pitchFamily="34" charset="0"/>
                <a:cs typeface="Arial" panose="020B0604020202020204" pitchFamily="34" charset="0"/>
              </a:rPr>
              <a:t>6-</a:t>
            </a:r>
            <a:fld id="{85910879-EDB0-8941-A250-C24215ADF241}" type="slidenum">
              <a:rPr lang="en-US" altLang="en-US">
                <a:latin typeface="Calibri" panose="020F0502020204030204" pitchFamily="34" charset="0"/>
                <a:cs typeface="Arial" panose="020B0604020202020204" pitchFamily="34" charset="0"/>
              </a:rPr>
              <a:pPr/>
              <a:t>24</a:t>
            </a:fld>
            <a:endParaRPr lang="en-US" altLang="en-US" dirty="0">
              <a:latin typeface="Calibri" panose="020F0502020204030204" pitchFamily="34" charset="0"/>
              <a:cs typeface="Arial" panose="020B0604020202020204" pitchFamily="34" charset="0"/>
            </a:endParaRPr>
          </a:p>
        </p:txBody>
      </p:sp>
      <p:pic>
        <p:nvPicPr>
          <p:cNvPr id="22533" name="Picture 6">
            <a:extLst>
              <a:ext uri="{FF2B5EF4-FFF2-40B4-BE49-F238E27FC236}">
                <a16:creationId xmlns:a16="http://schemas.microsoft.com/office/drawing/2014/main" id="{0741DA76-3F73-070D-02CC-2A9A84073F5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 y="1611313"/>
            <a:ext cx="8362950" cy="36957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Placeholder 5" descr="A diagram of a university&#10;&#10;Description automatically generated">
            <a:extLst>
              <a:ext uri="{FF2B5EF4-FFF2-40B4-BE49-F238E27FC236}">
                <a16:creationId xmlns:a16="http://schemas.microsoft.com/office/drawing/2014/main" id="{0870B0FD-425A-8F3D-D65C-60169E498DC6}"/>
              </a:ext>
            </a:extLst>
          </p:cNvPr>
          <p:cNvPicPr>
            <a:picLocks noGrp="1" noChangeAspect="1"/>
          </p:cNvPicPr>
          <p:nvPr>
            <p:ph type="pic" idx="1"/>
          </p:nvPr>
        </p:nvPicPr>
        <p:blipFill rotWithShape="1">
          <a:blip r:embed="rId3">
            <a:extLst>
              <a:ext uri="{28A0092B-C50C-407E-A947-70E740481C1C}">
                <a14:useLocalDpi xmlns:a14="http://schemas.microsoft.com/office/drawing/2010/main" val="0"/>
              </a:ext>
            </a:extLst>
          </a:blip>
          <a:srcRect l="2494" r="1" b="1"/>
          <a:stretch/>
        </p:blipFill>
        <p:spPr>
          <a:xfrm>
            <a:off x="-1" y="10"/>
            <a:ext cx="9000877" cy="4846310"/>
          </a:xfrm>
          <a:noFill/>
        </p:spPr>
      </p:pic>
      <p:sp>
        <p:nvSpPr>
          <p:cNvPr id="10" name="Text Placeholder 2">
            <a:extLst>
              <a:ext uri="{FF2B5EF4-FFF2-40B4-BE49-F238E27FC236}">
                <a16:creationId xmlns:a16="http://schemas.microsoft.com/office/drawing/2014/main" id="{64B530D7-F02D-99F0-19B3-993BCB24DB94}"/>
              </a:ext>
            </a:extLst>
          </p:cNvPr>
          <p:cNvSpPr>
            <a:spLocks noGrp="1"/>
          </p:cNvSpPr>
          <p:nvPr>
            <p:ph type="body" sz="half" idx="2"/>
          </p:nvPr>
        </p:nvSpPr>
        <p:spPr>
          <a:xfrm>
            <a:off x="457200" y="5715000"/>
            <a:ext cx="8153400" cy="457200"/>
          </a:xfrm>
        </p:spPr>
        <p:txBody>
          <a:bodyPr>
            <a:normAutofit/>
          </a:bodyPr>
          <a:lstStyle/>
          <a:p>
            <a:r>
              <a:rPr lang="en-US" dirty="0"/>
              <a:t>						</a:t>
            </a:r>
            <a:r>
              <a:rPr lang="en-US" b="0" i="1" dirty="0"/>
              <a:t>Source: https://</a:t>
            </a:r>
            <a:r>
              <a:rPr lang="en-US" b="0" i="1" dirty="0" err="1"/>
              <a:t>hust.edu.vn</a:t>
            </a:r>
            <a:endParaRPr lang="en-US" b="0" i="1" dirty="0"/>
          </a:p>
        </p:txBody>
      </p:sp>
      <p:sp>
        <p:nvSpPr>
          <p:cNvPr id="12" name="Title 3">
            <a:extLst>
              <a:ext uri="{FF2B5EF4-FFF2-40B4-BE49-F238E27FC236}">
                <a16:creationId xmlns:a16="http://schemas.microsoft.com/office/drawing/2014/main" id="{369712AD-EDB0-52FE-DE1E-D80C3B13AB01}"/>
              </a:ext>
            </a:extLst>
          </p:cNvPr>
          <p:cNvSpPr>
            <a:spLocks noGrp="1"/>
          </p:cNvSpPr>
          <p:nvPr>
            <p:ph type="title"/>
          </p:nvPr>
        </p:nvSpPr>
        <p:spPr>
          <a:xfrm>
            <a:off x="457200" y="4953000"/>
            <a:ext cx="8153400" cy="762000"/>
          </a:xfrm>
        </p:spPr>
        <p:txBody>
          <a:bodyPr anchor="t">
            <a:normAutofit/>
          </a:bodyPr>
          <a:lstStyle/>
          <a:p>
            <a:r>
              <a:rPr lang="en-US"/>
              <a:t>ORGANIZATIONAL STRUCTURE</a:t>
            </a:r>
          </a:p>
        </p:txBody>
      </p:sp>
    </p:spTree>
    <p:extLst>
      <p:ext uri="{BB962C8B-B14F-4D97-AF65-F5344CB8AC3E}">
        <p14:creationId xmlns:p14="http://schemas.microsoft.com/office/powerpoint/2010/main" val="300169481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a:extLst>
              <a:ext uri="{FF2B5EF4-FFF2-40B4-BE49-F238E27FC236}">
                <a16:creationId xmlns:a16="http://schemas.microsoft.com/office/drawing/2014/main" id="{3436DF63-043A-E161-4F6E-1A92FF8FB998}"/>
              </a:ext>
            </a:extLst>
          </p:cNvPr>
          <p:cNvSpPr>
            <a:spLocks noGrp="1"/>
          </p:cNvSpPr>
          <p:nvPr>
            <p:ph type="title"/>
          </p:nvPr>
        </p:nvSpPr>
        <p:spPr/>
        <p:txBody>
          <a:bodyPr/>
          <a:lstStyle/>
          <a:p>
            <a:pPr eaLnBrk="1" hangingPunct="1"/>
            <a:r>
              <a:rPr lang="en-US" altLang="en-US">
                <a:ea typeface="MS PGothic" panose="020B0600070205080204" pitchFamily="34" charset="-128"/>
                <a:cs typeface="Arial" panose="020B0604020202020204" pitchFamily="34" charset="0"/>
              </a:rPr>
              <a:t>Unity of Command</a:t>
            </a:r>
          </a:p>
        </p:txBody>
      </p:sp>
      <p:sp>
        <p:nvSpPr>
          <p:cNvPr id="22531" name="Content Placeholder 2">
            <a:extLst>
              <a:ext uri="{FF2B5EF4-FFF2-40B4-BE49-F238E27FC236}">
                <a16:creationId xmlns:a16="http://schemas.microsoft.com/office/drawing/2014/main" id="{5AA572D0-541E-C528-4C09-16F84FB5F834}"/>
              </a:ext>
            </a:extLst>
          </p:cNvPr>
          <p:cNvSpPr>
            <a:spLocks noGrp="1"/>
          </p:cNvSpPr>
          <p:nvPr>
            <p:ph idx="1"/>
          </p:nvPr>
        </p:nvSpPr>
        <p:spPr>
          <a:xfrm>
            <a:off x="838200" y="1371600"/>
            <a:ext cx="8229600" cy="4754563"/>
          </a:xfrm>
        </p:spPr>
        <p:txBody>
          <a:bodyPr/>
          <a:lstStyle/>
          <a:p>
            <a:pPr eaLnBrk="1" hangingPunct="1">
              <a:lnSpc>
                <a:spcPct val="80000"/>
              </a:lnSpc>
              <a:defRPr/>
            </a:pPr>
            <a:r>
              <a:rPr lang="en-US" altLang="en-US" sz="3000" b="1" dirty="0">
                <a:solidFill>
                  <a:srgbClr val="648596"/>
                </a:solidFill>
                <a:ea typeface="ＭＳ Ｐゴシック" pitchFamily="34" charset="-128"/>
              </a:rPr>
              <a:t>	</a:t>
            </a:r>
          </a:p>
          <a:p>
            <a:pPr eaLnBrk="1" hangingPunct="1">
              <a:lnSpc>
                <a:spcPct val="80000"/>
              </a:lnSpc>
              <a:defRPr/>
            </a:pPr>
            <a:endParaRPr lang="en-US" altLang="en-US" sz="3000" b="1" dirty="0">
              <a:solidFill>
                <a:srgbClr val="648596"/>
              </a:solidFill>
              <a:ea typeface="ＭＳ Ｐゴシック" pitchFamily="34" charset="-128"/>
            </a:endParaRPr>
          </a:p>
          <a:p>
            <a:pPr eaLnBrk="1" hangingPunct="1">
              <a:lnSpc>
                <a:spcPct val="80000"/>
              </a:lnSpc>
              <a:defRPr/>
            </a:pPr>
            <a:r>
              <a:rPr lang="en-US" altLang="en-US" sz="3000" b="1" dirty="0">
                <a:solidFill>
                  <a:srgbClr val="648596"/>
                </a:solidFill>
                <a:ea typeface="ＭＳ Ｐゴシック" pitchFamily="34" charset="-128"/>
              </a:rPr>
              <a:t>	</a:t>
            </a:r>
            <a:r>
              <a:rPr lang="en-US" altLang="en-US" sz="3000" dirty="0">
                <a:solidFill>
                  <a:srgbClr val="000000"/>
                </a:solidFill>
                <a:ea typeface="ＭＳ Ｐゴシック" pitchFamily="34" charset="-128"/>
              </a:rPr>
              <a:t>A structure in which each employee reports to only one manager</a:t>
            </a:r>
          </a:p>
          <a:p>
            <a:pPr lvl="1" eaLnBrk="1" hangingPunct="1">
              <a:lnSpc>
                <a:spcPct val="80000"/>
              </a:lnSpc>
              <a:buFont typeface="Arial" pitchFamily="34" charset="0"/>
              <a:buNone/>
              <a:defRPr/>
            </a:pPr>
            <a:endParaRPr lang="en-US" altLang="en-US" sz="3000" dirty="0">
              <a:solidFill>
                <a:srgbClr val="648596"/>
              </a:solidFill>
              <a:ea typeface="ＭＳ Ｐゴシック" pitchFamily="34" charset="-128"/>
            </a:endParaRPr>
          </a:p>
        </p:txBody>
      </p:sp>
      <p:sp>
        <p:nvSpPr>
          <p:cNvPr id="23557" name="Footer Placeholder 4">
            <a:extLst>
              <a:ext uri="{FF2B5EF4-FFF2-40B4-BE49-F238E27FC236}">
                <a16:creationId xmlns:a16="http://schemas.microsoft.com/office/drawing/2014/main" id="{E24B025B-1BEF-E806-575F-9D174FC6A37E}"/>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Copyright ©2017 Pearson Education, Inc.</a:t>
            </a:r>
          </a:p>
        </p:txBody>
      </p:sp>
      <p:pic>
        <p:nvPicPr>
          <p:cNvPr id="23558" name="Picture 7">
            <a:extLst>
              <a:ext uri="{FF2B5EF4-FFF2-40B4-BE49-F238E27FC236}">
                <a16:creationId xmlns:a16="http://schemas.microsoft.com/office/drawing/2014/main" id="{20EC8BC4-D0D1-E256-6BE3-E8821B7BF7C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800" y="3733800"/>
            <a:ext cx="6694488" cy="12398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620CB44F-40AD-E710-0298-27773A8EEADA}"/>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4">
            <a:extLst>
              <a:ext uri="{FF2B5EF4-FFF2-40B4-BE49-F238E27FC236}">
                <a16:creationId xmlns:a16="http://schemas.microsoft.com/office/drawing/2014/main" id="{6ED1D7A0-6574-0C2F-C327-C59F3334B88E}"/>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A50ABE7B-67C7-3C41-8503-A0DC29118B92}" type="slidenum">
              <a:rPr lang="en-US" altLang="en-VN"/>
              <a:pPr/>
              <a:t>27</a:t>
            </a:fld>
            <a:endParaRPr lang="en-US" altLang="en-VN"/>
          </a:p>
        </p:txBody>
      </p:sp>
      <p:sp>
        <p:nvSpPr>
          <p:cNvPr id="342018" name="Rectangle 2">
            <a:extLst>
              <a:ext uri="{FF2B5EF4-FFF2-40B4-BE49-F238E27FC236}">
                <a16:creationId xmlns:a16="http://schemas.microsoft.com/office/drawing/2014/main" id="{D9408E1C-28B0-95D1-1F50-7A26615BE6D9}"/>
              </a:ext>
            </a:extLst>
          </p:cNvPr>
          <p:cNvSpPr>
            <a:spLocks noGrp="1" noChangeArrowheads="1"/>
          </p:cNvSpPr>
          <p:nvPr>
            <p:ph type="title"/>
          </p:nvPr>
        </p:nvSpPr>
        <p:spPr>
          <a:xfrm>
            <a:off x="130630" y="187664"/>
            <a:ext cx="9013370" cy="764428"/>
          </a:xfrm>
          <a:ln/>
        </p:spPr>
        <p:txBody>
          <a:bodyPr>
            <a:noAutofit/>
          </a:bodyPr>
          <a:lstStyle/>
          <a:p>
            <a:r>
              <a:rPr lang="en-US" altLang="en-VN" sz="2800" dirty="0"/>
              <a:t>Establishing Reporting Relationships</a:t>
            </a:r>
          </a:p>
        </p:txBody>
      </p:sp>
      <p:sp>
        <p:nvSpPr>
          <p:cNvPr id="342019" name="Rectangle 3">
            <a:extLst>
              <a:ext uri="{FF2B5EF4-FFF2-40B4-BE49-F238E27FC236}">
                <a16:creationId xmlns:a16="http://schemas.microsoft.com/office/drawing/2014/main" id="{D8A27A51-8656-6930-9C86-222AD9B5DB6F}"/>
              </a:ext>
            </a:extLst>
          </p:cNvPr>
          <p:cNvSpPr>
            <a:spLocks noGrp="1" noChangeArrowheads="1"/>
          </p:cNvSpPr>
          <p:nvPr>
            <p:ph type="body" idx="1"/>
          </p:nvPr>
        </p:nvSpPr>
        <p:spPr>
          <a:xfrm>
            <a:off x="533400" y="1219200"/>
            <a:ext cx="8077200" cy="5181600"/>
          </a:xfrm>
        </p:spPr>
        <p:txBody>
          <a:bodyPr/>
          <a:lstStyle/>
          <a:p>
            <a:r>
              <a:rPr lang="en-US" altLang="en-VN" dirty="0"/>
              <a:t>Chain of Command</a:t>
            </a:r>
          </a:p>
          <a:p>
            <a:pPr lvl="1"/>
            <a:r>
              <a:rPr lang="en-US" altLang="en-VN" dirty="0"/>
              <a:t>A clear and distinct line of authority among the positions in an organization.</a:t>
            </a:r>
          </a:p>
          <a:p>
            <a:pPr lvl="1"/>
            <a:r>
              <a:rPr lang="en-US" altLang="en-VN" dirty="0"/>
              <a:t>Unity of Command</a:t>
            </a:r>
          </a:p>
          <a:p>
            <a:pPr lvl="2"/>
            <a:r>
              <a:rPr lang="en-US" altLang="en-VN" dirty="0"/>
              <a:t>Each person within an organization must have a clear </a:t>
            </a:r>
            <a:br>
              <a:rPr lang="en-US" altLang="en-VN" dirty="0"/>
            </a:br>
            <a:r>
              <a:rPr lang="en-US" altLang="en-VN" dirty="0"/>
              <a:t>reporting relationship to one and only one boss.</a:t>
            </a:r>
          </a:p>
          <a:p>
            <a:pPr lvl="1"/>
            <a:r>
              <a:rPr lang="en-US" altLang="en-VN" dirty="0"/>
              <a:t>Scalar Principle</a:t>
            </a:r>
          </a:p>
          <a:p>
            <a:pPr lvl="2"/>
            <a:r>
              <a:rPr lang="en-US" altLang="en-VN" dirty="0"/>
              <a:t>A clear and unbroken line of authority </a:t>
            </a:r>
            <a:br>
              <a:rPr lang="en-US" altLang="en-VN" dirty="0"/>
            </a:br>
            <a:r>
              <a:rPr lang="en-US" altLang="en-VN" dirty="0"/>
              <a:t>must extend from the bottom to the </a:t>
            </a:r>
            <a:br>
              <a:rPr lang="en-US" altLang="en-VN" dirty="0"/>
            </a:br>
            <a:r>
              <a:rPr lang="en-US" altLang="en-VN" dirty="0"/>
              <a:t>top of the organization.</a:t>
            </a:r>
          </a:p>
        </p:txBody>
      </p:sp>
      <p:grpSp>
        <p:nvGrpSpPr>
          <p:cNvPr id="342153" name="Group 137">
            <a:extLst>
              <a:ext uri="{FF2B5EF4-FFF2-40B4-BE49-F238E27FC236}">
                <a16:creationId xmlns:a16="http://schemas.microsoft.com/office/drawing/2014/main" id="{F48DB2CC-BEF4-D52A-5D04-1241B80FFE03}"/>
              </a:ext>
            </a:extLst>
          </p:cNvPr>
          <p:cNvGrpSpPr>
            <a:grpSpLocks/>
          </p:cNvGrpSpPr>
          <p:nvPr/>
        </p:nvGrpSpPr>
        <p:grpSpPr bwMode="auto">
          <a:xfrm flipH="1">
            <a:off x="4800600" y="2819400"/>
            <a:ext cx="3886200" cy="3694113"/>
            <a:chOff x="445" y="1843"/>
            <a:chExt cx="1972" cy="2116"/>
          </a:xfrm>
        </p:grpSpPr>
        <p:sp>
          <p:nvSpPr>
            <p:cNvPr id="342021" name="Freeform 5">
              <a:extLst>
                <a:ext uri="{FF2B5EF4-FFF2-40B4-BE49-F238E27FC236}">
                  <a16:creationId xmlns:a16="http://schemas.microsoft.com/office/drawing/2014/main" id="{C6CBA6B0-3A3A-5356-DAB6-4A0DEAFE23D1}"/>
                </a:ext>
              </a:extLst>
            </p:cNvPr>
            <p:cNvSpPr>
              <a:spLocks/>
            </p:cNvSpPr>
            <p:nvPr/>
          </p:nvSpPr>
          <p:spPr bwMode="auto">
            <a:xfrm>
              <a:off x="445" y="1843"/>
              <a:ext cx="1972" cy="2116"/>
            </a:xfrm>
            <a:custGeom>
              <a:avLst/>
              <a:gdLst>
                <a:gd name="T0" fmla="*/ 1452 w 3943"/>
                <a:gd name="T1" fmla="*/ 51 h 4232"/>
                <a:gd name="T2" fmla="*/ 1637 w 3943"/>
                <a:gd name="T3" fmla="*/ 205 h 4232"/>
                <a:gd name="T4" fmla="*/ 1589 w 3943"/>
                <a:gd name="T5" fmla="*/ 310 h 4232"/>
                <a:gd name="T6" fmla="*/ 1572 w 3943"/>
                <a:gd name="T7" fmla="*/ 449 h 4232"/>
                <a:gd name="T8" fmla="*/ 1551 w 3943"/>
                <a:gd name="T9" fmla="*/ 591 h 4232"/>
                <a:gd name="T10" fmla="*/ 1684 w 3943"/>
                <a:gd name="T11" fmla="*/ 705 h 4232"/>
                <a:gd name="T12" fmla="*/ 1937 w 3943"/>
                <a:gd name="T13" fmla="*/ 859 h 4232"/>
                <a:gd name="T14" fmla="*/ 2304 w 3943"/>
                <a:gd name="T15" fmla="*/ 1175 h 4232"/>
                <a:gd name="T16" fmla="*/ 2804 w 3943"/>
                <a:gd name="T17" fmla="*/ 1373 h 4232"/>
                <a:gd name="T18" fmla="*/ 2996 w 3943"/>
                <a:gd name="T19" fmla="*/ 1445 h 4232"/>
                <a:gd name="T20" fmla="*/ 3049 w 3943"/>
                <a:gd name="T21" fmla="*/ 1610 h 4232"/>
                <a:gd name="T22" fmla="*/ 3011 w 3943"/>
                <a:gd name="T23" fmla="*/ 1719 h 4232"/>
                <a:gd name="T24" fmla="*/ 2928 w 3943"/>
                <a:gd name="T25" fmla="*/ 1852 h 4232"/>
                <a:gd name="T26" fmla="*/ 2922 w 3943"/>
                <a:gd name="T27" fmla="*/ 2150 h 4232"/>
                <a:gd name="T28" fmla="*/ 2952 w 3943"/>
                <a:gd name="T29" fmla="*/ 2551 h 4232"/>
                <a:gd name="T30" fmla="*/ 3013 w 3943"/>
                <a:gd name="T31" fmla="*/ 2686 h 4232"/>
                <a:gd name="T32" fmla="*/ 3114 w 3943"/>
                <a:gd name="T33" fmla="*/ 2738 h 4232"/>
                <a:gd name="T34" fmla="*/ 3272 w 3943"/>
                <a:gd name="T35" fmla="*/ 2797 h 4232"/>
                <a:gd name="T36" fmla="*/ 3420 w 3943"/>
                <a:gd name="T37" fmla="*/ 2850 h 4232"/>
                <a:gd name="T38" fmla="*/ 3475 w 3943"/>
                <a:gd name="T39" fmla="*/ 2909 h 4232"/>
                <a:gd name="T40" fmla="*/ 3439 w 3943"/>
                <a:gd name="T41" fmla="*/ 3013 h 4232"/>
                <a:gd name="T42" fmla="*/ 3462 w 3943"/>
                <a:gd name="T43" fmla="*/ 3173 h 4232"/>
                <a:gd name="T44" fmla="*/ 3489 w 3943"/>
                <a:gd name="T45" fmla="*/ 3321 h 4232"/>
                <a:gd name="T46" fmla="*/ 3572 w 3943"/>
                <a:gd name="T47" fmla="*/ 3420 h 4232"/>
                <a:gd name="T48" fmla="*/ 3770 w 3943"/>
                <a:gd name="T49" fmla="*/ 3477 h 4232"/>
                <a:gd name="T50" fmla="*/ 3928 w 3943"/>
                <a:gd name="T51" fmla="*/ 3586 h 4232"/>
                <a:gd name="T52" fmla="*/ 3941 w 3943"/>
                <a:gd name="T53" fmla="*/ 3840 h 4232"/>
                <a:gd name="T54" fmla="*/ 3894 w 3943"/>
                <a:gd name="T55" fmla="*/ 4021 h 4232"/>
                <a:gd name="T56" fmla="*/ 3766 w 3943"/>
                <a:gd name="T57" fmla="*/ 4051 h 4232"/>
                <a:gd name="T58" fmla="*/ 3673 w 3943"/>
                <a:gd name="T59" fmla="*/ 4165 h 4232"/>
                <a:gd name="T60" fmla="*/ 3521 w 3943"/>
                <a:gd name="T61" fmla="*/ 4226 h 4232"/>
                <a:gd name="T62" fmla="*/ 3122 w 3943"/>
                <a:gd name="T63" fmla="*/ 4129 h 4232"/>
                <a:gd name="T64" fmla="*/ 2644 w 3943"/>
                <a:gd name="T65" fmla="*/ 4097 h 4232"/>
                <a:gd name="T66" fmla="*/ 1981 w 3943"/>
                <a:gd name="T67" fmla="*/ 3998 h 4232"/>
                <a:gd name="T68" fmla="*/ 1439 w 3943"/>
                <a:gd name="T69" fmla="*/ 3992 h 4232"/>
                <a:gd name="T70" fmla="*/ 1346 w 3943"/>
                <a:gd name="T71" fmla="*/ 4059 h 4232"/>
                <a:gd name="T72" fmla="*/ 1230 w 3943"/>
                <a:gd name="T73" fmla="*/ 4089 h 4232"/>
                <a:gd name="T74" fmla="*/ 1055 w 3943"/>
                <a:gd name="T75" fmla="*/ 3998 h 4232"/>
                <a:gd name="T76" fmla="*/ 815 w 3943"/>
                <a:gd name="T77" fmla="*/ 3903 h 4232"/>
                <a:gd name="T78" fmla="*/ 538 w 3943"/>
                <a:gd name="T79" fmla="*/ 3799 h 4232"/>
                <a:gd name="T80" fmla="*/ 418 w 3943"/>
                <a:gd name="T81" fmla="*/ 3690 h 4232"/>
                <a:gd name="T82" fmla="*/ 405 w 3943"/>
                <a:gd name="T83" fmla="*/ 3462 h 4232"/>
                <a:gd name="T84" fmla="*/ 313 w 3943"/>
                <a:gd name="T85" fmla="*/ 2865 h 4232"/>
                <a:gd name="T86" fmla="*/ 176 w 3943"/>
                <a:gd name="T87" fmla="*/ 2466 h 4232"/>
                <a:gd name="T88" fmla="*/ 142 w 3943"/>
                <a:gd name="T89" fmla="*/ 2302 h 4232"/>
                <a:gd name="T90" fmla="*/ 175 w 3943"/>
                <a:gd name="T91" fmla="*/ 2183 h 4232"/>
                <a:gd name="T92" fmla="*/ 249 w 3943"/>
                <a:gd name="T93" fmla="*/ 2086 h 4232"/>
                <a:gd name="T94" fmla="*/ 70 w 3943"/>
                <a:gd name="T95" fmla="*/ 1662 h 4232"/>
                <a:gd name="T96" fmla="*/ 21 w 3943"/>
                <a:gd name="T97" fmla="*/ 1131 h 4232"/>
                <a:gd name="T98" fmla="*/ 289 w 3943"/>
                <a:gd name="T99" fmla="*/ 694 h 4232"/>
                <a:gd name="T100" fmla="*/ 661 w 3943"/>
                <a:gd name="T101" fmla="*/ 525 h 4232"/>
                <a:gd name="T102" fmla="*/ 756 w 3943"/>
                <a:gd name="T103" fmla="*/ 517 h 4232"/>
                <a:gd name="T104" fmla="*/ 876 w 3943"/>
                <a:gd name="T105" fmla="*/ 553 h 4232"/>
                <a:gd name="T106" fmla="*/ 1024 w 3943"/>
                <a:gd name="T107" fmla="*/ 612 h 4232"/>
                <a:gd name="T108" fmla="*/ 1064 w 3943"/>
                <a:gd name="T109" fmla="*/ 447 h 4232"/>
                <a:gd name="T110" fmla="*/ 1034 w 3943"/>
                <a:gd name="T111" fmla="*/ 234 h 4232"/>
                <a:gd name="T112" fmla="*/ 1120 w 3943"/>
                <a:gd name="T113" fmla="*/ 87 h 4232"/>
                <a:gd name="T114" fmla="*/ 1235 w 3943"/>
                <a:gd name="T115" fmla="*/ 2 h 4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3943" h="4232">
                  <a:moveTo>
                    <a:pt x="1235" y="2"/>
                  </a:moveTo>
                  <a:lnTo>
                    <a:pt x="1264" y="0"/>
                  </a:lnTo>
                  <a:lnTo>
                    <a:pt x="1293" y="2"/>
                  </a:lnTo>
                  <a:lnTo>
                    <a:pt x="1319" y="6"/>
                  </a:lnTo>
                  <a:lnTo>
                    <a:pt x="1348" y="11"/>
                  </a:lnTo>
                  <a:lnTo>
                    <a:pt x="1374" y="19"/>
                  </a:lnTo>
                  <a:lnTo>
                    <a:pt x="1401" y="27"/>
                  </a:lnTo>
                  <a:lnTo>
                    <a:pt x="1426" y="38"/>
                  </a:lnTo>
                  <a:lnTo>
                    <a:pt x="1452" y="51"/>
                  </a:lnTo>
                  <a:lnTo>
                    <a:pt x="1477" y="63"/>
                  </a:lnTo>
                  <a:lnTo>
                    <a:pt x="1502" y="78"/>
                  </a:lnTo>
                  <a:lnTo>
                    <a:pt x="1524" y="93"/>
                  </a:lnTo>
                  <a:lnTo>
                    <a:pt x="1547" y="112"/>
                  </a:lnTo>
                  <a:lnTo>
                    <a:pt x="1566" y="129"/>
                  </a:lnTo>
                  <a:lnTo>
                    <a:pt x="1587" y="150"/>
                  </a:lnTo>
                  <a:lnTo>
                    <a:pt x="1606" y="173"/>
                  </a:lnTo>
                  <a:lnTo>
                    <a:pt x="1627" y="196"/>
                  </a:lnTo>
                  <a:lnTo>
                    <a:pt x="1637" y="205"/>
                  </a:lnTo>
                  <a:lnTo>
                    <a:pt x="1642" y="217"/>
                  </a:lnTo>
                  <a:lnTo>
                    <a:pt x="1644" y="226"/>
                  </a:lnTo>
                  <a:lnTo>
                    <a:pt x="1642" y="238"/>
                  </a:lnTo>
                  <a:lnTo>
                    <a:pt x="1637" y="249"/>
                  </a:lnTo>
                  <a:lnTo>
                    <a:pt x="1629" y="260"/>
                  </a:lnTo>
                  <a:lnTo>
                    <a:pt x="1620" y="272"/>
                  </a:lnTo>
                  <a:lnTo>
                    <a:pt x="1610" y="285"/>
                  </a:lnTo>
                  <a:lnTo>
                    <a:pt x="1599" y="299"/>
                  </a:lnTo>
                  <a:lnTo>
                    <a:pt x="1589" y="310"/>
                  </a:lnTo>
                  <a:lnTo>
                    <a:pt x="1580" y="325"/>
                  </a:lnTo>
                  <a:lnTo>
                    <a:pt x="1574" y="338"/>
                  </a:lnTo>
                  <a:lnTo>
                    <a:pt x="1570" y="354"/>
                  </a:lnTo>
                  <a:lnTo>
                    <a:pt x="1570" y="369"/>
                  </a:lnTo>
                  <a:lnTo>
                    <a:pt x="1572" y="384"/>
                  </a:lnTo>
                  <a:lnTo>
                    <a:pt x="1582" y="401"/>
                  </a:lnTo>
                  <a:lnTo>
                    <a:pt x="1578" y="416"/>
                  </a:lnTo>
                  <a:lnTo>
                    <a:pt x="1574" y="432"/>
                  </a:lnTo>
                  <a:lnTo>
                    <a:pt x="1572" y="449"/>
                  </a:lnTo>
                  <a:lnTo>
                    <a:pt x="1570" y="464"/>
                  </a:lnTo>
                  <a:lnTo>
                    <a:pt x="1566" y="481"/>
                  </a:lnTo>
                  <a:lnTo>
                    <a:pt x="1564" y="496"/>
                  </a:lnTo>
                  <a:lnTo>
                    <a:pt x="1563" y="511"/>
                  </a:lnTo>
                  <a:lnTo>
                    <a:pt x="1561" y="529"/>
                  </a:lnTo>
                  <a:lnTo>
                    <a:pt x="1557" y="544"/>
                  </a:lnTo>
                  <a:lnTo>
                    <a:pt x="1555" y="559"/>
                  </a:lnTo>
                  <a:lnTo>
                    <a:pt x="1551" y="576"/>
                  </a:lnTo>
                  <a:lnTo>
                    <a:pt x="1551" y="591"/>
                  </a:lnTo>
                  <a:lnTo>
                    <a:pt x="1547" y="606"/>
                  </a:lnTo>
                  <a:lnTo>
                    <a:pt x="1543" y="620"/>
                  </a:lnTo>
                  <a:lnTo>
                    <a:pt x="1542" y="635"/>
                  </a:lnTo>
                  <a:lnTo>
                    <a:pt x="1538" y="652"/>
                  </a:lnTo>
                  <a:lnTo>
                    <a:pt x="1566" y="662"/>
                  </a:lnTo>
                  <a:lnTo>
                    <a:pt x="1595" y="673"/>
                  </a:lnTo>
                  <a:lnTo>
                    <a:pt x="1625" y="684"/>
                  </a:lnTo>
                  <a:lnTo>
                    <a:pt x="1656" y="696"/>
                  </a:lnTo>
                  <a:lnTo>
                    <a:pt x="1684" y="705"/>
                  </a:lnTo>
                  <a:lnTo>
                    <a:pt x="1717" y="717"/>
                  </a:lnTo>
                  <a:lnTo>
                    <a:pt x="1747" y="728"/>
                  </a:lnTo>
                  <a:lnTo>
                    <a:pt x="1777" y="743"/>
                  </a:lnTo>
                  <a:lnTo>
                    <a:pt x="1806" y="755"/>
                  </a:lnTo>
                  <a:lnTo>
                    <a:pt x="1832" y="772"/>
                  </a:lnTo>
                  <a:lnTo>
                    <a:pt x="1859" y="791"/>
                  </a:lnTo>
                  <a:lnTo>
                    <a:pt x="1888" y="812"/>
                  </a:lnTo>
                  <a:lnTo>
                    <a:pt x="1912" y="833"/>
                  </a:lnTo>
                  <a:lnTo>
                    <a:pt x="1937" y="859"/>
                  </a:lnTo>
                  <a:lnTo>
                    <a:pt x="1960" y="888"/>
                  </a:lnTo>
                  <a:lnTo>
                    <a:pt x="1981" y="922"/>
                  </a:lnTo>
                  <a:lnTo>
                    <a:pt x="2015" y="973"/>
                  </a:lnTo>
                  <a:lnTo>
                    <a:pt x="2055" y="1021"/>
                  </a:lnTo>
                  <a:lnTo>
                    <a:pt x="2099" y="1059"/>
                  </a:lnTo>
                  <a:lnTo>
                    <a:pt x="2146" y="1095"/>
                  </a:lnTo>
                  <a:lnTo>
                    <a:pt x="2196" y="1126"/>
                  </a:lnTo>
                  <a:lnTo>
                    <a:pt x="2249" y="1152"/>
                  </a:lnTo>
                  <a:lnTo>
                    <a:pt x="2304" y="1175"/>
                  </a:lnTo>
                  <a:lnTo>
                    <a:pt x="2361" y="1198"/>
                  </a:lnTo>
                  <a:lnTo>
                    <a:pt x="2416" y="1217"/>
                  </a:lnTo>
                  <a:lnTo>
                    <a:pt x="2475" y="1236"/>
                  </a:lnTo>
                  <a:lnTo>
                    <a:pt x="2532" y="1255"/>
                  </a:lnTo>
                  <a:lnTo>
                    <a:pt x="2591" y="1274"/>
                  </a:lnTo>
                  <a:lnTo>
                    <a:pt x="2644" y="1295"/>
                  </a:lnTo>
                  <a:lnTo>
                    <a:pt x="2701" y="1318"/>
                  </a:lnTo>
                  <a:lnTo>
                    <a:pt x="2753" y="1342"/>
                  </a:lnTo>
                  <a:lnTo>
                    <a:pt x="2804" y="1373"/>
                  </a:lnTo>
                  <a:lnTo>
                    <a:pt x="2825" y="1378"/>
                  </a:lnTo>
                  <a:lnTo>
                    <a:pt x="2846" y="1386"/>
                  </a:lnTo>
                  <a:lnTo>
                    <a:pt x="2867" y="1392"/>
                  </a:lnTo>
                  <a:lnTo>
                    <a:pt x="2892" y="1399"/>
                  </a:lnTo>
                  <a:lnTo>
                    <a:pt x="2912" y="1407"/>
                  </a:lnTo>
                  <a:lnTo>
                    <a:pt x="2935" y="1414"/>
                  </a:lnTo>
                  <a:lnTo>
                    <a:pt x="2956" y="1422"/>
                  </a:lnTo>
                  <a:lnTo>
                    <a:pt x="2979" y="1435"/>
                  </a:lnTo>
                  <a:lnTo>
                    <a:pt x="2996" y="1445"/>
                  </a:lnTo>
                  <a:lnTo>
                    <a:pt x="3011" y="1458"/>
                  </a:lnTo>
                  <a:lnTo>
                    <a:pt x="3027" y="1473"/>
                  </a:lnTo>
                  <a:lnTo>
                    <a:pt x="3038" y="1491"/>
                  </a:lnTo>
                  <a:lnTo>
                    <a:pt x="3046" y="1510"/>
                  </a:lnTo>
                  <a:lnTo>
                    <a:pt x="3051" y="1532"/>
                  </a:lnTo>
                  <a:lnTo>
                    <a:pt x="3051" y="1555"/>
                  </a:lnTo>
                  <a:lnTo>
                    <a:pt x="3049" y="1586"/>
                  </a:lnTo>
                  <a:lnTo>
                    <a:pt x="3047" y="1597"/>
                  </a:lnTo>
                  <a:lnTo>
                    <a:pt x="3049" y="1610"/>
                  </a:lnTo>
                  <a:lnTo>
                    <a:pt x="3049" y="1622"/>
                  </a:lnTo>
                  <a:lnTo>
                    <a:pt x="3053" y="1635"/>
                  </a:lnTo>
                  <a:lnTo>
                    <a:pt x="3055" y="1646"/>
                  </a:lnTo>
                  <a:lnTo>
                    <a:pt x="3055" y="1660"/>
                  </a:lnTo>
                  <a:lnTo>
                    <a:pt x="3055" y="1673"/>
                  </a:lnTo>
                  <a:lnTo>
                    <a:pt x="3055" y="1686"/>
                  </a:lnTo>
                  <a:lnTo>
                    <a:pt x="3042" y="1696"/>
                  </a:lnTo>
                  <a:lnTo>
                    <a:pt x="3027" y="1707"/>
                  </a:lnTo>
                  <a:lnTo>
                    <a:pt x="3011" y="1719"/>
                  </a:lnTo>
                  <a:lnTo>
                    <a:pt x="3000" y="1732"/>
                  </a:lnTo>
                  <a:lnTo>
                    <a:pt x="2987" y="1745"/>
                  </a:lnTo>
                  <a:lnTo>
                    <a:pt x="2975" y="1759"/>
                  </a:lnTo>
                  <a:lnTo>
                    <a:pt x="2962" y="1772"/>
                  </a:lnTo>
                  <a:lnTo>
                    <a:pt x="2954" y="1787"/>
                  </a:lnTo>
                  <a:lnTo>
                    <a:pt x="2943" y="1802"/>
                  </a:lnTo>
                  <a:lnTo>
                    <a:pt x="2937" y="1818"/>
                  </a:lnTo>
                  <a:lnTo>
                    <a:pt x="2930" y="1835"/>
                  </a:lnTo>
                  <a:lnTo>
                    <a:pt x="2928" y="1852"/>
                  </a:lnTo>
                  <a:lnTo>
                    <a:pt x="2924" y="1867"/>
                  </a:lnTo>
                  <a:lnTo>
                    <a:pt x="2926" y="1888"/>
                  </a:lnTo>
                  <a:lnTo>
                    <a:pt x="2926" y="1905"/>
                  </a:lnTo>
                  <a:lnTo>
                    <a:pt x="2931" y="1928"/>
                  </a:lnTo>
                  <a:lnTo>
                    <a:pt x="2928" y="1972"/>
                  </a:lnTo>
                  <a:lnTo>
                    <a:pt x="2926" y="2015"/>
                  </a:lnTo>
                  <a:lnTo>
                    <a:pt x="2924" y="2061"/>
                  </a:lnTo>
                  <a:lnTo>
                    <a:pt x="2924" y="2106"/>
                  </a:lnTo>
                  <a:lnTo>
                    <a:pt x="2922" y="2150"/>
                  </a:lnTo>
                  <a:lnTo>
                    <a:pt x="2922" y="2196"/>
                  </a:lnTo>
                  <a:lnTo>
                    <a:pt x="2924" y="2241"/>
                  </a:lnTo>
                  <a:lnTo>
                    <a:pt x="2926" y="2287"/>
                  </a:lnTo>
                  <a:lnTo>
                    <a:pt x="2928" y="2331"/>
                  </a:lnTo>
                  <a:lnTo>
                    <a:pt x="2930" y="2376"/>
                  </a:lnTo>
                  <a:lnTo>
                    <a:pt x="2935" y="2420"/>
                  </a:lnTo>
                  <a:lnTo>
                    <a:pt x="2939" y="2464"/>
                  </a:lnTo>
                  <a:lnTo>
                    <a:pt x="2943" y="2506"/>
                  </a:lnTo>
                  <a:lnTo>
                    <a:pt x="2952" y="2551"/>
                  </a:lnTo>
                  <a:lnTo>
                    <a:pt x="2958" y="2593"/>
                  </a:lnTo>
                  <a:lnTo>
                    <a:pt x="2968" y="2637"/>
                  </a:lnTo>
                  <a:lnTo>
                    <a:pt x="2968" y="2643"/>
                  </a:lnTo>
                  <a:lnTo>
                    <a:pt x="2971" y="2650"/>
                  </a:lnTo>
                  <a:lnTo>
                    <a:pt x="2977" y="2658"/>
                  </a:lnTo>
                  <a:lnTo>
                    <a:pt x="2985" y="2667"/>
                  </a:lnTo>
                  <a:lnTo>
                    <a:pt x="2992" y="2673"/>
                  </a:lnTo>
                  <a:lnTo>
                    <a:pt x="3002" y="2681"/>
                  </a:lnTo>
                  <a:lnTo>
                    <a:pt x="3013" y="2686"/>
                  </a:lnTo>
                  <a:lnTo>
                    <a:pt x="3025" y="2694"/>
                  </a:lnTo>
                  <a:lnTo>
                    <a:pt x="3036" y="2700"/>
                  </a:lnTo>
                  <a:lnTo>
                    <a:pt x="3047" y="2703"/>
                  </a:lnTo>
                  <a:lnTo>
                    <a:pt x="3059" y="2709"/>
                  </a:lnTo>
                  <a:lnTo>
                    <a:pt x="3072" y="2717"/>
                  </a:lnTo>
                  <a:lnTo>
                    <a:pt x="3082" y="2721"/>
                  </a:lnTo>
                  <a:lnTo>
                    <a:pt x="3095" y="2726"/>
                  </a:lnTo>
                  <a:lnTo>
                    <a:pt x="3104" y="2730"/>
                  </a:lnTo>
                  <a:lnTo>
                    <a:pt x="3114" y="2738"/>
                  </a:lnTo>
                  <a:lnTo>
                    <a:pt x="3131" y="2743"/>
                  </a:lnTo>
                  <a:lnTo>
                    <a:pt x="3148" y="2751"/>
                  </a:lnTo>
                  <a:lnTo>
                    <a:pt x="3165" y="2757"/>
                  </a:lnTo>
                  <a:lnTo>
                    <a:pt x="3184" y="2766"/>
                  </a:lnTo>
                  <a:lnTo>
                    <a:pt x="3201" y="2770"/>
                  </a:lnTo>
                  <a:lnTo>
                    <a:pt x="3220" y="2780"/>
                  </a:lnTo>
                  <a:lnTo>
                    <a:pt x="3238" y="2783"/>
                  </a:lnTo>
                  <a:lnTo>
                    <a:pt x="3255" y="2793"/>
                  </a:lnTo>
                  <a:lnTo>
                    <a:pt x="3272" y="2797"/>
                  </a:lnTo>
                  <a:lnTo>
                    <a:pt x="3291" y="2806"/>
                  </a:lnTo>
                  <a:lnTo>
                    <a:pt x="3306" y="2810"/>
                  </a:lnTo>
                  <a:lnTo>
                    <a:pt x="3325" y="2819"/>
                  </a:lnTo>
                  <a:lnTo>
                    <a:pt x="3342" y="2825"/>
                  </a:lnTo>
                  <a:lnTo>
                    <a:pt x="3361" y="2833"/>
                  </a:lnTo>
                  <a:lnTo>
                    <a:pt x="3378" y="2840"/>
                  </a:lnTo>
                  <a:lnTo>
                    <a:pt x="3397" y="2848"/>
                  </a:lnTo>
                  <a:lnTo>
                    <a:pt x="3407" y="2848"/>
                  </a:lnTo>
                  <a:lnTo>
                    <a:pt x="3420" y="2850"/>
                  </a:lnTo>
                  <a:lnTo>
                    <a:pt x="3430" y="2852"/>
                  </a:lnTo>
                  <a:lnTo>
                    <a:pt x="3439" y="2857"/>
                  </a:lnTo>
                  <a:lnTo>
                    <a:pt x="3447" y="2861"/>
                  </a:lnTo>
                  <a:lnTo>
                    <a:pt x="3454" y="2869"/>
                  </a:lnTo>
                  <a:lnTo>
                    <a:pt x="3460" y="2875"/>
                  </a:lnTo>
                  <a:lnTo>
                    <a:pt x="3466" y="2882"/>
                  </a:lnTo>
                  <a:lnTo>
                    <a:pt x="3470" y="2892"/>
                  </a:lnTo>
                  <a:lnTo>
                    <a:pt x="3475" y="2901"/>
                  </a:lnTo>
                  <a:lnTo>
                    <a:pt x="3475" y="2909"/>
                  </a:lnTo>
                  <a:lnTo>
                    <a:pt x="3479" y="2922"/>
                  </a:lnTo>
                  <a:lnTo>
                    <a:pt x="3479" y="2932"/>
                  </a:lnTo>
                  <a:lnTo>
                    <a:pt x="3479" y="2945"/>
                  </a:lnTo>
                  <a:lnTo>
                    <a:pt x="3479" y="2958"/>
                  </a:lnTo>
                  <a:lnTo>
                    <a:pt x="3479" y="2972"/>
                  </a:lnTo>
                  <a:lnTo>
                    <a:pt x="3462" y="2977"/>
                  </a:lnTo>
                  <a:lnTo>
                    <a:pt x="3452" y="2987"/>
                  </a:lnTo>
                  <a:lnTo>
                    <a:pt x="3443" y="2998"/>
                  </a:lnTo>
                  <a:lnTo>
                    <a:pt x="3439" y="3013"/>
                  </a:lnTo>
                  <a:lnTo>
                    <a:pt x="3437" y="3029"/>
                  </a:lnTo>
                  <a:lnTo>
                    <a:pt x="3437" y="3044"/>
                  </a:lnTo>
                  <a:lnTo>
                    <a:pt x="3439" y="3061"/>
                  </a:lnTo>
                  <a:lnTo>
                    <a:pt x="3443" y="3082"/>
                  </a:lnTo>
                  <a:lnTo>
                    <a:pt x="3445" y="3099"/>
                  </a:lnTo>
                  <a:lnTo>
                    <a:pt x="3451" y="3120"/>
                  </a:lnTo>
                  <a:lnTo>
                    <a:pt x="3454" y="3137"/>
                  </a:lnTo>
                  <a:lnTo>
                    <a:pt x="3460" y="3156"/>
                  </a:lnTo>
                  <a:lnTo>
                    <a:pt x="3462" y="3173"/>
                  </a:lnTo>
                  <a:lnTo>
                    <a:pt x="3466" y="3192"/>
                  </a:lnTo>
                  <a:lnTo>
                    <a:pt x="3468" y="3209"/>
                  </a:lnTo>
                  <a:lnTo>
                    <a:pt x="3470" y="3224"/>
                  </a:lnTo>
                  <a:lnTo>
                    <a:pt x="3471" y="3240"/>
                  </a:lnTo>
                  <a:lnTo>
                    <a:pt x="3475" y="3257"/>
                  </a:lnTo>
                  <a:lnTo>
                    <a:pt x="3479" y="3272"/>
                  </a:lnTo>
                  <a:lnTo>
                    <a:pt x="3483" y="3289"/>
                  </a:lnTo>
                  <a:lnTo>
                    <a:pt x="3485" y="3306"/>
                  </a:lnTo>
                  <a:lnTo>
                    <a:pt x="3489" y="3321"/>
                  </a:lnTo>
                  <a:lnTo>
                    <a:pt x="3492" y="3337"/>
                  </a:lnTo>
                  <a:lnTo>
                    <a:pt x="3500" y="3352"/>
                  </a:lnTo>
                  <a:lnTo>
                    <a:pt x="3504" y="3365"/>
                  </a:lnTo>
                  <a:lnTo>
                    <a:pt x="3511" y="3378"/>
                  </a:lnTo>
                  <a:lnTo>
                    <a:pt x="3519" y="3388"/>
                  </a:lnTo>
                  <a:lnTo>
                    <a:pt x="3532" y="3399"/>
                  </a:lnTo>
                  <a:lnTo>
                    <a:pt x="3542" y="3407"/>
                  </a:lnTo>
                  <a:lnTo>
                    <a:pt x="3557" y="3414"/>
                  </a:lnTo>
                  <a:lnTo>
                    <a:pt x="3572" y="3420"/>
                  </a:lnTo>
                  <a:lnTo>
                    <a:pt x="3593" y="3424"/>
                  </a:lnTo>
                  <a:lnTo>
                    <a:pt x="3612" y="3433"/>
                  </a:lnTo>
                  <a:lnTo>
                    <a:pt x="3633" y="3441"/>
                  </a:lnTo>
                  <a:lnTo>
                    <a:pt x="3654" y="3447"/>
                  </a:lnTo>
                  <a:lnTo>
                    <a:pt x="3677" y="3456"/>
                  </a:lnTo>
                  <a:lnTo>
                    <a:pt x="3700" y="3460"/>
                  </a:lnTo>
                  <a:lnTo>
                    <a:pt x="3724" y="3466"/>
                  </a:lnTo>
                  <a:lnTo>
                    <a:pt x="3747" y="3470"/>
                  </a:lnTo>
                  <a:lnTo>
                    <a:pt x="3770" y="3477"/>
                  </a:lnTo>
                  <a:lnTo>
                    <a:pt x="3791" y="3481"/>
                  </a:lnTo>
                  <a:lnTo>
                    <a:pt x="3814" y="3487"/>
                  </a:lnTo>
                  <a:lnTo>
                    <a:pt x="3835" y="3496"/>
                  </a:lnTo>
                  <a:lnTo>
                    <a:pt x="3857" y="3506"/>
                  </a:lnTo>
                  <a:lnTo>
                    <a:pt x="3876" y="3513"/>
                  </a:lnTo>
                  <a:lnTo>
                    <a:pt x="3895" y="3527"/>
                  </a:lnTo>
                  <a:lnTo>
                    <a:pt x="3911" y="3540"/>
                  </a:lnTo>
                  <a:lnTo>
                    <a:pt x="3928" y="3559"/>
                  </a:lnTo>
                  <a:lnTo>
                    <a:pt x="3928" y="3586"/>
                  </a:lnTo>
                  <a:lnTo>
                    <a:pt x="3930" y="3614"/>
                  </a:lnTo>
                  <a:lnTo>
                    <a:pt x="3930" y="3643"/>
                  </a:lnTo>
                  <a:lnTo>
                    <a:pt x="3932" y="3671"/>
                  </a:lnTo>
                  <a:lnTo>
                    <a:pt x="3933" y="3698"/>
                  </a:lnTo>
                  <a:lnTo>
                    <a:pt x="3935" y="3728"/>
                  </a:lnTo>
                  <a:lnTo>
                    <a:pt x="3937" y="3755"/>
                  </a:lnTo>
                  <a:lnTo>
                    <a:pt x="3939" y="3785"/>
                  </a:lnTo>
                  <a:lnTo>
                    <a:pt x="3939" y="3812"/>
                  </a:lnTo>
                  <a:lnTo>
                    <a:pt x="3941" y="3840"/>
                  </a:lnTo>
                  <a:lnTo>
                    <a:pt x="3941" y="3867"/>
                  </a:lnTo>
                  <a:lnTo>
                    <a:pt x="3943" y="3895"/>
                  </a:lnTo>
                  <a:lnTo>
                    <a:pt x="3941" y="3922"/>
                  </a:lnTo>
                  <a:lnTo>
                    <a:pt x="3941" y="3949"/>
                  </a:lnTo>
                  <a:lnTo>
                    <a:pt x="3937" y="3975"/>
                  </a:lnTo>
                  <a:lnTo>
                    <a:pt x="3937" y="4002"/>
                  </a:lnTo>
                  <a:lnTo>
                    <a:pt x="3922" y="4010"/>
                  </a:lnTo>
                  <a:lnTo>
                    <a:pt x="3909" y="4015"/>
                  </a:lnTo>
                  <a:lnTo>
                    <a:pt x="3894" y="4021"/>
                  </a:lnTo>
                  <a:lnTo>
                    <a:pt x="3880" y="4027"/>
                  </a:lnTo>
                  <a:lnTo>
                    <a:pt x="3867" y="4029"/>
                  </a:lnTo>
                  <a:lnTo>
                    <a:pt x="3852" y="4034"/>
                  </a:lnTo>
                  <a:lnTo>
                    <a:pt x="3836" y="4036"/>
                  </a:lnTo>
                  <a:lnTo>
                    <a:pt x="3823" y="4040"/>
                  </a:lnTo>
                  <a:lnTo>
                    <a:pt x="3808" y="4042"/>
                  </a:lnTo>
                  <a:lnTo>
                    <a:pt x="3795" y="4044"/>
                  </a:lnTo>
                  <a:lnTo>
                    <a:pt x="3779" y="4048"/>
                  </a:lnTo>
                  <a:lnTo>
                    <a:pt x="3766" y="4051"/>
                  </a:lnTo>
                  <a:lnTo>
                    <a:pt x="3751" y="4055"/>
                  </a:lnTo>
                  <a:lnTo>
                    <a:pt x="3738" y="4061"/>
                  </a:lnTo>
                  <a:lnTo>
                    <a:pt x="3726" y="4068"/>
                  </a:lnTo>
                  <a:lnTo>
                    <a:pt x="3715" y="4078"/>
                  </a:lnTo>
                  <a:lnTo>
                    <a:pt x="3711" y="4097"/>
                  </a:lnTo>
                  <a:lnTo>
                    <a:pt x="3705" y="4114"/>
                  </a:lnTo>
                  <a:lnTo>
                    <a:pt x="3696" y="4131"/>
                  </a:lnTo>
                  <a:lnTo>
                    <a:pt x="3686" y="4150"/>
                  </a:lnTo>
                  <a:lnTo>
                    <a:pt x="3673" y="4165"/>
                  </a:lnTo>
                  <a:lnTo>
                    <a:pt x="3662" y="4181"/>
                  </a:lnTo>
                  <a:lnTo>
                    <a:pt x="3646" y="4194"/>
                  </a:lnTo>
                  <a:lnTo>
                    <a:pt x="3631" y="4209"/>
                  </a:lnTo>
                  <a:lnTo>
                    <a:pt x="3612" y="4217"/>
                  </a:lnTo>
                  <a:lnTo>
                    <a:pt x="3595" y="4224"/>
                  </a:lnTo>
                  <a:lnTo>
                    <a:pt x="3578" y="4228"/>
                  </a:lnTo>
                  <a:lnTo>
                    <a:pt x="3559" y="4232"/>
                  </a:lnTo>
                  <a:lnTo>
                    <a:pt x="3540" y="4230"/>
                  </a:lnTo>
                  <a:lnTo>
                    <a:pt x="3521" y="4226"/>
                  </a:lnTo>
                  <a:lnTo>
                    <a:pt x="3500" y="4221"/>
                  </a:lnTo>
                  <a:lnTo>
                    <a:pt x="3483" y="4211"/>
                  </a:lnTo>
                  <a:lnTo>
                    <a:pt x="3430" y="4194"/>
                  </a:lnTo>
                  <a:lnTo>
                    <a:pt x="3380" y="4179"/>
                  </a:lnTo>
                  <a:lnTo>
                    <a:pt x="3329" y="4167"/>
                  </a:lnTo>
                  <a:lnTo>
                    <a:pt x="3278" y="4156"/>
                  </a:lnTo>
                  <a:lnTo>
                    <a:pt x="3226" y="4146"/>
                  </a:lnTo>
                  <a:lnTo>
                    <a:pt x="3175" y="4137"/>
                  </a:lnTo>
                  <a:lnTo>
                    <a:pt x="3122" y="4129"/>
                  </a:lnTo>
                  <a:lnTo>
                    <a:pt x="3070" y="4124"/>
                  </a:lnTo>
                  <a:lnTo>
                    <a:pt x="3017" y="4118"/>
                  </a:lnTo>
                  <a:lnTo>
                    <a:pt x="2964" y="4114"/>
                  </a:lnTo>
                  <a:lnTo>
                    <a:pt x="2911" y="4110"/>
                  </a:lnTo>
                  <a:lnTo>
                    <a:pt x="2859" y="4107"/>
                  </a:lnTo>
                  <a:lnTo>
                    <a:pt x="2804" y="4103"/>
                  </a:lnTo>
                  <a:lnTo>
                    <a:pt x="2751" y="4101"/>
                  </a:lnTo>
                  <a:lnTo>
                    <a:pt x="2698" y="4099"/>
                  </a:lnTo>
                  <a:lnTo>
                    <a:pt x="2644" y="4097"/>
                  </a:lnTo>
                  <a:lnTo>
                    <a:pt x="2572" y="4084"/>
                  </a:lnTo>
                  <a:lnTo>
                    <a:pt x="2500" y="4072"/>
                  </a:lnTo>
                  <a:lnTo>
                    <a:pt x="2426" y="4061"/>
                  </a:lnTo>
                  <a:lnTo>
                    <a:pt x="2353" y="4048"/>
                  </a:lnTo>
                  <a:lnTo>
                    <a:pt x="2277" y="4036"/>
                  </a:lnTo>
                  <a:lnTo>
                    <a:pt x="2205" y="4025"/>
                  </a:lnTo>
                  <a:lnTo>
                    <a:pt x="2131" y="4015"/>
                  </a:lnTo>
                  <a:lnTo>
                    <a:pt x="2057" y="4008"/>
                  </a:lnTo>
                  <a:lnTo>
                    <a:pt x="1981" y="3998"/>
                  </a:lnTo>
                  <a:lnTo>
                    <a:pt x="1907" y="3992"/>
                  </a:lnTo>
                  <a:lnTo>
                    <a:pt x="1832" y="3985"/>
                  </a:lnTo>
                  <a:lnTo>
                    <a:pt x="1758" y="3981"/>
                  </a:lnTo>
                  <a:lnTo>
                    <a:pt x="1682" y="3977"/>
                  </a:lnTo>
                  <a:lnTo>
                    <a:pt x="1608" y="3975"/>
                  </a:lnTo>
                  <a:lnTo>
                    <a:pt x="1534" y="3975"/>
                  </a:lnTo>
                  <a:lnTo>
                    <a:pt x="1460" y="3979"/>
                  </a:lnTo>
                  <a:lnTo>
                    <a:pt x="1448" y="3985"/>
                  </a:lnTo>
                  <a:lnTo>
                    <a:pt x="1439" y="3992"/>
                  </a:lnTo>
                  <a:lnTo>
                    <a:pt x="1428" y="3998"/>
                  </a:lnTo>
                  <a:lnTo>
                    <a:pt x="1418" y="4006"/>
                  </a:lnTo>
                  <a:lnTo>
                    <a:pt x="1405" y="4011"/>
                  </a:lnTo>
                  <a:lnTo>
                    <a:pt x="1395" y="4019"/>
                  </a:lnTo>
                  <a:lnTo>
                    <a:pt x="1384" y="4027"/>
                  </a:lnTo>
                  <a:lnTo>
                    <a:pt x="1374" y="4034"/>
                  </a:lnTo>
                  <a:lnTo>
                    <a:pt x="1363" y="4042"/>
                  </a:lnTo>
                  <a:lnTo>
                    <a:pt x="1353" y="4051"/>
                  </a:lnTo>
                  <a:lnTo>
                    <a:pt x="1346" y="4059"/>
                  </a:lnTo>
                  <a:lnTo>
                    <a:pt x="1338" y="4068"/>
                  </a:lnTo>
                  <a:lnTo>
                    <a:pt x="1329" y="4076"/>
                  </a:lnTo>
                  <a:lnTo>
                    <a:pt x="1323" y="4086"/>
                  </a:lnTo>
                  <a:lnTo>
                    <a:pt x="1317" y="4095"/>
                  </a:lnTo>
                  <a:lnTo>
                    <a:pt x="1315" y="4107"/>
                  </a:lnTo>
                  <a:lnTo>
                    <a:pt x="1293" y="4105"/>
                  </a:lnTo>
                  <a:lnTo>
                    <a:pt x="1270" y="4101"/>
                  </a:lnTo>
                  <a:lnTo>
                    <a:pt x="1251" y="4097"/>
                  </a:lnTo>
                  <a:lnTo>
                    <a:pt x="1230" y="4089"/>
                  </a:lnTo>
                  <a:lnTo>
                    <a:pt x="1211" y="4080"/>
                  </a:lnTo>
                  <a:lnTo>
                    <a:pt x="1190" y="4072"/>
                  </a:lnTo>
                  <a:lnTo>
                    <a:pt x="1171" y="4061"/>
                  </a:lnTo>
                  <a:lnTo>
                    <a:pt x="1152" y="4051"/>
                  </a:lnTo>
                  <a:lnTo>
                    <a:pt x="1133" y="4040"/>
                  </a:lnTo>
                  <a:lnTo>
                    <a:pt x="1114" y="4029"/>
                  </a:lnTo>
                  <a:lnTo>
                    <a:pt x="1093" y="4019"/>
                  </a:lnTo>
                  <a:lnTo>
                    <a:pt x="1074" y="4010"/>
                  </a:lnTo>
                  <a:lnTo>
                    <a:pt x="1055" y="3998"/>
                  </a:lnTo>
                  <a:lnTo>
                    <a:pt x="1034" y="3991"/>
                  </a:lnTo>
                  <a:lnTo>
                    <a:pt x="1015" y="3985"/>
                  </a:lnTo>
                  <a:lnTo>
                    <a:pt x="994" y="3979"/>
                  </a:lnTo>
                  <a:lnTo>
                    <a:pt x="965" y="3966"/>
                  </a:lnTo>
                  <a:lnTo>
                    <a:pt x="935" y="3953"/>
                  </a:lnTo>
                  <a:lnTo>
                    <a:pt x="905" y="3939"/>
                  </a:lnTo>
                  <a:lnTo>
                    <a:pt x="876" y="3928"/>
                  </a:lnTo>
                  <a:lnTo>
                    <a:pt x="846" y="3914"/>
                  </a:lnTo>
                  <a:lnTo>
                    <a:pt x="815" y="3903"/>
                  </a:lnTo>
                  <a:lnTo>
                    <a:pt x="783" y="3890"/>
                  </a:lnTo>
                  <a:lnTo>
                    <a:pt x="754" y="3880"/>
                  </a:lnTo>
                  <a:lnTo>
                    <a:pt x="722" y="3867"/>
                  </a:lnTo>
                  <a:lnTo>
                    <a:pt x="692" y="3856"/>
                  </a:lnTo>
                  <a:lnTo>
                    <a:pt x="661" y="3844"/>
                  </a:lnTo>
                  <a:lnTo>
                    <a:pt x="631" y="3833"/>
                  </a:lnTo>
                  <a:lnTo>
                    <a:pt x="599" y="3821"/>
                  </a:lnTo>
                  <a:lnTo>
                    <a:pt x="570" y="3810"/>
                  </a:lnTo>
                  <a:lnTo>
                    <a:pt x="538" y="3799"/>
                  </a:lnTo>
                  <a:lnTo>
                    <a:pt x="511" y="3787"/>
                  </a:lnTo>
                  <a:lnTo>
                    <a:pt x="488" y="3783"/>
                  </a:lnTo>
                  <a:lnTo>
                    <a:pt x="469" y="3778"/>
                  </a:lnTo>
                  <a:lnTo>
                    <a:pt x="454" y="3770"/>
                  </a:lnTo>
                  <a:lnTo>
                    <a:pt x="443" y="3759"/>
                  </a:lnTo>
                  <a:lnTo>
                    <a:pt x="431" y="3743"/>
                  </a:lnTo>
                  <a:lnTo>
                    <a:pt x="426" y="3728"/>
                  </a:lnTo>
                  <a:lnTo>
                    <a:pt x="420" y="3709"/>
                  </a:lnTo>
                  <a:lnTo>
                    <a:pt x="418" y="3690"/>
                  </a:lnTo>
                  <a:lnTo>
                    <a:pt x="416" y="3669"/>
                  </a:lnTo>
                  <a:lnTo>
                    <a:pt x="416" y="3648"/>
                  </a:lnTo>
                  <a:lnTo>
                    <a:pt x="416" y="3626"/>
                  </a:lnTo>
                  <a:lnTo>
                    <a:pt x="416" y="3606"/>
                  </a:lnTo>
                  <a:lnTo>
                    <a:pt x="414" y="3586"/>
                  </a:lnTo>
                  <a:lnTo>
                    <a:pt x="414" y="3565"/>
                  </a:lnTo>
                  <a:lnTo>
                    <a:pt x="414" y="3546"/>
                  </a:lnTo>
                  <a:lnTo>
                    <a:pt x="412" y="3530"/>
                  </a:lnTo>
                  <a:lnTo>
                    <a:pt x="405" y="3462"/>
                  </a:lnTo>
                  <a:lnTo>
                    <a:pt x="399" y="3394"/>
                  </a:lnTo>
                  <a:lnTo>
                    <a:pt x="389" y="3327"/>
                  </a:lnTo>
                  <a:lnTo>
                    <a:pt x="382" y="3262"/>
                  </a:lnTo>
                  <a:lnTo>
                    <a:pt x="370" y="3194"/>
                  </a:lnTo>
                  <a:lnTo>
                    <a:pt x="361" y="3129"/>
                  </a:lnTo>
                  <a:lnTo>
                    <a:pt x="351" y="3061"/>
                  </a:lnTo>
                  <a:lnTo>
                    <a:pt x="340" y="2998"/>
                  </a:lnTo>
                  <a:lnTo>
                    <a:pt x="327" y="2932"/>
                  </a:lnTo>
                  <a:lnTo>
                    <a:pt x="313" y="2865"/>
                  </a:lnTo>
                  <a:lnTo>
                    <a:pt x="300" y="2800"/>
                  </a:lnTo>
                  <a:lnTo>
                    <a:pt x="287" y="2736"/>
                  </a:lnTo>
                  <a:lnTo>
                    <a:pt x="272" y="2671"/>
                  </a:lnTo>
                  <a:lnTo>
                    <a:pt x="258" y="2608"/>
                  </a:lnTo>
                  <a:lnTo>
                    <a:pt x="241" y="2544"/>
                  </a:lnTo>
                  <a:lnTo>
                    <a:pt x="226" y="2479"/>
                  </a:lnTo>
                  <a:lnTo>
                    <a:pt x="205" y="2479"/>
                  </a:lnTo>
                  <a:lnTo>
                    <a:pt x="190" y="2475"/>
                  </a:lnTo>
                  <a:lnTo>
                    <a:pt x="176" y="2466"/>
                  </a:lnTo>
                  <a:lnTo>
                    <a:pt x="167" y="2456"/>
                  </a:lnTo>
                  <a:lnTo>
                    <a:pt x="157" y="2441"/>
                  </a:lnTo>
                  <a:lnTo>
                    <a:pt x="154" y="2426"/>
                  </a:lnTo>
                  <a:lnTo>
                    <a:pt x="150" y="2407"/>
                  </a:lnTo>
                  <a:lnTo>
                    <a:pt x="148" y="2388"/>
                  </a:lnTo>
                  <a:lnTo>
                    <a:pt x="146" y="2365"/>
                  </a:lnTo>
                  <a:lnTo>
                    <a:pt x="146" y="2344"/>
                  </a:lnTo>
                  <a:lnTo>
                    <a:pt x="144" y="2323"/>
                  </a:lnTo>
                  <a:lnTo>
                    <a:pt x="142" y="2302"/>
                  </a:lnTo>
                  <a:lnTo>
                    <a:pt x="140" y="2281"/>
                  </a:lnTo>
                  <a:lnTo>
                    <a:pt x="138" y="2264"/>
                  </a:lnTo>
                  <a:lnTo>
                    <a:pt x="133" y="2245"/>
                  </a:lnTo>
                  <a:lnTo>
                    <a:pt x="129" y="2234"/>
                  </a:lnTo>
                  <a:lnTo>
                    <a:pt x="133" y="2221"/>
                  </a:lnTo>
                  <a:lnTo>
                    <a:pt x="140" y="2211"/>
                  </a:lnTo>
                  <a:lnTo>
                    <a:pt x="150" y="2200"/>
                  </a:lnTo>
                  <a:lnTo>
                    <a:pt x="163" y="2192"/>
                  </a:lnTo>
                  <a:lnTo>
                    <a:pt x="175" y="2183"/>
                  </a:lnTo>
                  <a:lnTo>
                    <a:pt x="190" y="2173"/>
                  </a:lnTo>
                  <a:lnTo>
                    <a:pt x="203" y="2164"/>
                  </a:lnTo>
                  <a:lnTo>
                    <a:pt x="216" y="2156"/>
                  </a:lnTo>
                  <a:lnTo>
                    <a:pt x="228" y="2145"/>
                  </a:lnTo>
                  <a:lnTo>
                    <a:pt x="239" y="2133"/>
                  </a:lnTo>
                  <a:lnTo>
                    <a:pt x="247" y="2124"/>
                  </a:lnTo>
                  <a:lnTo>
                    <a:pt x="252" y="2112"/>
                  </a:lnTo>
                  <a:lnTo>
                    <a:pt x="252" y="2099"/>
                  </a:lnTo>
                  <a:lnTo>
                    <a:pt x="249" y="2086"/>
                  </a:lnTo>
                  <a:lnTo>
                    <a:pt x="239" y="2068"/>
                  </a:lnTo>
                  <a:lnTo>
                    <a:pt x="226" y="2053"/>
                  </a:lnTo>
                  <a:lnTo>
                    <a:pt x="203" y="1998"/>
                  </a:lnTo>
                  <a:lnTo>
                    <a:pt x="182" y="1941"/>
                  </a:lnTo>
                  <a:lnTo>
                    <a:pt x="159" y="1886"/>
                  </a:lnTo>
                  <a:lnTo>
                    <a:pt x="137" y="1831"/>
                  </a:lnTo>
                  <a:lnTo>
                    <a:pt x="112" y="1776"/>
                  </a:lnTo>
                  <a:lnTo>
                    <a:pt x="91" y="1719"/>
                  </a:lnTo>
                  <a:lnTo>
                    <a:pt x="70" y="1662"/>
                  </a:lnTo>
                  <a:lnTo>
                    <a:pt x="53" y="1606"/>
                  </a:lnTo>
                  <a:lnTo>
                    <a:pt x="36" y="1548"/>
                  </a:lnTo>
                  <a:lnTo>
                    <a:pt x="21" y="1489"/>
                  </a:lnTo>
                  <a:lnTo>
                    <a:pt x="11" y="1432"/>
                  </a:lnTo>
                  <a:lnTo>
                    <a:pt x="3" y="1373"/>
                  </a:lnTo>
                  <a:lnTo>
                    <a:pt x="0" y="1312"/>
                  </a:lnTo>
                  <a:lnTo>
                    <a:pt x="3" y="1251"/>
                  </a:lnTo>
                  <a:lnTo>
                    <a:pt x="7" y="1190"/>
                  </a:lnTo>
                  <a:lnTo>
                    <a:pt x="21" y="1131"/>
                  </a:lnTo>
                  <a:lnTo>
                    <a:pt x="40" y="1078"/>
                  </a:lnTo>
                  <a:lnTo>
                    <a:pt x="60" y="1029"/>
                  </a:lnTo>
                  <a:lnTo>
                    <a:pt x="85" y="975"/>
                  </a:lnTo>
                  <a:lnTo>
                    <a:pt x="116" y="924"/>
                  </a:lnTo>
                  <a:lnTo>
                    <a:pt x="142" y="875"/>
                  </a:lnTo>
                  <a:lnTo>
                    <a:pt x="176" y="825"/>
                  </a:lnTo>
                  <a:lnTo>
                    <a:pt x="211" y="779"/>
                  </a:lnTo>
                  <a:lnTo>
                    <a:pt x="249" y="736"/>
                  </a:lnTo>
                  <a:lnTo>
                    <a:pt x="289" y="694"/>
                  </a:lnTo>
                  <a:lnTo>
                    <a:pt x="330" y="656"/>
                  </a:lnTo>
                  <a:lnTo>
                    <a:pt x="374" y="624"/>
                  </a:lnTo>
                  <a:lnTo>
                    <a:pt x="424" y="595"/>
                  </a:lnTo>
                  <a:lnTo>
                    <a:pt x="475" y="570"/>
                  </a:lnTo>
                  <a:lnTo>
                    <a:pt x="528" y="553"/>
                  </a:lnTo>
                  <a:lnTo>
                    <a:pt x="583" y="540"/>
                  </a:lnTo>
                  <a:lnTo>
                    <a:pt x="644" y="534"/>
                  </a:lnTo>
                  <a:lnTo>
                    <a:pt x="652" y="529"/>
                  </a:lnTo>
                  <a:lnTo>
                    <a:pt x="661" y="525"/>
                  </a:lnTo>
                  <a:lnTo>
                    <a:pt x="671" y="521"/>
                  </a:lnTo>
                  <a:lnTo>
                    <a:pt x="680" y="519"/>
                  </a:lnTo>
                  <a:lnTo>
                    <a:pt x="690" y="517"/>
                  </a:lnTo>
                  <a:lnTo>
                    <a:pt x="703" y="515"/>
                  </a:lnTo>
                  <a:lnTo>
                    <a:pt x="713" y="515"/>
                  </a:lnTo>
                  <a:lnTo>
                    <a:pt x="724" y="515"/>
                  </a:lnTo>
                  <a:lnTo>
                    <a:pt x="735" y="515"/>
                  </a:lnTo>
                  <a:lnTo>
                    <a:pt x="745" y="517"/>
                  </a:lnTo>
                  <a:lnTo>
                    <a:pt x="756" y="517"/>
                  </a:lnTo>
                  <a:lnTo>
                    <a:pt x="766" y="521"/>
                  </a:lnTo>
                  <a:lnTo>
                    <a:pt x="777" y="521"/>
                  </a:lnTo>
                  <a:lnTo>
                    <a:pt x="789" y="525"/>
                  </a:lnTo>
                  <a:lnTo>
                    <a:pt x="798" y="527"/>
                  </a:lnTo>
                  <a:lnTo>
                    <a:pt x="810" y="530"/>
                  </a:lnTo>
                  <a:lnTo>
                    <a:pt x="825" y="532"/>
                  </a:lnTo>
                  <a:lnTo>
                    <a:pt x="842" y="538"/>
                  </a:lnTo>
                  <a:lnTo>
                    <a:pt x="859" y="544"/>
                  </a:lnTo>
                  <a:lnTo>
                    <a:pt x="876" y="553"/>
                  </a:lnTo>
                  <a:lnTo>
                    <a:pt x="891" y="561"/>
                  </a:lnTo>
                  <a:lnTo>
                    <a:pt x="908" y="570"/>
                  </a:lnTo>
                  <a:lnTo>
                    <a:pt x="927" y="578"/>
                  </a:lnTo>
                  <a:lnTo>
                    <a:pt x="945" y="589"/>
                  </a:lnTo>
                  <a:lnTo>
                    <a:pt x="960" y="595"/>
                  </a:lnTo>
                  <a:lnTo>
                    <a:pt x="975" y="603"/>
                  </a:lnTo>
                  <a:lnTo>
                    <a:pt x="992" y="608"/>
                  </a:lnTo>
                  <a:lnTo>
                    <a:pt x="1009" y="612"/>
                  </a:lnTo>
                  <a:lnTo>
                    <a:pt x="1024" y="612"/>
                  </a:lnTo>
                  <a:lnTo>
                    <a:pt x="1042" y="612"/>
                  </a:lnTo>
                  <a:lnTo>
                    <a:pt x="1059" y="606"/>
                  </a:lnTo>
                  <a:lnTo>
                    <a:pt x="1076" y="599"/>
                  </a:lnTo>
                  <a:lnTo>
                    <a:pt x="1083" y="570"/>
                  </a:lnTo>
                  <a:lnTo>
                    <a:pt x="1087" y="546"/>
                  </a:lnTo>
                  <a:lnTo>
                    <a:pt x="1083" y="519"/>
                  </a:lnTo>
                  <a:lnTo>
                    <a:pt x="1080" y="494"/>
                  </a:lnTo>
                  <a:lnTo>
                    <a:pt x="1072" y="472"/>
                  </a:lnTo>
                  <a:lnTo>
                    <a:pt x="1064" y="447"/>
                  </a:lnTo>
                  <a:lnTo>
                    <a:pt x="1053" y="422"/>
                  </a:lnTo>
                  <a:lnTo>
                    <a:pt x="1043" y="401"/>
                  </a:lnTo>
                  <a:lnTo>
                    <a:pt x="1032" y="376"/>
                  </a:lnTo>
                  <a:lnTo>
                    <a:pt x="1024" y="352"/>
                  </a:lnTo>
                  <a:lnTo>
                    <a:pt x="1017" y="329"/>
                  </a:lnTo>
                  <a:lnTo>
                    <a:pt x="1015" y="306"/>
                  </a:lnTo>
                  <a:lnTo>
                    <a:pt x="1015" y="281"/>
                  </a:lnTo>
                  <a:lnTo>
                    <a:pt x="1023" y="257"/>
                  </a:lnTo>
                  <a:lnTo>
                    <a:pt x="1034" y="234"/>
                  </a:lnTo>
                  <a:lnTo>
                    <a:pt x="1053" y="209"/>
                  </a:lnTo>
                  <a:lnTo>
                    <a:pt x="1057" y="192"/>
                  </a:lnTo>
                  <a:lnTo>
                    <a:pt x="1061" y="175"/>
                  </a:lnTo>
                  <a:lnTo>
                    <a:pt x="1066" y="158"/>
                  </a:lnTo>
                  <a:lnTo>
                    <a:pt x="1074" y="145"/>
                  </a:lnTo>
                  <a:lnTo>
                    <a:pt x="1083" y="127"/>
                  </a:lnTo>
                  <a:lnTo>
                    <a:pt x="1095" y="114"/>
                  </a:lnTo>
                  <a:lnTo>
                    <a:pt x="1106" y="101"/>
                  </a:lnTo>
                  <a:lnTo>
                    <a:pt x="1120" y="87"/>
                  </a:lnTo>
                  <a:lnTo>
                    <a:pt x="1133" y="74"/>
                  </a:lnTo>
                  <a:lnTo>
                    <a:pt x="1146" y="63"/>
                  </a:lnTo>
                  <a:lnTo>
                    <a:pt x="1159" y="51"/>
                  </a:lnTo>
                  <a:lnTo>
                    <a:pt x="1177" y="40"/>
                  </a:lnTo>
                  <a:lnTo>
                    <a:pt x="1190" y="29"/>
                  </a:lnTo>
                  <a:lnTo>
                    <a:pt x="1205" y="19"/>
                  </a:lnTo>
                  <a:lnTo>
                    <a:pt x="1220" y="10"/>
                  </a:lnTo>
                  <a:lnTo>
                    <a:pt x="1235" y="2"/>
                  </a:lnTo>
                  <a:lnTo>
                    <a:pt x="1235"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2" name="Freeform 6">
              <a:extLst>
                <a:ext uri="{FF2B5EF4-FFF2-40B4-BE49-F238E27FC236}">
                  <a16:creationId xmlns:a16="http://schemas.microsoft.com/office/drawing/2014/main" id="{9330BF9C-69F2-DADF-97CB-37FBFCD79DCC}"/>
                </a:ext>
              </a:extLst>
            </p:cNvPr>
            <p:cNvSpPr>
              <a:spLocks/>
            </p:cNvSpPr>
            <p:nvPr/>
          </p:nvSpPr>
          <p:spPr bwMode="auto">
            <a:xfrm>
              <a:off x="1112" y="2005"/>
              <a:ext cx="88" cy="59"/>
            </a:xfrm>
            <a:custGeom>
              <a:avLst/>
              <a:gdLst>
                <a:gd name="T0" fmla="*/ 132 w 177"/>
                <a:gd name="T1" fmla="*/ 0 h 120"/>
                <a:gd name="T2" fmla="*/ 141 w 177"/>
                <a:gd name="T3" fmla="*/ 4 h 120"/>
                <a:gd name="T4" fmla="*/ 151 w 177"/>
                <a:gd name="T5" fmla="*/ 10 h 120"/>
                <a:gd name="T6" fmla="*/ 158 w 177"/>
                <a:gd name="T7" fmla="*/ 17 h 120"/>
                <a:gd name="T8" fmla="*/ 166 w 177"/>
                <a:gd name="T9" fmla="*/ 25 h 120"/>
                <a:gd name="T10" fmla="*/ 170 w 177"/>
                <a:gd name="T11" fmla="*/ 33 h 120"/>
                <a:gd name="T12" fmla="*/ 175 w 177"/>
                <a:gd name="T13" fmla="*/ 42 h 120"/>
                <a:gd name="T14" fmla="*/ 175 w 177"/>
                <a:gd name="T15" fmla="*/ 50 h 120"/>
                <a:gd name="T16" fmla="*/ 177 w 177"/>
                <a:gd name="T17" fmla="*/ 59 h 120"/>
                <a:gd name="T18" fmla="*/ 172 w 177"/>
                <a:gd name="T19" fmla="*/ 67 h 120"/>
                <a:gd name="T20" fmla="*/ 160 w 177"/>
                <a:gd name="T21" fmla="*/ 76 h 120"/>
                <a:gd name="T22" fmla="*/ 153 w 177"/>
                <a:gd name="T23" fmla="*/ 78 h 120"/>
                <a:gd name="T24" fmla="*/ 143 w 177"/>
                <a:gd name="T25" fmla="*/ 82 h 120"/>
                <a:gd name="T26" fmla="*/ 130 w 177"/>
                <a:gd name="T27" fmla="*/ 82 h 120"/>
                <a:gd name="T28" fmla="*/ 118 w 177"/>
                <a:gd name="T29" fmla="*/ 84 h 120"/>
                <a:gd name="T30" fmla="*/ 111 w 177"/>
                <a:gd name="T31" fmla="*/ 86 h 120"/>
                <a:gd name="T32" fmla="*/ 103 w 177"/>
                <a:gd name="T33" fmla="*/ 88 h 120"/>
                <a:gd name="T34" fmla="*/ 96 w 177"/>
                <a:gd name="T35" fmla="*/ 90 h 120"/>
                <a:gd name="T36" fmla="*/ 90 w 177"/>
                <a:gd name="T37" fmla="*/ 91 h 120"/>
                <a:gd name="T38" fmla="*/ 80 w 177"/>
                <a:gd name="T39" fmla="*/ 93 h 120"/>
                <a:gd name="T40" fmla="*/ 73 w 177"/>
                <a:gd name="T41" fmla="*/ 95 h 120"/>
                <a:gd name="T42" fmla="*/ 67 w 177"/>
                <a:gd name="T43" fmla="*/ 99 h 120"/>
                <a:gd name="T44" fmla="*/ 59 w 177"/>
                <a:gd name="T45" fmla="*/ 101 h 120"/>
                <a:gd name="T46" fmla="*/ 52 w 177"/>
                <a:gd name="T47" fmla="*/ 103 h 120"/>
                <a:gd name="T48" fmla="*/ 44 w 177"/>
                <a:gd name="T49" fmla="*/ 105 h 120"/>
                <a:gd name="T50" fmla="*/ 37 w 177"/>
                <a:gd name="T51" fmla="*/ 107 h 120"/>
                <a:gd name="T52" fmla="*/ 31 w 177"/>
                <a:gd name="T53" fmla="*/ 110 h 120"/>
                <a:gd name="T54" fmla="*/ 23 w 177"/>
                <a:gd name="T55" fmla="*/ 112 h 120"/>
                <a:gd name="T56" fmla="*/ 14 w 177"/>
                <a:gd name="T57" fmla="*/ 114 h 120"/>
                <a:gd name="T58" fmla="*/ 8 w 177"/>
                <a:gd name="T59" fmla="*/ 116 h 120"/>
                <a:gd name="T60" fmla="*/ 0 w 177"/>
                <a:gd name="T61" fmla="*/ 120 h 120"/>
                <a:gd name="T62" fmla="*/ 0 w 177"/>
                <a:gd name="T63" fmla="*/ 105 h 120"/>
                <a:gd name="T64" fmla="*/ 2 w 177"/>
                <a:gd name="T65" fmla="*/ 93 h 120"/>
                <a:gd name="T66" fmla="*/ 8 w 177"/>
                <a:gd name="T67" fmla="*/ 82 h 120"/>
                <a:gd name="T68" fmla="*/ 16 w 177"/>
                <a:gd name="T69" fmla="*/ 72 h 120"/>
                <a:gd name="T70" fmla="*/ 23 w 177"/>
                <a:gd name="T71" fmla="*/ 59 h 120"/>
                <a:gd name="T72" fmla="*/ 33 w 177"/>
                <a:gd name="T73" fmla="*/ 50 h 120"/>
                <a:gd name="T74" fmla="*/ 37 w 177"/>
                <a:gd name="T75" fmla="*/ 36 h 120"/>
                <a:gd name="T76" fmla="*/ 44 w 177"/>
                <a:gd name="T77" fmla="*/ 27 h 120"/>
                <a:gd name="T78" fmla="*/ 48 w 177"/>
                <a:gd name="T79" fmla="*/ 33 h 120"/>
                <a:gd name="T80" fmla="*/ 52 w 177"/>
                <a:gd name="T81" fmla="*/ 40 h 120"/>
                <a:gd name="T82" fmla="*/ 57 w 177"/>
                <a:gd name="T83" fmla="*/ 44 h 120"/>
                <a:gd name="T84" fmla="*/ 63 w 177"/>
                <a:gd name="T85" fmla="*/ 48 h 120"/>
                <a:gd name="T86" fmla="*/ 75 w 177"/>
                <a:gd name="T87" fmla="*/ 46 h 120"/>
                <a:gd name="T88" fmla="*/ 88 w 177"/>
                <a:gd name="T89" fmla="*/ 42 h 120"/>
                <a:gd name="T90" fmla="*/ 99 w 177"/>
                <a:gd name="T91" fmla="*/ 33 h 120"/>
                <a:gd name="T92" fmla="*/ 111 w 177"/>
                <a:gd name="T93" fmla="*/ 23 h 120"/>
                <a:gd name="T94" fmla="*/ 120 w 177"/>
                <a:gd name="T95" fmla="*/ 10 h 120"/>
                <a:gd name="T96" fmla="*/ 132 w 177"/>
                <a:gd name="T97" fmla="*/ 0 h 120"/>
                <a:gd name="T98" fmla="*/ 132 w 177"/>
                <a:gd name="T99"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77" h="120">
                  <a:moveTo>
                    <a:pt x="132" y="0"/>
                  </a:moveTo>
                  <a:lnTo>
                    <a:pt x="141" y="4"/>
                  </a:lnTo>
                  <a:lnTo>
                    <a:pt x="151" y="10"/>
                  </a:lnTo>
                  <a:lnTo>
                    <a:pt x="158" y="17"/>
                  </a:lnTo>
                  <a:lnTo>
                    <a:pt x="166" y="25"/>
                  </a:lnTo>
                  <a:lnTo>
                    <a:pt x="170" y="33"/>
                  </a:lnTo>
                  <a:lnTo>
                    <a:pt x="175" y="42"/>
                  </a:lnTo>
                  <a:lnTo>
                    <a:pt x="175" y="50"/>
                  </a:lnTo>
                  <a:lnTo>
                    <a:pt x="177" y="59"/>
                  </a:lnTo>
                  <a:lnTo>
                    <a:pt x="172" y="67"/>
                  </a:lnTo>
                  <a:lnTo>
                    <a:pt x="160" y="76"/>
                  </a:lnTo>
                  <a:lnTo>
                    <a:pt x="153" y="78"/>
                  </a:lnTo>
                  <a:lnTo>
                    <a:pt x="143" y="82"/>
                  </a:lnTo>
                  <a:lnTo>
                    <a:pt x="130" y="82"/>
                  </a:lnTo>
                  <a:lnTo>
                    <a:pt x="118" y="84"/>
                  </a:lnTo>
                  <a:lnTo>
                    <a:pt x="111" y="86"/>
                  </a:lnTo>
                  <a:lnTo>
                    <a:pt x="103" y="88"/>
                  </a:lnTo>
                  <a:lnTo>
                    <a:pt x="96" y="90"/>
                  </a:lnTo>
                  <a:lnTo>
                    <a:pt x="90" y="91"/>
                  </a:lnTo>
                  <a:lnTo>
                    <a:pt x="80" y="93"/>
                  </a:lnTo>
                  <a:lnTo>
                    <a:pt x="73" y="95"/>
                  </a:lnTo>
                  <a:lnTo>
                    <a:pt x="67" y="99"/>
                  </a:lnTo>
                  <a:lnTo>
                    <a:pt x="59" y="101"/>
                  </a:lnTo>
                  <a:lnTo>
                    <a:pt x="52" y="103"/>
                  </a:lnTo>
                  <a:lnTo>
                    <a:pt x="44" y="105"/>
                  </a:lnTo>
                  <a:lnTo>
                    <a:pt x="37" y="107"/>
                  </a:lnTo>
                  <a:lnTo>
                    <a:pt x="31" y="110"/>
                  </a:lnTo>
                  <a:lnTo>
                    <a:pt x="23" y="112"/>
                  </a:lnTo>
                  <a:lnTo>
                    <a:pt x="14" y="114"/>
                  </a:lnTo>
                  <a:lnTo>
                    <a:pt x="8" y="116"/>
                  </a:lnTo>
                  <a:lnTo>
                    <a:pt x="0" y="120"/>
                  </a:lnTo>
                  <a:lnTo>
                    <a:pt x="0" y="105"/>
                  </a:lnTo>
                  <a:lnTo>
                    <a:pt x="2" y="93"/>
                  </a:lnTo>
                  <a:lnTo>
                    <a:pt x="8" y="82"/>
                  </a:lnTo>
                  <a:lnTo>
                    <a:pt x="16" y="72"/>
                  </a:lnTo>
                  <a:lnTo>
                    <a:pt x="23" y="59"/>
                  </a:lnTo>
                  <a:lnTo>
                    <a:pt x="33" y="50"/>
                  </a:lnTo>
                  <a:lnTo>
                    <a:pt x="37" y="36"/>
                  </a:lnTo>
                  <a:lnTo>
                    <a:pt x="44" y="27"/>
                  </a:lnTo>
                  <a:lnTo>
                    <a:pt x="48" y="33"/>
                  </a:lnTo>
                  <a:lnTo>
                    <a:pt x="52" y="40"/>
                  </a:lnTo>
                  <a:lnTo>
                    <a:pt x="57" y="44"/>
                  </a:lnTo>
                  <a:lnTo>
                    <a:pt x="63" y="48"/>
                  </a:lnTo>
                  <a:lnTo>
                    <a:pt x="75" y="46"/>
                  </a:lnTo>
                  <a:lnTo>
                    <a:pt x="88" y="42"/>
                  </a:lnTo>
                  <a:lnTo>
                    <a:pt x="99" y="33"/>
                  </a:lnTo>
                  <a:lnTo>
                    <a:pt x="111" y="23"/>
                  </a:lnTo>
                  <a:lnTo>
                    <a:pt x="120" y="10"/>
                  </a:lnTo>
                  <a:lnTo>
                    <a:pt x="132" y="0"/>
                  </a:lnTo>
                  <a:lnTo>
                    <a:pt x="132" y="0"/>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3" name="Freeform 7">
              <a:extLst>
                <a:ext uri="{FF2B5EF4-FFF2-40B4-BE49-F238E27FC236}">
                  <a16:creationId xmlns:a16="http://schemas.microsoft.com/office/drawing/2014/main" id="{71A603F9-20D0-F640-8629-5838AF5D8608}"/>
                </a:ext>
              </a:extLst>
            </p:cNvPr>
            <p:cNvSpPr>
              <a:spLocks/>
            </p:cNvSpPr>
            <p:nvPr/>
          </p:nvSpPr>
          <p:spPr bwMode="auto">
            <a:xfrm>
              <a:off x="1012" y="2046"/>
              <a:ext cx="182" cy="140"/>
            </a:xfrm>
            <a:custGeom>
              <a:avLst/>
              <a:gdLst>
                <a:gd name="T0" fmla="*/ 53 w 365"/>
                <a:gd name="T1" fmla="*/ 0 h 279"/>
                <a:gd name="T2" fmla="*/ 74 w 365"/>
                <a:gd name="T3" fmla="*/ 11 h 279"/>
                <a:gd name="T4" fmla="*/ 91 w 365"/>
                <a:gd name="T5" fmla="*/ 25 h 279"/>
                <a:gd name="T6" fmla="*/ 104 w 365"/>
                <a:gd name="T7" fmla="*/ 34 h 279"/>
                <a:gd name="T8" fmla="*/ 118 w 365"/>
                <a:gd name="T9" fmla="*/ 34 h 279"/>
                <a:gd name="T10" fmla="*/ 123 w 365"/>
                <a:gd name="T11" fmla="*/ 40 h 279"/>
                <a:gd name="T12" fmla="*/ 118 w 365"/>
                <a:gd name="T13" fmla="*/ 42 h 279"/>
                <a:gd name="T14" fmla="*/ 116 w 365"/>
                <a:gd name="T15" fmla="*/ 47 h 279"/>
                <a:gd name="T16" fmla="*/ 142 w 365"/>
                <a:gd name="T17" fmla="*/ 47 h 279"/>
                <a:gd name="T18" fmla="*/ 160 w 365"/>
                <a:gd name="T19" fmla="*/ 59 h 279"/>
                <a:gd name="T20" fmla="*/ 175 w 365"/>
                <a:gd name="T21" fmla="*/ 74 h 279"/>
                <a:gd name="T22" fmla="*/ 190 w 365"/>
                <a:gd name="T23" fmla="*/ 95 h 279"/>
                <a:gd name="T24" fmla="*/ 205 w 365"/>
                <a:gd name="T25" fmla="*/ 110 h 279"/>
                <a:gd name="T26" fmla="*/ 222 w 365"/>
                <a:gd name="T27" fmla="*/ 123 h 279"/>
                <a:gd name="T28" fmla="*/ 247 w 365"/>
                <a:gd name="T29" fmla="*/ 125 h 279"/>
                <a:gd name="T30" fmla="*/ 281 w 365"/>
                <a:gd name="T31" fmla="*/ 118 h 279"/>
                <a:gd name="T32" fmla="*/ 298 w 365"/>
                <a:gd name="T33" fmla="*/ 97 h 279"/>
                <a:gd name="T34" fmla="*/ 312 w 365"/>
                <a:gd name="T35" fmla="*/ 76 h 279"/>
                <a:gd name="T36" fmla="*/ 331 w 365"/>
                <a:gd name="T37" fmla="*/ 57 h 279"/>
                <a:gd name="T38" fmla="*/ 344 w 365"/>
                <a:gd name="T39" fmla="*/ 55 h 279"/>
                <a:gd name="T40" fmla="*/ 363 w 365"/>
                <a:gd name="T41" fmla="*/ 57 h 279"/>
                <a:gd name="T42" fmla="*/ 365 w 365"/>
                <a:gd name="T43" fmla="*/ 84 h 279"/>
                <a:gd name="T44" fmla="*/ 365 w 365"/>
                <a:gd name="T45" fmla="*/ 114 h 279"/>
                <a:gd name="T46" fmla="*/ 359 w 365"/>
                <a:gd name="T47" fmla="*/ 142 h 279"/>
                <a:gd name="T48" fmla="*/ 353 w 365"/>
                <a:gd name="T49" fmla="*/ 171 h 279"/>
                <a:gd name="T50" fmla="*/ 342 w 365"/>
                <a:gd name="T51" fmla="*/ 198 h 279"/>
                <a:gd name="T52" fmla="*/ 329 w 365"/>
                <a:gd name="T53" fmla="*/ 222 h 279"/>
                <a:gd name="T54" fmla="*/ 315 w 365"/>
                <a:gd name="T55" fmla="*/ 241 h 279"/>
                <a:gd name="T56" fmla="*/ 298 w 365"/>
                <a:gd name="T57" fmla="*/ 260 h 279"/>
                <a:gd name="T58" fmla="*/ 281 w 365"/>
                <a:gd name="T59" fmla="*/ 270 h 279"/>
                <a:gd name="T60" fmla="*/ 266 w 365"/>
                <a:gd name="T61" fmla="*/ 277 h 279"/>
                <a:gd name="T62" fmla="*/ 249 w 365"/>
                <a:gd name="T63" fmla="*/ 279 h 279"/>
                <a:gd name="T64" fmla="*/ 232 w 365"/>
                <a:gd name="T65" fmla="*/ 279 h 279"/>
                <a:gd name="T66" fmla="*/ 211 w 365"/>
                <a:gd name="T67" fmla="*/ 274 h 279"/>
                <a:gd name="T68" fmla="*/ 192 w 365"/>
                <a:gd name="T69" fmla="*/ 262 h 279"/>
                <a:gd name="T70" fmla="*/ 173 w 365"/>
                <a:gd name="T71" fmla="*/ 247 h 279"/>
                <a:gd name="T72" fmla="*/ 154 w 365"/>
                <a:gd name="T73" fmla="*/ 226 h 279"/>
                <a:gd name="T74" fmla="*/ 146 w 365"/>
                <a:gd name="T75" fmla="*/ 207 h 279"/>
                <a:gd name="T76" fmla="*/ 139 w 365"/>
                <a:gd name="T77" fmla="*/ 188 h 279"/>
                <a:gd name="T78" fmla="*/ 133 w 365"/>
                <a:gd name="T79" fmla="*/ 169 h 279"/>
                <a:gd name="T80" fmla="*/ 129 w 365"/>
                <a:gd name="T81" fmla="*/ 148 h 279"/>
                <a:gd name="T82" fmla="*/ 121 w 365"/>
                <a:gd name="T83" fmla="*/ 127 h 279"/>
                <a:gd name="T84" fmla="*/ 114 w 365"/>
                <a:gd name="T85" fmla="*/ 114 h 279"/>
                <a:gd name="T86" fmla="*/ 102 w 365"/>
                <a:gd name="T87" fmla="*/ 101 h 279"/>
                <a:gd name="T88" fmla="*/ 89 w 365"/>
                <a:gd name="T89" fmla="*/ 93 h 279"/>
                <a:gd name="T90" fmla="*/ 87 w 365"/>
                <a:gd name="T91" fmla="*/ 114 h 279"/>
                <a:gd name="T92" fmla="*/ 91 w 365"/>
                <a:gd name="T93" fmla="*/ 133 h 279"/>
                <a:gd name="T94" fmla="*/ 93 w 365"/>
                <a:gd name="T95" fmla="*/ 152 h 279"/>
                <a:gd name="T96" fmla="*/ 87 w 365"/>
                <a:gd name="T97" fmla="*/ 173 h 279"/>
                <a:gd name="T98" fmla="*/ 66 w 365"/>
                <a:gd name="T99" fmla="*/ 163 h 279"/>
                <a:gd name="T100" fmla="*/ 44 w 365"/>
                <a:gd name="T101" fmla="*/ 150 h 279"/>
                <a:gd name="T102" fmla="*/ 25 w 365"/>
                <a:gd name="T103" fmla="*/ 127 h 279"/>
                <a:gd name="T104" fmla="*/ 9 w 365"/>
                <a:gd name="T105" fmla="*/ 101 h 279"/>
                <a:gd name="T106" fmla="*/ 0 w 365"/>
                <a:gd name="T107" fmla="*/ 72 h 279"/>
                <a:gd name="T108" fmla="*/ 2 w 365"/>
                <a:gd name="T109" fmla="*/ 44 h 279"/>
                <a:gd name="T110" fmla="*/ 13 w 365"/>
                <a:gd name="T111" fmla="*/ 19 h 279"/>
                <a:gd name="T112" fmla="*/ 42 w 365"/>
                <a:gd name="T113" fmla="*/ 0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365" h="279">
                  <a:moveTo>
                    <a:pt x="42" y="0"/>
                  </a:moveTo>
                  <a:lnTo>
                    <a:pt x="53" y="0"/>
                  </a:lnTo>
                  <a:lnTo>
                    <a:pt x="64" y="6"/>
                  </a:lnTo>
                  <a:lnTo>
                    <a:pt x="74" y="11"/>
                  </a:lnTo>
                  <a:lnTo>
                    <a:pt x="83" y="19"/>
                  </a:lnTo>
                  <a:lnTo>
                    <a:pt x="91" y="25"/>
                  </a:lnTo>
                  <a:lnTo>
                    <a:pt x="101" y="32"/>
                  </a:lnTo>
                  <a:lnTo>
                    <a:pt x="104" y="34"/>
                  </a:lnTo>
                  <a:lnTo>
                    <a:pt x="110" y="34"/>
                  </a:lnTo>
                  <a:lnTo>
                    <a:pt x="118" y="34"/>
                  </a:lnTo>
                  <a:lnTo>
                    <a:pt x="125" y="36"/>
                  </a:lnTo>
                  <a:lnTo>
                    <a:pt x="123" y="40"/>
                  </a:lnTo>
                  <a:lnTo>
                    <a:pt x="121" y="42"/>
                  </a:lnTo>
                  <a:lnTo>
                    <a:pt x="118" y="42"/>
                  </a:lnTo>
                  <a:lnTo>
                    <a:pt x="116" y="44"/>
                  </a:lnTo>
                  <a:lnTo>
                    <a:pt x="116" y="47"/>
                  </a:lnTo>
                  <a:lnTo>
                    <a:pt x="129" y="45"/>
                  </a:lnTo>
                  <a:lnTo>
                    <a:pt x="142" y="47"/>
                  </a:lnTo>
                  <a:lnTo>
                    <a:pt x="150" y="51"/>
                  </a:lnTo>
                  <a:lnTo>
                    <a:pt x="160" y="59"/>
                  </a:lnTo>
                  <a:lnTo>
                    <a:pt x="167" y="65"/>
                  </a:lnTo>
                  <a:lnTo>
                    <a:pt x="175" y="74"/>
                  </a:lnTo>
                  <a:lnTo>
                    <a:pt x="182" y="84"/>
                  </a:lnTo>
                  <a:lnTo>
                    <a:pt x="190" y="95"/>
                  </a:lnTo>
                  <a:lnTo>
                    <a:pt x="196" y="103"/>
                  </a:lnTo>
                  <a:lnTo>
                    <a:pt x="205" y="110"/>
                  </a:lnTo>
                  <a:lnTo>
                    <a:pt x="213" y="118"/>
                  </a:lnTo>
                  <a:lnTo>
                    <a:pt x="222" y="123"/>
                  </a:lnTo>
                  <a:lnTo>
                    <a:pt x="234" y="125"/>
                  </a:lnTo>
                  <a:lnTo>
                    <a:pt x="247" y="125"/>
                  </a:lnTo>
                  <a:lnTo>
                    <a:pt x="262" y="123"/>
                  </a:lnTo>
                  <a:lnTo>
                    <a:pt x="281" y="118"/>
                  </a:lnTo>
                  <a:lnTo>
                    <a:pt x="289" y="108"/>
                  </a:lnTo>
                  <a:lnTo>
                    <a:pt x="298" y="97"/>
                  </a:lnTo>
                  <a:lnTo>
                    <a:pt x="304" y="87"/>
                  </a:lnTo>
                  <a:lnTo>
                    <a:pt x="312" y="76"/>
                  </a:lnTo>
                  <a:lnTo>
                    <a:pt x="319" y="65"/>
                  </a:lnTo>
                  <a:lnTo>
                    <a:pt x="331" y="57"/>
                  </a:lnTo>
                  <a:lnTo>
                    <a:pt x="336" y="55"/>
                  </a:lnTo>
                  <a:lnTo>
                    <a:pt x="344" y="55"/>
                  </a:lnTo>
                  <a:lnTo>
                    <a:pt x="352" y="53"/>
                  </a:lnTo>
                  <a:lnTo>
                    <a:pt x="363" y="57"/>
                  </a:lnTo>
                  <a:lnTo>
                    <a:pt x="365" y="70"/>
                  </a:lnTo>
                  <a:lnTo>
                    <a:pt x="365" y="84"/>
                  </a:lnTo>
                  <a:lnTo>
                    <a:pt x="365" y="97"/>
                  </a:lnTo>
                  <a:lnTo>
                    <a:pt x="365" y="114"/>
                  </a:lnTo>
                  <a:lnTo>
                    <a:pt x="361" y="127"/>
                  </a:lnTo>
                  <a:lnTo>
                    <a:pt x="359" y="142"/>
                  </a:lnTo>
                  <a:lnTo>
                    <a:pt x="355" y="156"/>
                  </a:lnTo>
                  <a:lnTo>
                    <a:pt x="353" y="171"/>
                  </a:lnTo>
                  <a:lnTo>
                    <a:pt x="348" y="184"/>
                  </a:lnTo>
                  <a:lnTo>
                    <a:pt x="342" y="198"/>
                  </a:lnTo>
                  <a:lnTo>
                    <a:pt x="334" y="209"/>
                  </a:lnTo>
                  <a:lnTo>
                    <a:pt x="329" y="222"/>
                  </a:lnTo>
                  <a:lnTo>
                    <a:pt x="321" y="232"/>
                  </a:lnTo>
                  <a:lnTo>
                    <a:pt x="315" y="241"/>
                  </a:lnTo>
                  <a:lnTo>
                    <a:pt x="306" y="251"/>
                  </a:lnTo>
                  <a:lnTo>
                    <a:pt x="298" y="260"/>
                  </a:lnTo>
                  <a:lnTo>
                    <a:pt x="289" y="264"/>
                  </a:lnTo>
                  <a:lnTo>
                    <a:pt x="281" y="270"/>
                  </a:lnTo>
                  <a:lnTo>
                    <a:pt x="274" y="274"/>
                  </a:lnTo>
                  <a:lnTo>
                    <a:pt x="266" y="277"/>
                  </a:lnTo>
                  <a:lnTo>
                    <a:pt x="256" y="279"/>
                  </a:lnTo>
                  <a:lnTo>
                    <a:pt x="249" y="279"/>
                  </a:lnTo>
                  <a:lnTo>
                    <a:pt x="239" y="279"/>
                  </a:lnTo>
                  <a:lnTo>
                    <a:pt x="232" y="279"/>
                  </a:lnTo>
                  <a:lnTo>
                    <a:pt x="220" y="276"/>
                  </a:lnTo>
                  <a:lnTo>
                    <a:pt x="211" y="274"/>
                  </a:lnTo>
                  <a:lnTo>
                    <a:pt x="201" y="268"/>
                  </a:lnTo>
                  <a:lnTo>
                    <a:pt x="192" y="262"/>
                  </a:lnTo>
                  <a:lnTo>
                    <a:pt x="182" y="255"/>
                  </a:lnTo>
                  <a:lnTo>
                    <a:pt x="173" y="247"/>
                  </a:lnTo>
                  <a:lnTo>
                    <a:pt x="163" y="236"/>
                  </a:lnTo>
                  <a:lnTo>
                    <a:pt x="154" y="226"/>
                  </a:lnTo>
                  <a:lnTo>
                    <a:pt x="150" y="217"/>
                  </a:lnTo>
                  <a:lnTo>
                    <a:pt x="146" y="207"/>
                  </a:lnTo>
                  <a:lnTo>
                    <a:pt x="142" y="198"/>
                  </a:lnTo>
                  <a:lnTo>
                    <a:pt x="139" y="188"/>
                  </a:lnTo>
                  <a:lnTo>
                    <a:pt x="135" y="177"/>
                  </a:lnTo>
                  <a:lnTo>
                    <a:pt x="133" y="169"/>
                  </a:lnTo>
                  <a:lnTo>
                    <a:pt x="131" y="158"/>
                  </a:lnTo>
                  <a:lnTo>
                    <a:pt x="129" y="148"/>
                  </a:lnTo>
                  <a:lnTo>
                    <a:pt x="125" y="137"/>
                  </a:lnTo>
                  <a:lnTo>
                    <a:pt x="121" y="127"/>
                  </a:lnTo>
                  <a:lnTo>
                    <a:pt x="118" y="120"/>
                  </a:lnTo>
                  <a:lnTo>
                    <a:pt x="114" y="114"/>
                  </a:lnTo>
                  <a:lnTo>
                    <a:pt x="108" y="104"/>
                  </a:lnTo>
                  <a:lnTo>
                    <a:pt x="102" y="101"/>
                  </a:lnTo>
                  <a:lnTo>
                    <a:pt x="97" y="95"/>
                  </a:lnTo>
                  <a:lnTo>
                    <a:pt x="89" y="93"/>
                  </a:lnTo>
                  <a:lnTo>
                    <a:pt x="85" y="103"/>
                  </a:lnTo>
                  <a:lnTo>
                    <a:pt x="87" y="114"/>
                  </a:lnTo>
                  <a:lnTo>
                    <a:pt x="87" y="123"/>
                  </a:lnTo>
                  <a:lnTo>
                    <a:pt x="91" y="133"/>
                  </a:lnTo>
                  <a:lnTo>
                    <a:pt x="93" y="142"/>
                  </a:lnTo>
                  <a:lnTo>
                    <a:pt x="93" y="152"/>
                  </a:lnTo>
                  <a:lnTo>
                    <a:pt x="91" y="161"/>
                  </a:lnTo>
                  <a:lnTo>
                    <a:pt x="87" y="173"/>
                  </a:lnTo>
                  <a:lnTo>
                    <a:pt x="76" y="169"/>
                  </a:lnTo>
                  <a:lnTo>
                    <a:pt x="66" y="163"/>
                  </a:lnTo>
                  <a:lnTo>
                    <a:pt x="53" y="156"/>
                  </a:lnTo>
                  <a:lnTo>
                    <a:pt x="44" y="150"/>
                  </a:lnTo>
                  <a:lnTo>
                    <a:pt x="32" y="137"/>
                  </a:lnTo>
                  <a:lnTo>
                    <a:pt x="25" y="127"/>
                  </a:lnTo>
                  <a:lnTo>
                    <a:pt x="15" y="114"/>
                  </a:lnTo>
                  <a:lnTo>
                    <a:pt x="9" y="101"/>
                  </a:lnTo>
                  <a:lnTo>
                    <a:pt x="4" y="87"/>
                  </a:lnTo>
                  <a:lnTo>
                    <a:pt x="0" y="72"/>
                  </a:lnTo>
                  <a:lnTo>
                    <a:pt x="0" y="57"/>
                  </a:lnTo>
                  <a:lnTo>
                    <a:pt x="2" y="44"/>
                  </a:lnTo>
                  <a:lnTo>
                    <a:pt x="6" y="30"/>
                  </a:lnTo>
                  <a:lnTo>
                    <a:pt x="13" y="19"/>
                  </a:lnTo>
                  <a:lnTo>
                    <a:pt x="26" y="7"/>
                  </a:lnTo>
                  <a:lnTo>
                    <a:pt x="42" y="0"/>
                  </a:lnTo>
                  <a:lnTo>
                    <a:pt x="42" y="0"/>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4" name="Freeform 8">
              <a:extLst>
                <a:ext uri="{FF2B5EF4-FFF2-40B4-BE49-F238E27FC236}">
                  <a16:creationId xmlns:a16="http://schemas.microsoft.com/office/drawing/2014/main" id="{DF9FF2F2-4E49-B3C2-A924-6B73D098273A}"/>
                </a:ext>
              </a:extLst>
            </p:cNvPr>
            <p:cNvSpPr>
              <a:spLocks/>
            </p:cNvSpPr>
            <p:nvPr/>
          </p:nvSpPr>
          <p:spPr bwMode="auto">
            <a:xfrm>
              <a:off x="1288" y="2093"/>
              <a:ext cx="67" cy="58"/>
            </a:xfrm>
            <a:custGeom>
              <a:avLst/>
              <a:gdLst>
                <a:gd name="T0" fmla="*/ 8 w 135"/>
                <a:gd name="T1" fmla="*/ 0 h 116"/>
                <a:gd name="T2" fmla="*/ 15 w 135"/>
                <a:gd name="T3" fmla="*/ 6 h 116"/>
                <a:gd name="T4" fmla="*/ 23 w 135"/>
                <a:gd name="T5" fmla="*/ 11 h 116"/>
                <a:gd name="T6" fmla="*/ 33 w 135"/>
                <a:gd name="T7" fmla="*/ 19 h 116"/>
                <a:gd name="T8" fmla="*/ 40 w 135"/>
                <a:gd name="T9" fmla="*/ 27 h 116"/>
                <a:gd name="T10" fmla="*/ 46 w 135"/>
                <a:gd name="T11" fmla="*/ 34 h 116"/>
                <a:gd name="T12" fmla="*/ 55 w 135"/>
                <a:gd name="T13" fmla="*/ 40 h 116"/>
                <a:gd name="T14" fmla="*/ 63 w 135"/>
                <a:gd name="T15" fmla="*/ 48 h 116"/>
                <a:gd name="T16" fmla="*/ 71 w 135"/>
                <a:gd name="T17" fmla="*/ 55 h 116"/>
                <a:gd name="T18" fmla="*/ 76 w 135"/>
                <a:gd name="T19" fmla="*/ 63 h 116"/>
                <a:gd name="T20" fmla="*/ 86 w 135"/>
                <a:gd name="T21" fmla="*/ 68 h 116"/>
                <a:gd name="T22" fmla="*/ 93 w 135"/>
                <a:gd name="T23" fmla="*/ 76 h 116"/>
                <a:gd name="T24" fmla="*/ 101 w 135"/>
                <a:gd name="T25" fmla="*/ 84 h 116"/>
                <a:gd name="T26" fmla="*/ 109 w 135"/>
                <a:gd name="T27" fmla="*/ 91 h 116"/>
                <a:gd name="T28" fmla="*/ 116 w 135"/>
                <a:gd name="T29" fmla="*/ 99 h 116"/>
                <a:gd name="T30" fmla="*/ 126 w 135"/>
                <a:gd name="T31" fmla="*/ 106 h 116"/>
                <a:gd name="T32" fmla="*/ 135 w 135"/>
                <a:gd name="T33" fmla="*/ 116 h 116"/>
                <a:gd name="T34" fmla="*/ 128 w 135"/>
                <a:gd name="T35" fmla="*/ 112 h 116"/>
                <a:gd name="T36" fmla="*/ 122 w 135"/>
                <a:gd name="T37" fmla="*/ 108 h 116"/>
                <a:gd name="T38" fmla="*/ 112 w 135"/>
                <a:gd name="T39" fmla="*/ 105 h 116"/>
                <a:gd name="T40" fmla="*/ 107 w 135"/>
                <a:gd name="T41" fmla="*/ 103 h 116"/>
                <a:gd name="T42" fmla="*/ 99 w 135"/>
                <a:gd name="T43" fmla="*/ 97 h 116"/>
                <a:gd name="T44" fmla="*/ 91 w 135"/>
                <a:gd name="T45" fmla="*/ 95 h 116"/>
                <a:gd name="T46" fmla="*/ 82 w 135"/>
                <a:gd name="T47" fmla="*/ 91 h 116"/>
                <a:gd name="T48" fmla="*/ 76 w 135"/>
                <a:gd name="T49" fmla="*/ 89 h 116"/>
                <a:gd name="T50" fmla="*/ 67 w 135"/>
                <a:gd name="T51" fmla="*/ 84 h 116"/>
                <a:gd name="T52" fmla="*/ 59 w 135"/>
                <a:gd name="T53" fmla="*/ 80 h 116"/>
                <a:gd name="T54" fmla="*/ 50 w 135"/>
                <a:gd name="T55" fmla="*/ 76 h 116"/>
                <a:gd name="T56" fmla="*/ 42 w 135"/>
                <a:gd name="T57" fmla="*/ 72 h 116"/>
                <a:gd name="T58" fmla="*/ 29 w 135"/>
                <a:gd name="T59" fmla="*/ 63 h 116"/>
                <a:gd name="T60" fmla="*/ 17 w 135"/>
                <a:gd name="T61" fmla="*/ 53 h 116"/>
                <a:gd name="T62" fmla="*/ 6 w 135"/>
                <a:gd name="T63" fmla="*/ 42 h 116"/>
                <a:gd name="T64" fmla="*/ 0 w 135"/>
                <a:gd name="T65" fmla="*/ 30 h 116"/>
                <a:gd name="T66" fmla="*/ 0 w 135"/>
                <a:gd name="T67" fmla="*/ 21 h 116"/>
                <a:gd name="T68" fmla="*/ 0 w 135"/>
                <a:gd name="T69" fmla="*/ 13 h 116"/>
                <a:gd name="T70" fmla="*/ 2 w 135"/>
                <a:gd name="T71" fmla="*/ 6 h 116"/>
                <a:gd name="T72" fmla="*/ 8 w 135"/>
                <a:gd name="T73" fmla="*/ 0 h 116"/>
                <a:gd name="T74" fmla="*/ 8 w 135"/>
                <a:gd name="T7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35" h="116">
                  <a:moveTo>
                    <a:pt x="8" y="0"/>
                  </a:moveTo>
                  <a:lnTo>
                    <a:pt x="15" y="6"/>
                  </a:lnTo>
                  <a:lnTo>
                    <a:pt x="23" y="11"/>
                  </a:lnTo>
                  <a:lnTo>
                    <a:pt x="33" y="19"/>
                  </a:lnTo>
                  <a:lnTo>
                    <a:pt x="40" y="27"/>
                  </a:lnTo>
                  <a:lnTo>
                    <a:pt x="46" y="34"/>
                  </a:lnTo>
                  <a:lnTo>
                    <a:pt x="55" y="40"/>
                  </a:lnTo>
                  <a:lnTo>
                    <a:pt x="63" y="48"/>
                  </a:lnTo>
                  <a:lnTo>
                    <a:pt x="71" y="55"/>
                  </a:lnTo>
                  <a:lnTo>
                    <a:pt x="76" y="63"/>
                  </a:lnTo>
                  <a:lnTo>
                    <a:pt x="86" y="68"/>
                  </a:lnTo>
                  <a:lnTo>
                    <a:pt x="93" y="76"/>
                  </a:lnTo>
                  <a:lnTo>
                    <a:pt x="101" y="84"/>
                  </a:lnTo>
                  <a:lnTo>
                    <a:pt x="109" y="91"/>
                  </a:lnTo>
                  <a:lnTo>
                    <a:pt x="116" y="99"/>
                  </a:lnTo>
                  <a:lnTo>
                    <a:pt x="126" y="106"/>
                  </a:lnTo>
                  <a:lnTo>
                    <a:pt x="135" y="116"/>
                  </a:lnTo>
                  <a:lnTo>
                    <a:pt x="128" y="112"/>
                  </a:lnTo>
                  <a:lnTo>
                    <a:pt x="122" y="108"/>
                  </a:lnTo>
                  <a:lnTo>
                    <a:pt x="112" y="105"/>
                  </a:lnTo>
                  <a:lnTo>
                    <a:pt x="107" y="103"/>
                  </a:lnTo>
                  <a:lnTo>
                    <a:pt x="99" y="97"/>
                  </a:lnTo>
                  <a:lnTo>
                    <a:pt x="91" y="95"/>
                  </a:lnTo>
                  <a:lnTo>
                    <a:pt x="82" y="91"/>
                  </a:lnTo>
                  <a:lnTo>
                    <a:pt x="76" y="89"/>
                  </a:lnTo>
                  <a:lnTo>
                    <a:pt x="67" y="84"/>
                  </a:lnTo>
                  <a:lnTo>
                    <a:pt x="59" y="80"/>
                  </a:lnTo>
                  <a:lnTo>
                    <a:pt x="50" y="76"/>
                  </a:lnTo>
                  <a:lnTo>
                    <a:pt x="42" y="72"/>
                  </a:lnTo>
                  <a:lnTo>
                    <a:pt x="29" y="63"/>
                  </a:lnTo>
                  <a:lnTo>
                    <a:pt x="17" y="53"/>
                  </a:lnTo>
                  <a:lnTo>
                    <a:pt x="6" y="42"/>
                  </a:lnTo>
                  <a:lnTo>
                    <a:pt x="0" y="30"/>
                  </a:lnTo>
                  <a:lnTo>
                    <a:pt x="0" y="21"/>
                  </a:lnTo>
                  <a:lnTo>
                    <a:pt x="0" y="13"/>
                  </a:lnTo>
                  <a:lnTo>
                    <a:pt x="2" y="6"/>
                  </a:lnTo>
                  <a:lnTo>
                    <a:pt x="8" y="0"/>
                  </a:lnTo>
                  <a:lnTo>
                    <a:pt x="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5" name="Freeform 9">
              <a:extLst>
                <a:ext uri="{FF2B5EF4-FFF2-40B4-BE49-F238E27FC236}">
                  <a16:creationId xmlns:a16="http://schemas.microsoft.com/office/drawing/2014/main" id="{F85E8CBB-1036-0AF2-7318-BD586F0495DE}"/>
                </a:ext>
              </a:extLst>
            </p:cNvPr>
            <p:cNvSpPr>
              <a:spLocks/>
            </p:cNvSpPr>
            <p:nvPr/>
          </p:nvSpPr>
          <p:spPr bwMode="auto">
            <a:xfrm>
              <a:off x="488" y="2140"/>
              <a:ext cx="413" cy="720"/>
            </a:xfrm>
            <a:custGeom>
              <a:avLst/>
              <a:gdLst>
                <a:gd name="T0" fmla="*/ 707 w 825"/>
                <a:gd name="T1" fmla="*/ 2 h 1441"/>
                <a:gd name="T2" fmla="*/ 816 w 825"/>
                <a:gd name="T3" fmla="*/ 38 h 1441"/>
                <a:gd name="T4" fmla="*/ 808 w 825"/>
                <a:gd name="T5" fmla="*/ 122 h 1441"/>
                <a:gd name="T6" fmla="*/ 740 w 825"/>
                <a:gd name="T7" fmla="*/ 114 h 1441"/>
                <a:gd name="T8" fmla="*/ 692 w 825"/>
                <a:gd name="T9" fmla="*/ 135 h 1441"/>
                <a:gd name="T10" fmla="*/ 694 w 825"/>
                <a:gd name="T11" fmla="*/ 169 h 1441"/>
                <a:gd name="T12" fmla="*/ 692 w 825"/>
                <a:gd name="T13" fmla="*/ 211 h 1441"/>
                <a:gd name="T14" fmla="*/ 618 w 825"/>
                <a:gd name="T15" fmla="*/ 152 h 1441"/>
                <a:gd name="T16" fmla="*/ 624 w 825"/>
                <a:gd name="T17" fmla="*/ 236 h 1441"/>
                <a:gd name="T18" fmla="*/ 591 w 825"/>
                <a:gd name="T19" fmla="*/ 253 h 1441"/>
                <a:gd name="T20" fmla="*/ 595 w 825"/>
                <a:gd name="T21" fmla="*/ 321 h 1441"/>
                <a:gd name="T22" fmla="*/ 538 w 825"/>
                <a:gd name="T23" fmla="*/ 264 h 1441"/>
                <a:gd name="T24" fmla="*/ 502 w 825"/>
                <a:gd name="T25" fmla="*/ 223 h 1441"/>
                <a:gd name="T26" fmla="*/ 519 w 825"/>
                <a:gd name="T27" fmla="*/ 301 h 1441"/>
                <a:gd name="T28" fmla="*/ 527 w 825"/>
                <a:gd name="T29" fmla="*/ 358 h 1441"/>
                <a:gd name="T30" fmla="*/ 458 w 825"/>
                <a:gd name="T31" fmla="*/ 295 h 1441"/>
                <a:gd name="T32" fmla="*/ 415 w 825"/>
                <a:gd name="T33" fmla="*/ 236 h 1441"/>
                <a:gd name="T34" fmla="*/ 441 w 825"/>
                <a:gd name="T35" fmla="*/ 348 h 1441"/>
                <a:gd name="T36" fmla="*/ 476 w 825"/>
                <a:gd name="T37" fmla="*/ 441 h 1441"/>
                <a:gd name="T38" fmla="*/ 409 w 825"/>
                <a:gd name="T39" fmla="*/ 380 h 1441"/>
                <a:gd name="T40" fmla="*/ 363 w 825"/>
                <a:gd name="T41" fmla="*/ 327 h 1441"/>
                <a:gd name="T42" fmla="*/ 380 w 825"/>
                <a:gd name="T43" fmla="*/ 399 h 1441"/>
                <a:gd name="T44" fmla="*/ 437 w 825"/>
                <a:gd name="T45" fmla="*/ 494 h 1441"/>
                <a:gd name="T46" fmla="*/ 363 w 825"/>
                <a:gd name="T47" fmla="*/ 451 h 1441"/>
                <a:gd name="T48" fmla="*/ 302 w 825"/>
                <a:gd name="T49" fmla="*/ 373 h 1441"/>
                <a:gd name="T50" fmla="*/ 297 w 825"/>
                <a:gd name="T51" fmla="*/ 418 h 1441"/>
                <a:gd name="T52" fmla="*/ 333 w 825"/>
                <a:gd name="T53" fmla="*/ 477 h 1441"/>
                <a:gd name="T54" fmla="*/ 342 w 825"/>
                <a:gd name="T55" fmla="*/ 538 h 1441"/>
                <a:gd name="T56" fmla="*/ 354 w 825"/>
                <a:gd name="T57" fmla="*/ 584 h 1441"/>
                <a:gd name="T58" fmla="*/ 280 w 825"/>
                <a:gd name="T59" fmla="*/ 525 h 1441"/>
                <a:gd name="T60" fmla="*/ 217 w 825"/>
                <a:gd name="T61" fmla="*/ 462 h 1441"/>
                <a:gd name="T62" fmla="*/ 230 w 825"/>
                <a:gd name="T63" fmla="*/ 527 h 1441"/>
                <a:gd name="T64" fmla="*/ 270 w 825"/>
                <a:gd name="T65" fmla="*/ 588 h 1441"/>
                <a:gd name="T66" fmla="*/ 337 w 825"/>
                <a:gd name="T67" fmla="*/ 629 h 1441"/>
                <a:gd name="T68" fmla="*/ 283 w 825"/>
                <a:gd name="T69" fmla="*/ 643 h 1441"/>
                <a:gd name="T70" fmla="*/ 190 w 825"/>
                <a:gd name="T71" fmla="*/ 559 h 1441"/>
                <a:gd name="T72" fmla="*/ 219 w 825"/>
                <a:gd name="T73" fmla="*/ 666 h 1441"/>
                <a:gd name="T74" fmla="*/ 322 w 825"/>
                <a:gd name="T75" fmla="*/ 785 h 1441"/>
                <a:gd name="T76" fmla="*/ 230 w 825"/>
                <a:gd name="T77" fmla="*/ 740 h 1441"/>
                <a:gd name="T78" fmla="*/ 133 w 825"/>
                <a:gd name="T79" fmla="*/ 631 h 1441"/>
                <a:gd name="T80" fmla="*/ 187 w 825"/>
                <a:gd name="T81" fmla="*/ 766 h 1441"/>
                <a:gd name="T82" fmla="*/ 289 w 825"/>
                <a:gd name="T83" fmla="*/ 918 h 1441"/>
                <a:gd name="T84" fmla="*/ 230 w 825"/>
                <a:gd name="T85" fmla="*/ 888 h 1441"/>
                <a:gd name="T86" fmla="*/ 158 w 825"/>
                <a:gd name="T87" fmla="*/ 818 h 1441"/>
                <a:gd name="T88" fmla="*/ 200 w 825"/>
                <a:gd name="T89" fmla="*/ 928 h 1441"/>
                <a:gd name="T90" fmla="*/ 322 w 825"/>
                <a:gd name="T91" fmla="*/ 1048 h 1441"/>
                <a:gd name="T92" fmla="*/ 322 w 825"/>
                <a:gd name="T93" fmla="*/ 1093 h 1441"/>
                <a:gd name="T94" fmla="*/ 247 w 825"/>
                <a:gd name="T95" fmla="*/ 1048 h 1441"/>
                <a:gd name="T96" fmla="*/ 206 w 825"/>
                <a:gd name="T97" fmla="*/ 1044 h 1441"/>
                <a:gd name="T98" fmla="*/ 236 w 825"/>
                <a:gd name="T99" fmla="*/ 1099 h 1441"/>
                <a:gd name="T100" fmla="*/ 312 w 825"/>
                <a:gd name="T101" fmla="*/ 1166 h 1441"/>
                <a:gd name="T102" fmla="*/ 167 w 825"/>
                <a:gd name="T103" fmla="*/ 1076 h 1441"/>
                <a:gd name="T104" fmla="*/ 74 w 825"/>
                <a:gd name="T105" fmla="*/ 761 h 1441"/>
                <a:gd name="T106" fmla="*/ 86 w 825"/>
                <a:gd name="T107" fmla="*/ 597 h 1441"/>
                <a:gd name="T108" fmla="*/ 29 w 825"/>
                <a:gd name="T109" fmla="*/ 852 h 1441"/>
                <a:gd name="T110" fmla="*/ 207 w 825"/>
                <a:gd name="T111" fmla="*/ 1282 h 1441"/>
                <a:gd name="T112" fmla="*/ 204 w 825"/>
                <a:gd name="T113" fmla="*/ 1384 h 1441"/>
                <a:gd name="T114" fmla="*/ 150 w 825"/>
                <a:gd name="T115" fmla="*/ 1253 h 1441"/>
                <a:gd name="T116" fmla="*/ 84 w 825"/>
                <a:gd name="T117" fmla="*/ 1110 h 1441"/>
                <a:gd name="T118" fmla="*/ 33 w 825"/>
                <a:gd name="T119" fmla="*/ 951 h 1441"/>
                <a:gd name="T120" fmla="*/ 8 w 825"/>
                <a:gd name="T121" fmla="*/ 673 h 1441"/>
                <a:gd name="T122" fmla="*/ 276 w 825"/>
                <a:gd name="T123" fmla="*/ 166 h 14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825" h="1441">
                  <a:moveTo>
                    <a:pt x="595" y="0"/>
                  </a:moveTo>
                  <a:lnTo>
                    <a:pt x="611" y="0"/>
                  </a:lnTo>
                  <a:lnTo>
                    <a:pt x="626" y="0"/>
                  </a:lnTo>
                  <a:lnTo>
                    <a:pt x="641" y="0"/>
                  </a:lnTo>
                  <a:lnTo>
                    <a:pt x="658" y="2"/>
                  </a:lnTo>
                  <a:lnTo>
                    <a:pt x="675" y="2"/>
                  </a:lnTo>
                  <a:lnTo>
                    <a:pt x="692" y="2"/>
                  </a:lnTo>
                  <a:lnTo>
                    <a:pt x="707" y="2"/>
                  </a:lnTo>
                  <a:lnTo>
                    <a:pt x="725" y="4"/>
                  </a:lnTo>
                  <a:lnTo>
                    <a:pt x="740" y="4"/>
                  </a:lnTo>
                  <a:lnTo>
                    <a:pt x="757" y="6"/>
                  </a:lnTo>
                  <a:lnTo>
                    <a:pt x="770" y="10"/>
                  </a:lnTo>
                  <a:lnTo>
                    <a:pt x="784" y="13"/>
                  </a:lnTo>
                  <a:lnTo>
                    <a:pt x="793" y="19"/>
                  </a:lnTo>
                  <a:lnTo>
                    <a:pt x="806" y="29"/>
                  </a:lnTo>
                  <a:lnTo>
                    <a:pt x="816" y="38"/>
                  </a:lnTo>
                  <a:lnTo>
                    <a:pt x="825" y="52"/>
                  </a:lnTo>
                  <a:lnTo>
                    <a:pt x="820" y="59"/>
                  </a:lnTo>
                  <a:lnTo>
                    <a:pt x="816" y="69"/>
                  </a:lnTo>
                  <a:lnTo>
                    <a:pt x="814" y="80"/>
                  </a:lnTo>
                  <a:lnTo>
                    <a:pt x="814" y="90"/>
                  </a:lnTo>
                  <a:lnTo>
                    <a:pt x="812" y="101"/>
                  </a:lnTo>
                  <a:lnTo>
                    <a:pt x="810" y="112"/>
                  </a:lnTo>
                  <a:lnTo>
                    <a:pt x="808" y="122"/>
                  </a:lnTo>
                  <a:lnTo>
                    <a:pt x="806" y="133"/>
                  </a:lnTo>
                  <a:lnTo>
                    <a:pt x="797" y="128"/>
                  </a:lnTo>
                  <a:lnTo>
                    <a:pt x="791" y="124"/>
                  </a:lnTo>
                  <a:lnTo>
                    <a:pt x="784" y="122"/>
                  </a:lnTo>
                  <a:lnTo>
                    <a:pt x="776" y="120"/>
                  </a:lnTo>
                  <a:lnTo>
                    <a:pt x="761" y="116"/>
                  </a:lnTo>
                  <a:lnTo>
                    <a:pt x="747" y="116"/>
                  </a:lnTo>
                  <a:lnTo>
                    <a:pt x="740" y="114"/>
                  </a:lnTo>
                  <a:lnTo>
                    <a:pt x="734" y="112"/>
                  </a:lnTo>
                  <a:lnTo>
                    <a:pt x="725" y="112"/>
                  </a:lnTo>
                  <a:lnTo>
                    <a:pt x="719" y="110"/>
                  </a:lnTo>
                  <a:lnTo>
                    <a:pt x="704" y="105"/>
                  </a:lnTo>
                  <a:lnTo>
                    <a:pt x="692" y="99"/>
                  </a:lnTo>
                  <a:lnTo>
                    <a:pt x="688" y="112"/>
                  </a:lnTo>
                  <a:lnTo>
                    <a:pt x="690" y="126"/>
                  </a:lnTo>
                  <a:lnTo>
                    <a:pt x="692" y="135"/>
                  </a:lnTo>
                  <a:lnTo>
                    <a:pt x="700" y="148"/>
                  </a:lnTo>
                  <a:lnTo>
                    <a:pt x="707" y="156"/>
                  </a:lnTo>
                  <a:lnTo>
                    <a:pt x="713" y="167"/>
                  </a:lnTo>
                  <a:lnTo>
                    <a:pt x="719" y="177"/>
                  </a:lnTo>
                  <a:lnTo>
                    <a:pt x="725" y="188"/>
                  </a:lnTo>
                  <a:lnTo>
                    <a:pt x="711" y="185"/>
                  </a:lnTo>
                  <a:lnTo>
                    <a:pt x="702" y="175"/>
                  </a:lnTo>
                  <a:lnTo>
                    <a:pt x="694" y="169"/>
                  </a:lnTo>
                  <a:lnTo>
                    <a:pt x="690" y="166"/>
                  </a:lnTo>
                  <a:lnTo>
                    <a:pt x="683" y="162"/>
                  </a:lnTo>
                  <a:lnTo>
                    <a:pt x="677" y="162"/>
                  </a:lnTo>
                  <a:lnTo>
                    <a:pt x="681" y="175"/>
                  </a:lnTo>
                  <a:lnTo>
                    <a:pt x="685" y="190"/>
                  </a:lnTo>
                  <a:lnTo>
                    <a:pt x="688" y="196"/>
                  </a:lnTo>
                  <a:lnTo>
                    <a:pt x="690" y="202"/>
                  </a:lnTo>
                  <a:lnTo>
                    <a:pt x="692" y="211"/>
                  </a:lnTo>
                  <a:lnTo>
                    <a:pt x="694" y="219"/>
                  </a:lnTo>
                  <a:lnTo>
                    <a:pt x="681" y="211"/>
                  </a:lnTo>
                  <a:lnTo>
                    <a:pt x="669" y="202"/>
                  </a:lnTo>
                  <a:lnTo>
                    <a:pt x="658" y="192"/>
                  </a:lnTo>
                  <a:lnTo>
                    <a:pt x="650" y="181"/>
                  </a:lnTo>
                  <a:lnTo>
                    <a:pt x="641" y="169"/>
                  </a:lnTo>
                  <a:lnTo>
                    <a:pt x="630" y="160"/>
                  </a:lnTo>
                  <a:lnTo>
                    <a:pt x="618" y="152"/>
                  </a:lnTo>
                  <a:lnTo>
                    <a:pt x="607" y="150"/>
                  </a:lnTo>
                  <a:lnTo>
                    <a:pt x="611" y="162"/>
                  </a:lnTo>
                  <a:lnTo>
                    <a:pt x="616" y="175"/>
                  </a:lnTo>
                  <a:lnTo>
                    <a:pt x="618" y="188"/>
                  </a:lnTo>
                  <a:lnTo>
                    <a:pt x="622" y="202"/>
                  </a:lnTo>
                  <a:lnTo>
                    <a:pt x="622" y="215"/>
                  </a:lnTo>
                  <a:lnTo>
                    <a:pt x="624" y="228"/>
                  </a:lnTo>
                  <a:lnTo>
                    <a:pt x="624" y="236"/>
                  </a:lnTo>
                  <a:lnTo>
                    <a:pt x="626" y="244"/>
                  </a:lnTo>
                  <a:lnTo>
                    <a:pt x="626" y="251"/>
                  </a:lnTo>
                  <a:lnTo>
                    <a:pt x="628" y="261"/>
                  </a:lnTo>
                  <a:lnTo>
                    <a:pt x="616" y="259"/>
                  </a:lnTo>
                  <a:lnTo>
                    <a:pt x="609" y="253"/>
                  </a:lnTo>
                  <a:lnTo>
                    <a:pt x="601" y="247"/>
                  </a:lnTo>
                  <a:lnTo>
                    <a:pt x="595" y="244"/>
                  </a:lnTo>
                  <a:lnTo>
                    <a:pt x="591" y="253"/>
                  </a:lnTo>
                  <a:lnTo>
                    <a:pt x="590" y="264"/>
                  </a:lnTo>
                  <a:lnTo>
                    <a:pt x="590" y="276"/>
                  </a:lnTo>
                  <a:lnTo>
                    <a:pt x="591" y="287"/>
                  </a:lnTo>
                  <a:lnTo>
                    <a:pt x="593" y="299"/>
                  </a:lnTo>
                  <a:lnTo>
                    <a:pt x="597" y="310"/>
                  </a:lnTo>
                  <a:lnTo>
                    <a:pt x="601" y="318"/>
                  </a:lnTo>
                  <a:lnTo>
                    <a:pt x="607" y="329"/>
                  </a:lnTo>
                  <a:lnTo>
                    <a:pt x="595" y="321"/>
                  </a:lnTo>
                  <a:lnTo>
                    <a:pt x="588" y="314"/>
                  </a:lnTo>
                  <a:lnTo>
                    <a:pt x="578" y="308"/>
                  </a:lnTo>
                  <a:lnTo>
                    <a:pt x="572" y="301"/>
                  </a:lnTo>
                  <a:lnTo>
                    <a:pt x="565" y="293"/>
                  </a:lnTo>
                  <a:lnTo>
                    <a:pt x="557" y="287"/>
                  </a:lnTo>
                  <a:lnTo>
                    <a:pt x="552" y="280"/>
                  </a:lnTo>
                  <a:lnTo>
                    <a:pt x="546" y="274"/>
                  </a:lnTo>
                  <a:lnTo>
                    <a:pt x="538" y="264"/>
                  </a:lnTo>
                  <a:lnTo>
                    <a:pt x="534" y="259"/>
                  </a:lnTo>
                  <a:lnTo>
                    <a:pt x="527" y="251"/>
                  </a:lnTo>
                  <a:lnTo>
                    <a:pt x="523" y="244"/>
                  </a:lnTo>
                  <a:lnTo>
                    <a:pt x="517" y="236"/>
                  </a:lnTo>
                  <a:lnTo>
                    <a:pt x="512" y="228"/>
                  </a:lnTo>
                  <a:lnTo>
                    <a:pt x="508" y="221"/>
                  </a:lnTo>
                  <a:lnTo>
                    <a:pt x="502" y="215"/>
                  </a:lnTo>
                  <a:lnTo>
                    <a:pt x="502" y="223"/>
                  </a:lnTo>
                  <a:lnTo>
                    <a:pt x="502" y="230"/>
                  </a:lnTo>
                  <a:lnTo>
                    <a:pt x="504" y="240"/>
                  </a:lnTo>
                  <a:lnTo>
                    <a:pt x="508" y="251"/>
                  </a:lnTo>
                  <a:lnTo>
                    <a:pt x="508" y="261"/>
                  </a:lnTo>
                  <a:lnTo>
                    <a:pt x="512" y="270"/>
                  </a:lnTo>
                  <a:lnTo>
                    <a:pt x="512" y="280"/>
                  </a:lnTo>
                  <a:lnTo>
                    <a:pt x="515" y="291"/>
                  </a:lnTo>
                  <a:lnTo>
                    <a:pt x="519" y="301"/>
                  </a:lnTo>
                  <a:lnTo>
                    <a:pt x="521" y="310"/>
                  </a:lnTo>
                  <a:lnTo>
                    <a:pt x="525" y="318"/>
                  </a:lnTo>
                  <a:lnTo>
                    <a:pt x="529" y="329"/>
                  </a:lnTo>
                  <a:lnTo>
                    <a:pt x="531" y="337"/>
                  </a:lnTo>
                  <a:lnTo>
                    <a:pt x="534" y="346"/>
                  </a:lnTo>
                  <a:lnTo>
                    <a:pt x="536" y="354"/>
                  </a:lnTo>
                  <a:lnTo>
                    <a:pt x="538" y="363"/>
                  </a:lnTo>
                  <a:lnTo>
                    <a:pt x="527" y="358"/>
                  </a:lnTo>
                  <a:lnTo>
                    <a:pt x="517" y="354"/>
                  </a:lnTo>
                  <a:lnTo>
                    <a:pt x="508" y="350"/>
                  </a:lnTo>
                  <a:lnTo>
                    <a:pt x="498" y="342"/>
                  </a:lnTo>
                  <a:lnTo>
                    <a:pt x="489" y="333"/>
                  </a:lnTo>
                  <a:lnTo>
                    <a:pt x="479" y="325"/>
                  </a:lnTo>
                  <a:lnTo>
                    <a:pt x="472" y="316"/>
                  </a:lnTo>
                  <a:lnTo>
                    <a:pt x="466" y="306"/>
                  </a:lnTo>
                  <a:lnTo>
                    <a:pt x="458" y="295"/>
                  </a:lnTo>
                  <a:lnTo>
                    <a:pt x="451" y="283"/>
                  </a:lnTo>
                  <a:lnTo>
                    <a:pt x="445" y="272"/>
                  </a:lnTo>
                  <a:lnTo>
                    <a:pt x="439" y="261"/>
                  </a:lnTo>
                  <a:lnTo>
                    <a:pt x="434" y="249"/>
                  </a:lnTo>
                  <a:lnTo>
                    <a:pt x="430" y="240"/>
                  </a:lnTo>
                  <a:lnTo>
                    <a:pt x="426" y="228"/>
                  </a:lnTo>
                  <a:lnTo>
                    <a:pt x="422" y="221"/>
                  </a:lnTo>
                  <a:lnTo>
                    <a:pt x="415" y="236"/>
                  </a:lnTo>
                  <a:lnTo>
                    <a:pt x="413" y="251"/>
                  </a:lnTo>
                  <a:lnTo>
                    <a:pt x="411" y="264"/>
                  </a:lnTo>
                  <a:lnTo>
                    <a:pt x="413" y="280"/>
                  </a:lnTo>
                  <a:lnTo>
                    <a:pt x="417" y="293"/>
                  </a:lnTo>
                  <a:lnTo>
                    <a:pt x="422" y="308"/>
                  </a:lnTo>
                  <a:lnTo>
                    <a:pt x="426" y="321"/>
                  </a:lnTo>
                  <a:lnTo>
                    <a:pt x="436" y="337"/>
                  </a:lnTo>
                  <a:lnTo>
                    <a:pt x="441" y="348"/>
                  </a:lnTo>
                  <a:lnTo>
                    <a:pt x="449" y="363"/>
                  </a:lnTo>
                  <a:lnTo>
                    <a:pt x="456" y="377"/>
                  </a:lnTo>
                  <a:lnTo>
                    <a:pt x="464" y="390"/>
                  </a:lnTo>
                  <a:lnTo>
                    <a:pt x="470" y="403"/>
                  </a:lnTo>
                  <a:lnTo>
                    <a:pt x="476" y="418"/>
                  </a:lnTo>
                  <a:lnTo>
                    <a:pt x="479" y="434"/>
                  </a:lnTo>
                  <a:lnTo>
                    <a:pt x="485" y="449"/>
                  </a:lnTo>
                  <a:lnTo>
                    <a:pt x="476" y="441"/>
                  </a:lnTo>
                  <a:lnTo>
                    <a:pt x="468" y="434"/>
                  </a:lnTo>
                  <a:lnTo>
                    <a:pt x="460" y="426"/>
                  </a:lnTo>
                  <a:lnTo>
                    <a:pt x="453" y="418"/>
                  </a:lnTo>
                  <a:lnTo>
                    <a:pt x="443" y="411"/>
                  </a:lnTo>
                  <a:lnTo>
                    <a:pt x="436" y="403"/>
                  </a:lnTo>
                  <a:lnTo>
                    <a:pt x="426" y="394"/>
                  </a:lnTo>
                  <a:lnTo>
                    <a:pt x="418" y="388"/>
                  </a:lnTo>
                  <a:lnTo>
                    <a:pt x="409" y="380"/>
                  </a:lnTo>
                  <a:lnTo>
                    <a:pt x="401" y="373"/>
                  </a:lnTo>
                  <a:lnTo>
                    <a:pt x="394" y="363"/>
                  </a:lnTo>
                  <a:lnTo>
                    <a:pt x="388" y="356"/>
                  </a:lnTo>
                  <a:lnTo>
                    <a:pt x="382" y="346"/>
                  </a:lnTo>
                  <a:lnTo>
                    <a:pt x="377" y="337"/>
                  </a:lnTo>
                  <a:lnTo>
                    <a:pt x="373" y="327"/>
                  </a:lnTo>
                  <a:lnTo>
                    <a:pt x="369" y="318"/>
                  </a:lnTo>
                  <a:lnTo>
                    <a:pt x="363" y="327"/>
                  </a:lnTo>
                  <a:lnTo>
                    <a:pt x="360" y="337"/>
                  </a:lnTo>
                  <a:lnTo>
                    <a:pt x="358" y="344"/>
                  </a:lnTo>
                  <a:lnTo>
                    <a:pt x="358" y="354"/>
                  </a:lnTo>
                  <a:lnTo>
                    <a:pt x="358" y="363"/>
                  </a:lnTo>
                  <a:lnTo>
                    <a:pt x="361" y="371"/>
                  </a:lnTo>
                  <a:lnTo>
                    <a:pt x="365" y="379"/>
                  </a:lnTo>
                  <a:lnTo>
                    <a:pt x="369" y="386"/>
                  </a:lnTo>
                  <a:lnTo>
                    <a:pt x="380" y="399"/>
                  </a:lnTo>
                  <a:lnTo>
                    <a:pt x="392" y="415"/>
                  </a:lnTo>
                  <a:lnTo>
                    <a:pt x="405" y="428"/>
                  </a:lnTo>
                  <a:lnTo>
                    <a:pt x="417" y="443"/>
                  </a:lnTo>
                  <a:lnTo>
                    <a:pt x="426" y="456"/>
                  </a:lnTo>
                  <a:lnTo>
                    <a:pt x="436" y="470"/>
                  </a:lnTo>
                  <a:lnTo>
                    <a:pt x="436" y="479"/>
                  </a:lnTo>
                  <a:lnTo>
                    <a:pt x="437" y="487"/>
                  </a:lnTo>
                  <a:lnTo>
                    <a:pt x="437" y="494"/>
                  </a:lnTo>
                  <a:lnTo>
                    <a:pt x="437" y="504"/>
                  </a:lnTo>
                  <a:lnTo>
                    <a:pt x="426" y="496"/>
                  </a:lnTo>
                  <a:lnTo>
                    <a:pt x="415" y="493"/>
                  </a:lnTo>
                  <a:lnTo>
                    <a:pt x="405" y="485"/>
                  </a:lnTo>
                  <a:lnTo>
                    <a:pt x="394" y="477"/>
                  </a:lnTo>
                  <a:lnTo>
                    <a:pt x="382" y="468"/>
                  </a:lnTo>
                  <a:lnTo>
                    <a:pt x="373" y="460"/>
                  </a:lnTo>
                  <a:lnTo>
                    <a:pt x="363" y="451"/>
                  </a:lnTo>
                  <a:lnTo>
                    <a:pt x="356" y="441"/>
                  </a:lnTo>
                  <a:lnTo>
                    <a:pt x="346" y="430"/>
                  </a:lnTo>
                  <a:lnTo>
                    <a:pt x="337" y="422"/>
                  </a:lnTo>
                  <a:lnTo>
                    <a:pt x="329" y="411"/>
                  </a:lnTo>
                  <a:lnTo>
                    <a:pt x="322" y="401"/>
                  </a:lnTo>
                  <a:lnTo>
                    <a:pt x="314" y="390"/>
                  </a:lnTo>
                  <a:lnTo>
                    <a:pt x="308" y="380"/>
                  </a:lnTo>
                  <a:lnTo>
                    <a:pt x="302" y="373"/>
                  </a:lnTo>
                  <a:lnTo>
                    <a:pt x="297" y="363"/>
                  </a:lnTo>
                  <a:lnTo>
                    <a:pt x="293" y="371"/>
                  </a:lnTo>
                  <a:lnTo>
                    <a:pt x="291" y="379"/>
                  </a:lnTo>
                  <a:lnTo>
                    <a:pt x="289" y="386"/>
                  </a:lnTo>
                  <a:lnTo>
                    <a:pt x="289" y="394"/>
                  </a:lnTo>
                  <a:lnTo>
                    <a:pt x="289" y="403"/>
                  </a:lnTo>
                  <a:lnTo>
                    <a:pt x="293" y="411"/>
                  </a:lnTo>
                  <a:lnTo>
                    <a:pt x="297" y="418"/>
                  </a:lnTo>
                  <a:lnTo>
                    <a:pt x="301" y="426"/>
                  </a:lnTo>
                  <a:lnTo>
                    <a:pt x="302" y="434"/>
                  </a:lnTo>
                  <a:lnTo>
                    <a:pt x="306" y="441"/>
                  </a:lnTo>
                  <a:lnTo>
                    <a:pt x="312" y="449"/>
                  </a:lnTo>
                  <a:lnTo>
                    <a:pt x="318" y="456"/>
                  </a:lnTo>
                  <a:lnTo>
                    <a:pt x="322" y="462"/>
                  </a:lnTo>
                  <a:lnTo>
                    <a:pt x="327" y="470"/>
                  </a:lnTo>
                  <a:lnTo>
                    <a:pt x="333" y="477"/>
                  </a:lnTo>
                  <a:lnTo>
                    <a:pt x="337" y="485"/>
                  </a:lnTo>
                  <a:lnTo>
                    <a:pt x="341" y="493"/>
                  </a:lnTo>
                  <a:lnTo>
                    <a:pt x="342" y="500"/>
                  </a:lnTo>
                  <a:lnTo>
                    <a:pt x="344" y="508"/>
                  </a:lnTo>
                  <a:lnTo>
                    <a:pt x="346" y="515"/>
                  </a:lnTo>
                  <a:lnTo>
                    <a:pt x="346" y="523"/>
                  </a:lnTo>
                  <a:lnTo>
                    <a:pt x="346" y="531"/>
                  </a:lnTo>
                  <a:lnTo>
                    <a:pt x="342" y="538"/>
                  </a:lnTo>
                  <a:lnTo>
                    <a:pt x="341" y="546"/>
                  </a:lnTo>
                  <a:lnTo>
                    <a:pt x="350" y="555"/>
                  </a:lnTo>
                  <a:lnTo>
                    <a:pt x="358" y="567"/>
                  </a:lnTo>
                  <a:lnTo>
                    <a:pt x="360" y="571"/>
                  </a:lnTo>
                  <a:lnTo>
                    <a:pt x="361" y="578"/>
                  </a:lnTo>
                  <a:lnTo>
                    <a:pt x="361" y="584"/>
                  </a:lnTo>
                  <a:lnTo>
                    <a:pt x="363" y="591"/>
                  </a:lnTo>
                  <a:lnTo>
                    <a:pt x="354" y="584"/>
                  </a:lnTo>
                  <a:lnTo>
                    <a:pt x="344" y="578"/>
                  </a:lnTo>
                  <a:lnTo>
                    <a:pt x="335" y="569"/>
                  </a:lnTo>
                  <a:lnTo>
                    <a:pt x="325" y="563"/>
                  </a:lnTo>
                  <a:lnTo>
                    <a:pt x="316" y="555"/>
                  </a:lnTo>
                  <a:lnTo>
                    <a:pt x="306" y="548"/>
                  </a:lnTo>
                  <a:lnTo>
                    <a:pt x="297" y="540"/>
                  </a:lnTo>
                  <a:lnTo>
                    <a:pt x="289" y="533"/>
                  </a:lnTo>
                  <a:lnTo>
                    <a:pt x="280" y="525"/>
                  </a:lnTo>
                  <a:lnTo>
                    <a:pt x="270" y="515"/>
                  </a:lnTo>
                  <a:lnTo>
                    <a:pt x="263" y="506"/>
                  </a:lnTo>
                  <a:lnTo>
                    <a:pt x="255" y="498"/>
                  </a:lnTo>
                  <a:lnTo>
                    <a:pt x="247" y="489"/>
                  </a:lnTo>
                  <a:lnTo>
                    <a:pt x="240" y="479"/>
                  </a:lnTo>
                  <a:lnTo>
                    <a:pt x="234" y="470"/>
                  </a:lnTo>
                  <a:lnTo>
                    <a:pt x="230" y="462"/>
                  </a:lnTo>
                  <a:lnTo>
                    <a:pt x="217" y="462"/>
                  </a:lnTo>
                  <a:lnTo>
                    <a:pt x="207" y="462"/>
                  </a:lnTo>
                  <a:lnTo>
                    <a:pt x="209" y="472"/>
                  </a:lnTo>
                  <a:lnTo>
                    <a:pt x="213" y="481"/>
                  </a:lnTo>
                  <a:lnTo>
                    <a:pt x="215" y="491"/>
                  </a:lnTo>
                  <a:lnTo>
                    <a:pt x="219" y="502"/>
                  </a:lnTo>
                  <a:lnTo>
                    <a:pt x="221" y="510"/>
                  </a:lnTo>
                  <a:lnTo>
                    <a:pt x="226" y="519"/>
                  </a:lnTo>
                  <a:lnTo>
                    <a:pt x="230" y="527"/>
                  </a:lnTo>
                  <a:lnTo>
                    <a:pt x="234" y="536"/>
                  </a:lnTo>
                  <a:lnTo>
                    <a:pt x="240" y="542"/>
                  </a:lnTo>
                  <a:lnTo>
                    <a:pt x="244" y="552"/>
                  </a:lnTo>
                  <a:lnTo>
                    <a:pt x="247" y="559"/>
                  </a:lnTo>
                  <a:lnTo>
                    <a:pt x="253" y="567"/>
                  </a:lnTo>
                  <a:lnTo>
                    <a:pt x="259" y="574"/>
                  </a:lnTo>
                  <a:lnTo>
                    <a:pt x="266" y="582"/>
                  </a:lnTo>
                  <a:lnTo>
                    <a:pt x="270" y="588"/>
                  </a:lnTo>
                  <a:lnTo>
                    <a:pt x="280" y="595"/>
                  </a:lnTo>
                  <a:lnTo>
                    <a:pt x="285" y="601"/>
                  </a:lnTo>
                  <a:lnTo>
                    <a:pt x="293" y="605"/>
                  </a:lnTo>
                  <a:lnTo>
                    <a:pt x="301" y="610"/>
                  </a:lnTo>
                  <a:lnTo>
                    <a:pt x="310" y="616"/>
                  </a:lnTo>
                  <a:lnTo>
                    <a:pt x="318" y="620"/>
                  </a:lnTo>
                  <a:lnTo>
                    <a:pt x="329" y="626"/>
                  </a:lnTo>
                  <a:lnTo>
                    <a:pt x="337" y="629"/>
                  </a:lnTo>
                  <a:lnTo>
                    <a:pt x="350" y="635"/>
                  </a:lnTo>
                  <a:lnTo>
                    <a:pt x="342" y="641"/>
                  </a:lnTo>
                  <a:lnTo>
                    <a:pt x="333" y="647"/>
                  </a:lnTo>
                  <a:lnTo>
                    <a:pt x="323" y="650"/>
                  </a:lnTo>
                  <a:lnTo>
                    <a:pt x="316" y="652"/>
                  </a:lnTo>
                  <a:lnTo>
                    <a:pt x="304" y="650"/>
                  </a:lnTo>
                  <a:lnTo>
                    <a:pt x="295" y="648"/>
                  </a:lnTo>
                  <a:lnTo>
                    <a:pt x="283" y="643"/>
                  </a:lnTo>
                  <a:lnTo>
                    <a:pt x="274" y="637"/>
                  </a:lnTo>
                  <a:lnTo>
                    <a:pt x="261" y="628"/>
                  </a:lnTo>
                  <a:lnTo>
                    <a:pt x="247" y="618"/>
                  </a:lnTo>
                  <a:lnTo>
                    <a:pt x="234" y="607"/>
                  </a:lnTo>
                  <a:lnTo>
                    <a:pt x="223" y="597"/>
                  </a:lnTo>
                  <a:lnTo>
                    <a:pt x="211" y="582"/>
                  </a:lnTo>
                  <a:lnTo>
                    <a:pt x="200" y="571"/>
                  </a:lnTo>
                  <a:lnTo>
                    <a:pt x="190" y="559"/>
                  </a:lnTo>
                  <a:lnTo>
                    <a:pt x="185" y="546"/>
                  </a:lnTo>
                  <a:lnTo>
                    <a:pt x="181" y="565"/>
                  </a:lnTo>
                  <a:lnTo>
                    <a:pt x="181" y="584"/>
                  </a:lnTo>
                  <a:lnTo>
                    <a:pt x="183" y="601"/>
                  </a:lnTo>
                  <a:lnTo>
                    <a:pt x="190" y="618"/>
                  </a:lnTo>
                  <a:lnTo>
                    <a:pt x="196" y="633"/>
                  </a:lnTo>
                  <a:lnTo>
                    <a:pt x="207" y="650"/>
                  </a:lnTo>
                  <a:lnTo>
                    <a:pt x="219" y="666"/>
                  </a:lnTo>
                  <a:lnTo>
                    <a:pt x="234" y="681"/>
                  </a:lnTo>
                  <a:lnTo>
                    <a:pt x="245" y="694"/>
                  </a:lnTo>
                  <a:lnTo>
                    <a:pt x="261" y="711"/>
                  </a:lnTo>
                  <a:lnTo>
                    <a:pt x="274" y="725"/>
                  </a:lnTo>
                  <a:lnTo>
                    <a:pt x="287" y="740"/>
                  </a:lnTo>
                  <a:lnTo>
                    <a:pt x="301" y="755"/>
                  </a:lnTo>
                  <a:lnTo>
                    <a:pt x="312" y="770"/>
                  </a:lnTo>
                  <a:lnTo>
                    <a:pt x="322" y="785"/>
                  </a:lnTo>
                  <a:lnTo>
                    <a:pt x="331" y="802"/>
                  </a:lnTo>
                  <a:lnTo>
                    <a:pt x="316" y="795"/>
                  </a:lnTo>
                  <a:lnTo>
                    <a:pt x="302" y="789"/>
                  </a:lnTo>
                  <a:lnTo>
                    <a:pt x="287" y="780"/>
                  </a:lnTo>
                  <a:lnTo>
                    <a:pt x="274" y="770"/>
                  </a:lnTo>
                  <a:lnTo>
                    <a:pt x="259" y="761"/>
                  </a:lnTo>
                  <a:lnTo>
                    <a:pt x="245" y="751"/>
                  </a:lnTo>
                  <a:lnTo>
                    <a:pt x="230" y="740"/>
                  </a:lnTo>
                  <a:lnTo>
                    <a:pt x="219" y="728"/>
                  </a:lnTo>
                  <a:lnTo>
                    <a:pt x="204" y="715"/>
                  </a:lnTo>
                  <a:lnTo>
                    <a:pt x="190" y="704"/>
                  </a:lnTo>
                  <a:lnTo>
                    <a:pt x="179" y="690"/>
                  </a:lnTo>
                  <a:lnTo>
                    <a:pt x="167" y="677"/>
                  </a:lnTo>
                  <a:lnTo>
                    <a:pt x="154" y="662"/>
                  </a:lnTo>
                  <a:lnTo>
                    <a:pt x="145" y="647"/>
                  </a:lnTo>
                  <a:lnTo>
                    <a:pt x="133" y="631"/>
                  </a:lnTo>
                  <a:lnTo>
                    <a:pt x="126" y="618"/>
                  </a:lnTo>
                  <a:lnTo>
                    <a:pt x="126" y="641"/>
                  </a:lnTo>
                  <a:lnTo>
                    <a:pt x="131" y="664"/>
                  </a:lnTo>
                  <a:lnTo>
                    <a:pt x="137" y="686"/>
                  </a:lnTo>
                  <a:lnTo>
                    <a:pt x="148" y="707"/>
                  </a:lnTo>
                  <a:lnTo>
                    <a:pt x="160" y="726"/>
                  </a:lnTo>
                  <a:lnTo>
                    <a:pt x="173" y="747"/>
                  </a:lnTo>
                  <a:lnTo>
                    <a:pt x="187" y="766"/>
                  </a:lnTo>
                  <a:lnTo>
                    <a:pt x="204" y="785"/>
                  </a:lnTo>
                  <a:lnTo>
                    <a:pt x="217" y="802"/>
                  </a:lnTo>
                  <a:lnTo>
                    <a:pt x="232" y="823"/>
                  </a:lnTo>
                  <a:lnTo>
                    <a:pt x="245" y="840"/>
                  </a:lnTo>
                  <a:lnTo>
                    <a:pt x="261" y="861"/>
                  </a:lnTo>
                  <a:lnTo>
                    <a:pt x="270" y="879"/>
                  </a:lnTo>
                  <a:lnTo>
                    <a:pt x="283" y="899"/>
                  </a:lnTo>
                  <a:lnTo>
                    <a:pt x="289" y="918"/>
                  </a:lnTo>
                  <a:lnTo>
                    <a:pt x="297" y="941"/>
                  </a:lnTo>
                  <a:lnTo>
                    <a:pt x="285" y="932"/>
                  </a:lnTo>
                  <a:lnTo>
                    <a:pt x="276" y="926"/>
                  </a:lnTo>
                  <a:lnTo>
                    <a:pt x="266" y="918"/>
                  </a:lnTo>
                  <a:lnTo>
                    <a:pt x="257" y="911"/>
                  </a:lnTo>
                  <a:lnTo>
                    <a:pt x="247" y="903"/>
                  </a:lnTo>
                  <a:lnTo>
                    <a:pt x="238" y="896"/>
                  </a:lnTo>
                  <a:lnTo>
                    <a:pt x="230" y="888"/>
                  </a:lnTo>
                  <a:lnTo>
                    <a:pt x="221" y="880"/>
                  </a:lnTo>
                  <a:lnTo>
                    <a:pt x="213" y="871"/>
                  </a:lnTo>
                  <a:lnTo>
                    <a:pt x="204" y="863"/>
                  </a:lnTo>
                  <a:lnTo>
                    <a:pt x="194" y="854"/>
                  </a:lnTo>
                  <a:lnTo>
                    <a:pt x="187" y="846"/>
                  </a:lnTo>
                  <a:lnTo>
                    <a:pt x="177" y="837"/>
                  </a:lnTo>
                  <a:lnTo>
                    <a:pt x="167" y="827"/>
                  </a:lnTo>
                  <a:lnTo>
                    <a:pt x="158" y="818"/>
                  </a:lnTo>
                  <a:lnTo>
                    <a:pt x="148" y="810"/>
                  </a:lnTo>
                  <a:lnTo>
                    <a:pt x="145" y="829"/>
                  </a:lnTo>
                  <a:lnTo>
                    <a:pt x="147" y="846"/>
                  </a:lnTo>
                  <a:lnTo>
                    <a:pt x="152" y="865"/>
                  </a:lnTo>
                  <a:lnTo>
                    <a:pt x="162" y="882"/>
                  </a:lnTo>
                  <a:lnTo>
                    <a:pt x="171" y="898"/>
                  </a:lnTo>
                  <a:lnTo>
                    <a:pt x="185" y="915"/>
                  </a:lnTo>
                  <a:lnTo>
                    <a:pt x="200" y="928"/>
                  </a:lnTo>
                  <a:lnTo>
                    <a:pt x="215" y="945"/>
                  </a:lnTo>
                  <a:lnTo>
                    <a:pt x="230" y="958"/>
                  </a:lnTo>
                  <a:lnTo>
                    <a:pt x="247" y="972"/>
                  </a:lnTo>
                  <a:lnTo>
                    <a:pt x="263" y="985"/>
                  </a:lnTo>
                  <a:lnTo>
                    <a:pt x="280" y="1002"/>
                  </a:lnTo>
                  <a:lnTo>
                    <a:pt x="295" y="1017"/>
                  </a:lnTo>
                  <a:lnTo>
                    <a:pt x="310" y="1033"/>
                  </a:lnTo>
                  <a:lnTo>
                    <a:pt x="322" y="1048"/>
                  </a:lnTo>
                  <a:lnTo>
                    <a:pt x="333" y="1067"/>
                  </a:lnTo>
                  <a:lnTo>
                    <a:pt x="341" y="1072"/>
                  </a:lnTo>
                  <a:lnTo>
                    <a:pt x="346" y="1080"/>
                  </a:lnTo>
                  <a:lnTo>
                    <a:pt x="350" y="1091"/>
                  </a:lnTo>
                  <a:lnTo>
                    <a:pt x="350" y="1103"/>
                  </a:lnTo>
                  <a:lnTo>
                    <a:pt x="341" y="1099"/>
                  </a:lnTo>
                  <a:lnTo>
                    <a:pt x="331" y="1097"/>
                  </a:lnTo>
                  <a:lnTo>
                    <a:pt x="322" y="1093"/>
                  </a:lnTo>
                  <a:lnTo>
                    <a:pt x="314" y="1090"/>
                  </a:lnTo>
                  <a:lnTo>
                    <a:pt x="304" y="1084"/>
                  </a:lnTo>
                  <a:lnTo>
                    <a:pt x="295" y="1078"/>
                  </a:lnTo>
                  <a:lnTo>
                    <a:pt x="285" y="1072"/>
                  </a:lnTo>
                  <a:lnTo>
                    <a:pt x="278" y="1067"/>
                  </a:lnTo>
                  <a:lnTo>
                    <a:pt x="266" y="1061"/>
                  </a:lnTo>
                  <a:lnTo>
                    <a:pt x="259" y="1055"/>
                  </a:lnTo>
                  <a:lnTo>
                    <a:pt x="247" y="1048"/>
                  </a:lnTo>
                  <a:lnTo>
                    <a:pt x="240" y="1044"/>
                  </a:lnTo>
                  <a:lnTo>
                    <a:pt x="230" y="1040"/>
                  </a:lnTo>
                  <a:lnTo>
                    <a:pt x="221" y="1034"/>
                  </a:lnTo>
                  <a:lnTo>
                    <a:pt x="209" y="1031"/>
                  </a:lnTo>
                  <a:lnTo>
                    <a:pt x="200" y="1031"/>
                  </a:lnTo>
                  <a:lnTo>
                    <a:pt x="200" y="1034"/>
                  </a:lnTo>
                  <a:lnTo>
                    <a:pt x="204" y="1040"/>
                  </a:lnTo>
                  <a:lnTo>
                    <a:pt x="206" y="1044"/>
                  </a:lnTo>
                  <a:lnTo>
                    <a:pt x="207" y="1052"/>
                  </a:lnTo>
                  <a:lnTo>
                    <a:pt x="200" y="1052"/>
                  </a:lnTo>
                  <a:lnTo>
                    <a:pt x="194" y="1053"/>
                  </a:lnTo>
                  <a:lnTo>
                    <a:pt x="202" y="1063"/>
                  </a:lnTo>
                  <a:lnTo>
                    <a:pt x="209" y="1072"/>
                  </a:lnTo>
                  <a:lnTo>
                    <a:pt x="219" y="1082"/>
                  </a:lnTo>
                  <a:lnTo>
                    <a:pt x="228" y="1091"/>
                  </a:lnTo>
                  <a:lnTo>
                    <a:pt x="236" y="1099"/>
                  </a:lnTo>
                  <a:lnTo>
                    <a:pt x="247" y="1107"/>
                  </a:lnTo>
                  <a:lnTo>
                    <a:pt x="257" y="1116"/>
                  </a:lnTo>
                  <a:lnTo>
                    <a:pt x="266" y="1124"/>
                  </a:lnTo>
                  <a:lnTo>
                    <a:pt x="276" y="1133"/>
                  </a:lnTo>
                  <a:lnTo>
                    <a:pt x="285" y="1141"/>
                  </a:lnTo>
                  <a:lnTo>
                    <a:pt x="295" y="1148"/>
                  </a:lnTo>
                  <a:lnTo>
                    <a:pt x="304" y="1156"/>
                  </a:lnTo>
                  <a:lnTo>
                    <a:pt x="312" y="1166"/>
                  </a:lnTo>
                  <a:lnTo>
                    <a:pt x="322" y="1175"/>
                  </a:lnTo>
                  <a:lnTo>
                    <a:pt x="329" y="1185"/>
                  </a:lnTo>
                  <a:lnTo>
                    <a:pt x="337" y="1196"/>
                  </a:lnTo>
                  <a:lnTo>
                    <a:pt x="295" y="1179"/>
                  </a:lnTo>
                  <a:lnTo>
                    <a:pt x="257" y="1160"/>
                  </a:lnTo>
                  <a:lnTo>
                    <a:pt x="223" y="1135"/>
                  </a:lnTo>
                  <a:lnTo>
                    <a:pt x="194" y="1109"/>
                  </a:lnTo>
                  <a:lnTo>
                    <a:pt x="167" y="1076"/>
                  </a:lnTo>
                  <a:lnTo>
                    <a:pt x="145" y="1044"/>
                  </a:lnTo>
                  <a:lnTo>
                    <a:pt x="128" y="1008"/>
                  </a:lnTo>
                  <a:lnTo>
                    <a:pt x="112" y="970"/>
                  </a:lnTo>
                  <a:lnTo>
                    <a:pt x="97" y="928"/>
                  </a:lnTo>
                  <a:lnTo>
                    <a:pt x="88" y="888"/>
                  </a:lnTo>
                  <a:lnTo>
                    <a:pt x="80" y="846"/>
                  </a:lnTo>
                  <a:lnTo>
                    <a:pt x="76" y="802"/>
                  </a:lnTo>
                  <a:lnTo>
                    <a:pt x="74" y="761"/>
                  </a:lnTo>
                  <a:lnTo>
                    <a:pt x="74" y="717"/>
                  </a:lnTo>
                  <a:lnTo>
                    <a:pt x="74" y="677"/>
                  </a:lnTo>
                  <a:lnTo>
                    <a:pt x="80" y="637"/>
                  </a:lnTo>
                  <a:lnTo>
                    <a:pt x="82" y="629"/>
                  </a:lnTo>
                  <a:lnTo>
                    <a:pt x="84" y="624"/>
                  </a:lnTo>
                  <a:lnTo>
                    <a:pt x="86" y="614"/>
                  </a:lnTo>
                  <a:lnTo>
                    <a:pt x="88" y="607"/>
                  </a:lnTo>
                  <a:lnTo>
                    <a:pt x="86" y="597"/>
                  </a:lnTo>
                  <a:lnTo>
                    <a:pt x="84" y="590"/>
                  </a:lnTo>
                  <a:lnTo>
                    <a:pt x="80" y="582"/>
                  </a:lnTo>
                  <a:lnTo>
                    <a:pt x="76" y="576"/>
                  </a:lnTo>
                  <a:lnTo>
                    <a:pt x="48" y="631"/>
                  </a:lnTo>
                  <a:lnTo>
                    <a:pt x="31" y="686"/>
                  </a:lnTo>
                  <a:lnTo>
                    <a:pt x="21" y="742"/>
                  </a:lnTo>
                  <a:lnTo>
                    <a:pt x="23" y="799"/>
                  </a:lnTo>
                  <a:lnTo>
                    <a:pt x="29" y="852"/>
                  </a:lnTo>
                  <a:lnTo>
                    <a:pt x="42" y="905"/>
                  </a:lnTo>
                  <a:lnTo>
                    <a:pt x="59" y="960"/>
                  </a:lnTo>
                  <a:lnTo>
                    <a:pt x="82" y="1015"/>
                  </a:lnTo>
                  <a:lnTo>
                    <a:pt x="105" y="1069"/>
                  </a:lnTo>
                  <a:lnTo>
                    <a:pt x="131" y="1122"/>
                  </a:lnTo>
                  <a:lnTo>
                    <a:pt x="158" y="1175"/>
                  </a:lnTo>
                  <a:lnTo>
                    <a:pt x="185" y="1228"/>
                  </a:lnTo>
                  <a:lnTo>
                    <a:pt x="207" y="1282"/>
                  </a:lnTo>
                  <a:lnTo>
                    <a:pt x="230" y="1335"/>
                  </a:lnTo>
                  <a:lnTo>
                    <a:pt x="247" y="1388"/>
                  </a:lnTo>
                  <a:lnTo>
                    <a:pt x="263" y="1441"/>
                  </a:lnTo>
                  <a:lnTo>
                    <a:pt x="247" y="1432"/>
                  </a:lnTo>
                  <a:lnTo>
                    <a:pt x="234" y="1422"/>
                  </a:lnTo>
                  <a:lnTo>
                    <a:pt x="223" y="1411"/>
                  </a:lnTo>
                  <a:lnTo>
                    <a:pt x="213" y="1398"/>
                  </a:lnTo>
                  <a:lnTo>
                    <a:pt x="204" y="1384"/>
                  </a:lnTo>
                  <a:lnTo>
                    <a:pt x="194" y="1369"/>
                  </a:lnTo>
                  <a:lnTo>
                    <a:pt x="187" y="1354"/>
                  </a:lnTo>
                  <a:lnTo>
                    <a:pt x="181" y="1339"/>
                  </a:lnTo>
                  <a:lnTo>
                    <a:pt x="173" y="1321"/>
                  </a:lnTo>
                  <a:lnTo>
                    <a:pt x="167" y="1304"/>
                  </a:lnTo>
                  <a:lnTo>
                    <a:pt x="162" y="1285"/>
                  </a:lnTo>
                  <a:lnTo>
                    <a:pt x="156" y="1270"/>
                  </a:lnTo>
                  <a:lnTo>
                    <a:pt x="150" y="1253"/>
                  </a:lnTo>
                  <a:lnTo>
                    <a:pt x="145" y="1236"/>
                  </a:lnTo>
                  <a:lnTo>
                    <a:pt x="141" y="1221"/>
                  </a:lnTo>
                  <a:lnTo>
                    <a:pt x="135" y="1207"/>
                  </a:lnTo>
                  <a:lnTo>
                    <a:pt x="124" y="1186"/>
                  </a:lnTo>
                  <a:lnTo>
                    <a:pt x="112" y="1169"/>
                  </a:lnTo>
                  <a:lnTo>
                    <a:pt x="101" y="1150"/>
                  </a:lnTo>
                  <a:lnTo>
                    <a:pt x="93" y="1131"/>
                  </a:lnTo>
                  <a:lnTo>
                    <a:pt x="84" y="1110"/>
                  </a:lnTo>
                  <a:lnTo>
                    <a:pt x="76" y="1093"/>
                  </a:lnTo>
                  <a:lnTo>
                    <a:pt x="69" y="1072"/>
                  </a:lnTo>
                  <a:lnTo>
                    <a:pt x="61" y="1053"/>
                  </a:lnTo>
                  <a:lnTo>
                    <a:pt x="53" y="1033"/>
                  </a:lnTo>
                  <a:lnTo>
                    <a:pt x="48" y="1013"/>
                  </a:lnTo>
                  <a:lnTo>
                    <a:pt x="42" y="993"/>
                  </a:lnTo>
                  <a:lnTo>
                    <a:pt x="38" y="972"/>
                  </a:lnTo>
                  <a:lnTo>
                    <a:pt x="33" y="951"/>
                  </a:lnTo>
                  <a:lnTo>
                    <a:pt x="29" y="932"/>
                  </a:lnTo>
                  <a:lnTo>
                    <a:pt x="25" y="911"/>
                  </a:lnTo>
                  <a:lnTo>
                    <a:pt x="21" y="892"/>
                  </a:lnTo>
                  <a:lnTo>
                    <a:pt x="15" y="890"/>
                  </a:lnTo>
                  <a:lnTo>
                    <a:pt x="8" y="892"/>
                  </a:lnTo>
                  <a:lnTo>
                    <a:pt x="0" y="818"/>
                  </a:lnTo>
                  <a:lnTo>
                    <a:pt x="2" y="745"/>
                  </a:lnTo>
                  <a:lnTo>
                    <a:pt x="8" y="673"/>
                  </a:lnTo>
                  <a:lnTo>
                    <a:pt x="23" y="603"/>
                  </a:lnTo>
                  <a:lnTo>
                    <a:pt x="42" y="531"/>
                  </a:lnTo>
                  <a:lnTo>
                    <a:pt x="69" y="462"/>
                  </a:lnTo>
                  <a:lnTo>
                    <a:pt x="99" y="396"/>
                  </a:lnTo>
                  <a:lnTo>
                    <a:pt x="137" y="335"/>
                  </a:lnTo>
                  <a:lnTo>
                    <a:pt x="177" y="274"/>
                  </a:lnTo>
                  <a:lnTo>
                    <a:pt x="225" y="217"/>
                  </a:lnTo>
                  <a:lnTo>
                    <a:pt x="276" y="166"/>
                  </a:lnTo>
                  <a:lnTo>
                    <a:pt x="333" y="122"/>
                  </a:lnTo>
                  <a:lnTo>
                    <a:pt x="390" y="80"/>
                  </a:lnTo>
                  <a:lnTo>
                    <a:pt x="455" y="46"/>
                  </a:lnTo>
                  <a:lnTo>
                    <a:pt x="523" y="19"/>
                  </a:lnTo>
                  <a:lnTo>
                    <a:pt x="595" y="0"/>
                  </a:lnTo>
                  <a:lnTo>
                    <a:pt x="595" y="0"/>
                  </a:lnTo>
                  <a:close/>
                </a:path>
              </a:pathLst>
            </a:custGeom>
            <a:solidFill>
              <a:srgbClr val="F59E9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6" name="Freeform 10">
              <a:extLst>
                <a:ext uri="{FF2B5EF4-FFF2-40B4-BE49-F238E27FC236}">
                  <a16:creationId xmlns:a16="http://schemas.microsoft.com/office/drawing/2014/main" id="{73910CC6-5DF1-0712-DF7C-49AB55903A30}"/>
                </a:ext>
              </a:extLst>
            </p:cNvPr>
            <p:cNvSpPr>
              <a:spLocks/>
            </p:cNvSpPr>
            <p:nvPr/>
          </p:nvSpPr>
          <p:spPr bwMode="auto">
            <a:xfrm>
              <a:off x="983" y="2182"/>
              <a:ext cx="147" cy="190"/>
            </a:xfrm>
            <a:custGeom>
              <a:avLst/>
              <a:gdLst>
                <a:gd name="T0" fmla="*/ 34 w 293"/>
                <a:gd name="T1" fmla="*/ 5 h 378"/>
                <a:gd name="T2" fmla="*/ 42 w 293"/>
                <a:gd name="T3" fmla="*/ 24 h 378"/>
                <a:gd name="T4" fmla="*/ 47 w 293"/>
                <a:gd name="T5" fmla="*/ 49 h 378"/>
                <a:gd name="T6" fmla="*/ 49 w 293"/>
                <a:gd name="T7" fmla="*/ 74 h 378"/>
                <a:gd name="T8" fmla="*/ 53 w 293"/>
                <a:gd name="T9" fmla="*/ 100 h 378"/>
                <a:gd name="T10" fmla="*/ 61 w 293"/>
                <a:gd name="T11" fmla="*/ 123 h 378"/>
                <a:gd name="T12" fmla="*/ 74 w 293"/>
                <a:gd name="T13" fmla="*/ 142 h 378"/>
                <a:gd name="T14" fmla="*/ 101 w 293"/>
                <a:gd name="T15" fmla="*/ 156 h 378"/>
                <a:gd name="T16" fmla="*/ 127 w 293"/>
                <a:gd name="T17" fmla="*/ 169 h 378"/>
                <a:gd name="T18" fmla="*/ 148 w 293"/>
                <a:gd name="T19" fmla="*/ 182 h 378"/>
                <a:gd name="T20" fmla="*/ 169 w 293"/>
                <a:gd name="T21" fmla="*/ 194 h 378"/>
                <a:gd name="T22" fmla="*/ 190 w 293"/>
                <a:gd name="T23" fmla="*/ 205 h 378"/>
                <a:gd name="T24" fmla="*/ 213 w 293"/>
                <a:gd name="T25" fmla="*/ 215 h 378"/>
                <a:gd name="T26" fmla="*/ 234 w 293"/>
                <a:gd name="T27" fmla="*/ 224 h 378"/>
                <a:gd name="T28" fmla="*/ 256 w 293"/>
                <a:gd name="T29" fmla="*/ 234 h 378"/>
                <a:gd name="T30" fmla="*/ 281 w 293"/>
                <a:gd name="T31" fmla="*/ 243 h 378"/>
                <a:gd name="T32" fmla="*/ 293 w 293"/>
                <a:gd name="T33" fmla="*/ 258 h 378"/>
                <a:gd name="T34" fmla="*/ 285 w 293"/>
                <a:gd name="T35" fmla="*/ 283 h 378"/>
                <a:gd name="T36" fmla="*/ 274 w 293"/>
                <a:gd name="T37" fmla="*/ 310 h 378"/>
                <a:gd name="T38" fmla="*/ 262 w 293"/>
                <a:gd name="T39" fmla="*/ 336 h 378"/>
                <a:gd name="T40" fmla="*/ 243 w 293"/>
                <a:gd name="T41" fmla="*/ 359 h 378"/>
                <a:gd name="T42" fmla="*/ 224 w 293"/>
                <a:gd name="T43" fmla="*/ 374 h 378"/>
                <a:gd name="T44" fmla="*/ 201 w 293"/>
                <a:gd name="T45" fmla="*/ 378 h 378"/>
                <a:gd name="T46" fmla="*/ 182 w 293"/>
                <a:gd name="T47" fmla="*/ 369 h 378"/>
                <a:gd name="T48" fmla="*/ 171 w 293"/>
                <a:gd name="T49" fmla="*/ 359 h 378"/>
                <a:gd name="T50" fmla="*/ 150 w 293"/>
                <a:gd name="T51" fmla="*/ 331 h 378"/>
                <a:gd name="T52" fmla="*/ 114 w 293"/>
                <a:gd name="T53" fmla="*/ 291 h 378"/>
                <a:gd name="T54" fmla="*/ 78 w 293"/>
                <a:gd name="T55" fmla="*/ 249 h 378"/>
                <a:gd name="T56" fmla="*/ 47 w 293"/>
                <a:gd name="T57" fmla="*/ 205 h 378"/>
                <a:gd name="T58" fmla="*/ 21 w 293"/>
                <a:gd name="T59" fmla="*/ 161 h 378"/>
                <a:gd name="T60" fmla="*/ 4 w 293"/>
                <a:gd name="T61" fmla="*/ 116 h 378"/>
                <a:gd name="T62" fmla="*/ 0 w 293"/>
                <a:gd name="T63" fmla="*/ 70 h 378"/>
                <a:gd name="T64" fmla="*/ 11 w 293"/>
                <a:gd name="T65" fmla="*/ 23 h 378"/>
                <a:gd name="T66" fmla="*/ 26 w 293"/>
                <a:gd name="T67" fmla="*/ 0 h 3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3" h="378">
                  <a:moveTo>
                    <a:pt x="26" y="0"/>
                  </a:moveTo>
                  <a:lnTo>
                    <a:pt x="34" y="5"/>
                  </a:lnTo>
                  <a:lnTo>
                    <a:pt x="38" y="13"/>
                  </a:lnTo>
                  <a:lnTo>
                    <a:pt x="42" y="24"/>
                  </a:lnTo>
                  <a:lnTo>
                    <a:pt x="45" y="36"/>
                  </a:lnTo>
                  <a:lnTo>
                    <a:pt x="47" y="49"/>
                  </a:lnTo>
                  <a:lnTo>
                    <a:pt x="47" y="62"/>
                  </a:lnTo>
                  <a:lnTo>
                    <a:pt x="49" y="74"/>
                  </a:lnTo>
                  <a:lnTo>
                    <a:pt x="51" y="89"/>
                  </a:lnTo>
                  <a:lnTo>
                    <a:pt x="53" y="100"/>
                  </a:lnTo>
                  <a:lnTo>
                    <a:pt x="57" y="112"/>
                  </a:lnTo>
                  <a:lnTo>
                    <a:pt x="61" y="123"/>
                  </a:lnTo>
                  <a:lnTo>
                    <a:pt x="68" y="135"/>
                  </a:lnTo>
                  <a:lnTo>
                    <a:pt x="74" y="142"/>
                  </a:lnTo>
                  <a:lnTo>
                    <a:pt x="87" y="152"/>
                  </a:lnTo>
                  <a:lnTo>
                    <a:pt x="101" y="156"/>
                  </a:lnTo>
                  <a:lnTo>
                    <a:pt x="118" y="161"/>
                  </a:lnTo>
                  <a:lnTo>
                    <a:pt x="127" y="169"/>
                  </a:lnTo>
                  <a:lnTo>
                    <a:pt x="137" y="175"/>
                  </a:lnTo>
                  <a:lnTo>
                    <a:pt x="148" y="182"/>
                  </a:lnTo>
                  <a:lnTo>
                    <a:pt x="159" y="188"/>
                  </a:lnTo>
                  <a:lnTo>
                    <a:pt x="169" y="194"/>
                  </a:lnTo>
                  <a:lnTo>
                    <a:pt x="180" y="199"/>
                  </a:lnTo>
                  <a:lnTo>
                    <a:pt x="190" y="205"/>
                  </a:lnTo>
                  <a:lnTo>
                    <a:pt x="203" y="211"/>
                  </a:lnTo>
                  <a:lnTo>
                    <a:pt x="213" y="215"/>
                  </a:lnTo>
                  <a:lnTo>
                    <a:pt x="224" y="220"/>
                  </a:lnTo>
                  <a:lnTo>
                    <a:pt x="234" y="224"/>
                  </a:lnTo>
                  <a:lnTo>
                    <a:pt x="247" y="230"/>
                  </a:lnTo>
                  <a:lnTo>
                    <a:pt x="256" y="234"/>
                  </a:lnTo>
                  <a:lnTo>
                    <a:pt x="270" y="239"/>
                  </a:lnTo>
                  <a:lnTo>
                    <a:pt x="281" y="243"/>
                  </a:lnTo>
                  <a:lnTo>
                    <a:pt x="293" y="249"/>
                  </a:lnTo>
                  <a:lnTo>
                    <a:pt x="293" y="258"/>
                  </a:lnTo>
                  <a:lnTo>
                    <a:pt x="289" y="270"/>
                  </a:lnTo>
                  <a:lnTo>
                    <a:pt x="285" y="283"/>
                  </a:lnTo>
                  <a:lnTo>
                    <a:pt x="281" y="296"/>
                  </a:lnTo>
                  <a:lnTo>
                    <a:pt x="274" y="310"/>
                  </a:lnTo>
                  <a:lnTo>
                    <a:pt x="270" y="323"/>
                  </a:lnTo>
                  <a:lnTo>
                    <a:pt x="262" y="336"/>
                  </a:lnTo>
                  <a:lnTo>
                    <a:pt x="255" y="350"/>
                  </a:lnTo>
                  <a:lnTo>
                    <a:pt x="243" y="359"/>
                  </a:lnTo>
                  <a:lnTo>
                    <a:pt x="234" y="367"/>
                  </a:lnTo>
                  <a:lnTo>
                    <a:pt x="224" y="374"/>
                  </a:lnTo>
                  <a:lnTo>
                    <a:pt x="213" y="378"/>
                  </a:lnTo>
                  <a:lnTo>
                    <a:pt x="201" y="378"/>
                  </a:lnTo>
                  <a:lnTo>
                    <a:pt x="190" y="374"/>
                  </a:lnTo>
                  <a:lnTo>
                    <a:pt x="182" y="369"/>
                  </a:lnTo>
                  <a:lnTo>
                    <a:pt x="177" y="365"/>
                  </a:lnTo>
                  <a:lnTo>
                    <a:pt x="171" y="359"/>
                  </a:lnTo>
                  <a:lnTo>
                    <a:pt x="167" y="353"/>
                  </a:lnTo>
                  <a:lnTo>
                    <a:pt x="150" y="331"/>
                  </a:lnTo>
                  <a:lnTo>
                    <a:pt x="131" y="312"/>
                  </a:lnTo>
                  <a:lnTo>
                    <a:pt x="114" y="291"/>
                  </a:lnTo>
                  <a:lnTo>
                    <a:pt x="97" y="272"/>
                  </a:lnTo>
                  <a:lnTo>
                    <a:pt x="78" y="249"/>
                  </a:lnTo>
                  <a:lnTo>
                    <a:pt x="63" y="228"/>
                  </a:lnTo>
                  <a:lnTo>
                    <a:pt x="47" y="205"/>
                  </a:lnTo>
                  <a:lnTo>
                    <a:pt x="34" y="184"/>
                  </a:lnTo>
                  <a:lnTo>
                    <a:pt x="21" y="161"/>
                  </a:lnTo>
                  <a:lnTo>
                    <a:pt x="11" y="139"/>
                  </a:lnTo>
                  <a:lnTo>
                    <a:pt x="4" y="116"/>
                  </a:lnTo>
                  <a:lnTo>
                    <a:pt x="2" y="93"/>
                  </a:lnTo>
                  <a:lnTo>
                    <a:pt x="0" y="70"/>
                  </a:lnTo>
                  <a:lnTo>
                    <a:pt x="4" y="45"/>
                  </a:lnTo>
                  <a:lnTo>
                    <a:pt x="11" y="23"/>
                  </a:lnTo>
                  <a:lnTo>
                    <a:pt x="26" y="0"/>
                  </a:lnTo>
                  <a:lnTo>
                    <a:pt x="26"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7" name="Freeform 11">
              <a:extLst>
                <a:ext uri="{FF2B5EF4-FFF2-40B4-BE49-F238E27FC236}">
                  <a16:creationId xmlns:a16="http://schemas.microsoft.com/office/drawing/2014/main" id="{B014701B-39C1-86C3-C673-CEF0AA382023}"/>
                </a:ext>
              </a:extLst>
            </p:cNvPr>
            <p:cNvSpPr>
              <a:spLocks/>
            </p:cNvSpPr>
            <p:nvPr/>
          </p:nvSpPr>
          <p:spPr bwMode="auto">
            <a:xfrm>
              <a:off x="1051" y="2189"/>
              <a:ext cx="101" cy="81"/>
            </a:xfrm>
            <a:custGeom>
              <a:avLst/>
              <a:gdLst>
                <a:gd name="T0" fmla="*/ 11 w 201"/>
                <a:gd name="T1" fmla="*/ 0 h 162"/>
                <a:gd name="T2" fmla="*/ 23 w 201"/>
                <a:gd name="T3" fmla="*/ 6 h 162"/>
                <a:gd name="T4" fmla="*/ 34 w 201"/>
                <a:gd name="T5" fmla="*/ 13 h 162"/>
                <a:gd name="T6" fmla="*/ 45 w 201"/>
                <a:gd name="T7" fmla="*/ 21 h 162"/>
                <a:gd name="T8" fmla="*/ 57 w 201"/>
                <a:gd name="T9" fmla="*/ 27 h 162"/>
                <a:gd name="T10" fmla="*/ 68 w 201"/>
                <a:gd name="T11" fmla="*/ 32 h 162"/>
                <a:gd name="T12" fmla="*/ 82 w 201"/>
                <a:gd name="T13" fmla="*/ 38 h 162"/>
                <a:gd name="T14" fmla="*/ 93 w 201"/>
                <a:gd name="T15" fmla="*/ 44 h 162"/>
                <a:gd name="T16" fmla="*/ 104 w 201"/>
                <a:gd name="T17" fmla="*/ 49 h 162"/>
                <a:gd name="T18" fmla="*/ 116 w 201"/>
                <a:gd name="T19" fmla="*/ 53 h 162"/>
                <a:gd name="T20" fmla="*/ 127 w 201"/>
                <a:gd name="T21" fmla="*/ 57 h 162"/>
                <a:gd name="T22" fmla="*/ 139 w 201"/>
                <a:gd name="T23" fmla="*/ 63 h 162"/>
                <a:gd name="T24" fmla="*/ 152 w 201"/>
                <a:gd name="T25" fmla="*/ 67 h 162"/>
                <a:gd name="T26" fmla="*/ 163 w 201"/>
                <a:gd name="T27" fmla="*/ 72 h 162"/>
                <a:gd name="T28" fmla="*/ 175 w 201"/>
                <a:gd name="T29" fmla="*/ 76 h 162"/>
                <a:gd name="T30" fmla="*/ 188 w 201"/>
                <a:gd name="T31" fmla="*/ 80 h 162"/>
                <a:gd name="T32" fmla="*/ 201 w 201"/>
                <a:gd name="T33" fmla="*/ 86 h 162"/>
                <a:gd name="T34" fmla="*/ 198 w 201"/>
                <a:gd name="T35" fmla="*/ 93 h 162"/>
                <a:gd name="T36" fmla="*/ 198 w 201"/>
                <a:gd name="T37" fmla="*/ 103 h 162"/>
                <a:gd name="T38" fmla="*/ 194 w 201"/>
                <a:gd name="T39" fmla="*/ 112 h 162"/>
                <a:gd name="T40" fmla="*/ 194 w 201"/>
                <a:gd name="T41" fmla="*/ 120 h 162"/>
                <a:gd name="T42" fmla="*/ 188 w 201"/>
                <a:gd name="T43" fmla="*/ 126 h 162"/>
                <a:gd name="T44" fmla="*/ 186 w 201"/>
                <a:gd name="T45" fmla="*/ 133 h 162"/>
                <a:gd name="T46" fmla="*/ 182 w 201"/>
                <a:gd name="T47" fmla="*/ 139 h 162"/>
                <a:gd name="T48" fmla="*/ 178 w 201"/>
                <a:gd name="T49" fmla="*/ 145 h 162"/>
                <a:gd name="T50" fmla="*/ 171 w 201"/>
                <a:gd name="T51" fmla="*/ 150 h 162"/>
                <a:gd name="T52" fmla="*/ 163 w 201"/>
                <a:gd name="T53" fmla="*/ 156 h 162"/>
                <a:gd name="T54" fmla="*/ 154 w 201"/>
                <a:gd name="T55" fmla="*/ 158 h 162"/>
                <a:gd name="T56" fmla="*/ 144 w 201"/>
                <a:gd name="T57" fmla="*/ 162 h 162"/>
                <a:gd name="T58" fmla="*/ 135 w 201"/>
                <a:gd name="T59" fmla="*/ 162 h 162"/>
                <a:gd name="T60" fmla="*/ 125 w 201"/>
                <a:gd name="T61" fmla="*/ 162 h 162"/>
                <a:gd name="T62" fmla="*/ 114 w 201"/>
                <a:gd name="T63" fmla="*/ 160 h 162"/>
                <a:gd name="T64" fmla="*/ 104 w 201"/>
                <a:gd name="T65" fmla="*/ 158 h 162"/>
                <a:gd name="T66" fmla="*/ 93 w 201"/>
                <a:gd name="T67" fmla="*/ 154 h 162"/>
                <a:gd name="T68" fmla="*/ 83 w 201"/>
                <a:gd name="T69" fmla="*/ 150 h 162"/>
                <a:gd name="T70" fmla="*/ 74 w 201"/>
                <a:gd name="T71" fmla="*/ 145 h 162"/>
                <a:gd name="T72" fmla="*/ 66 w 201"/>
                <a:gd name="T73" fmla="*/ 141 h 162"/>
                <a:gd name="T74" fmla="*/ 57 w 201"/>
                <a:gd name="T75" fmla="*/ 133 h 162"/>
                <a:gd name="T76" fmla="*/ 49 w 201"/>
                <a:gd name="T77" fmla="*/ 129 h 162"/>
                <a:gd name="T78" fmla="*/ 42 w 201"/>
                <a:gd name="T79" fmla="*/ 122 h 162"/>
                <a:gd name="T80" fmla="*/ 34 w 201"/>
                <a:gd name="T81" fmla="*/ 116 h 162"/>
                <a:gd name="T82" fmla="*/ 23 w 201"/>
                <a:gd name="T83" fmla="*/ 103 h 162"/>
                <a:gd name="T84" fmla="*/ 15 w 201"/>
                <a:gd name="T85" fmla="*/ 89 h 162"/>
                <a:gd name="T86" fmla="*/ 9 w 201"/>
                <a:gd name="T87" fmla="*/ 82 h 162"/>
                <a:gd name="T88" fmla="*/ 5 w 201"/>
                <a:gd name="T89" fmla="*/ 76 h 162"/>
                <a:gd name="T90" fmla="*/ 4 w 201"/>
                <a:gd name="T91" fmla="*/ 67 h 162"/>
                <a:gd name="T92" fmla="*/ 2 w 201"/>
                <a:gd name="T93" fmla="*/ 61 h 162"/>
                <a:gd name="T94" fmla="*/ 0 w 201"/>
                <a:gd name="T95" fmla="*/ 53 h 162"/>
                <a:gd name="T96" fmla="*/ 0 w 201"/>
                <a:gd name="T97" fmla="*/ 44 h 162"/>
                <a:gd name="T98" fmla="*/ 0 w 201"/>
                <a:gd name="T99" fmla="*/ 36 h 162"/>
                <a:gd name="T100" fmla="*/ 2 w 201"/>
                <a:gd name="T101" fmla="*/ 30 h 162"/>
                <a:gd name="T102" fmla="*/ 2 w 201"/>
                <a:gd name="T103" fmla="*/ 23 h 162"/>
                <a:gd name="T104" fmla="*/ 4 w 201"/>
                <a:gd name="T105" fmla="*/ 13 h 162"/>
                <a:gd name="T106" fmla="*/ 5 w 201"/>
                <a:gd name="T107" fmla="*/ 6 h 162"/>
                <a:gd name="T108" fmla="*/ 11 w 201"/>
                <a:gd name="T109" fmla="*/ 0 h 162"/>
                <a:gd name="T110" fmla="*/ 11 w 201"/>
                <a:gd name="T111"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01" h="162">
                  <a:moveTo>
                    <a:pt x="11" y="0"/>
                  </a:moveTo>
                  <a:lnTo>
                    <a:pt x="23" y="6"/>
                  </a:lnTo>
                  <a:lnTo>
                    <a:pt x="34" y="13"/>
                  </a:lnTo>
                  <a:lnTo>
                    <a:pt x="45" y="21"/>
                  </a:lnTo>
                  <a:lnTo>
                    <a:pt x="57" y="27"/>
                  </a:lnTo>
                  <a:lnTo>
                    <a:pt x="68" y="32"/>
                  </a:lnTo>
                  <a:lnTo>
                    <a:pt x="82" y="38"/>
                  </a:lnTo>
                  <a:lnTo>
                    <a:pt x="93" y="44"/>
                  </a:lnTo>
                  <a:lnTo>
                    <a:pt x="104" y="49"/>
                  </a:lnTo>
                  <a:lnTo>
                    <a:pt x="116" y="53"/>
                  </a:lnTo>
                  <a:lnTo>
                    <a:pt x="127" y="57"/>
                  </a:lnTo>
                  <a:lnTo>
                    <a:pt x="139" y="63"/>
                  </a:lnTo>
                  <a:lnTo>
                    <a:pt x="152" y="67"/>
                  </a:lnTo>
                  <a:lnTo>
                    <a:pt x="163" y="72"/>
                  </a:lnTo>
                  <a:lnTo>
                    <a:pt x="175" y="76"/>
                  </a:lnTo>
                  <a:lnTo>
                    <a:pt x="188" y="80"/>
                  </a:lnTo>
                  <a:lnTo>
                    <a:pt x="201" y="86"/>
                  </a:lnTo>
                  <a:lnTo>
                    <a:pt x="198" y="93"/>
                  </a:lnTo>
                  <a:lnTo>
                    <a:pt x="198" y="103"/>
                  </a:lnTo>
                  <a:lnTo>
                    <a:pt x="194" y="112"/>
                  </a:lnTo>
                  <a:lnTo>
                    <a:pt x="194" y="120"/>
                  </a:lnTo>
                  <a:lnTo>
                    <a:pt x="188" y="126"/>
                  </a:lnTo>
                  <a:lnTo>
                    <a:pt x="186" y="133"/>
                  </a:lnTo>
                  <a:lnTo>
                    <a:pt x="182" y="139"/>
                  </a:lnTo>
                  <a:lnTo>
                    <a:pt x="178" y="145"/>
                  </a:lnTo>
                  <a:lnTo>
                    <a:pt x="171" y="150"/>
                  </a:lnTo>
                  <a:lnTo>
                    <a:pt x="163" y="156"/>
                  </a:lnTo>
                  <a:lnTo>
                    <a:pt x="154" y="158"/>
                  </a:lnTo>
                  <a:lnTo>
                    <a:pt x="144" y="162"/>
                  </a:lnTo>
                  <a:lnTo>
                    <a:pt x="135" y="162"/>
                  </a:lnTo>
                  <a:lnTo>
                    <a:pt x="125" y="162"/>
                  </a:lnTo>
                  <a:lnTo>
                    <a:pt x="114" y="160"/>
                  </a:lnTo>
                  <a:lnTo>
                    <a:pt x="104" y="158"/>
                  </a:lnTo>
                  <a:lnTo>
                    <a:pt x="93" y="154"/>
                  </a:lnTo>
                  <a:lnTo>
                    <a:pt x="83" y="150"/>
                  </a:lnTo>
                  <a:lnTo>
                    <a:pt x="74" y="145"/>
                  </a:lnTo>
                  <a:lnTo>
                    <a:pt x="66" y="141"/>
                  </a:lnTo>
                  <a:lnTo>
                    <a:pt x="57" y="133"/>
                  </a:lnTo>
                  <a:lnTo>
                    <a:pt x="49" y="129"/>
                  </a:lnTo>
                  <a:lnTo>
                    <a:pt x="42" y="122"/>
                  </a:lnTo>
                  <a:lnTo>
                    <a:pt x="34" y="116"/>
                  </a:lnTo>
                  <a:lnTo>
                    <a:pt x="23" y="103"/>
                  </a:lnTo>
                  <a:lnTo>
                    <a:pt x="15" y="89"/>
                  </a:lnTo>
                  <a:lnTo>
                    <a:pt x="9" y="82"/>
                  </a:lnTo>
                  <a:lnTo>
                    <a:pt x="5" y="76"/>
                  </a:lnTo>
                  <a:lnTo>
                    <a:pt x="4" y="67"/>
                  </a:lnTo>
                  <a:lnTo>
                    <a:pt x="2" y="61"/>
                  </a:lnTo>
                  <a:lnTo>
                    <a:pt x="0" y="53"/>
                  </a:lnTo>
                  <a:lnTo>
                    <a:pt x="0" y="44"/>
                  </a:lnTo>
                  <a:lnTo>
                    <a:pt x="0" y="36"/>
                  </a:lnTo>
                  <a:lnTo>
                    <a:pt x="2" y="30"/>
                  </a:lnTo>
                  <a:lnTo>
                    <a:pt x="2" y="23"/>
                  </a:lnTo>
                  <a:lnTo>
                    <a:pt x="4" y="13"/>
                  </a:lnTo>
                  <a:lnTo>
                    <a:pt x="5" y="6"/>
                  </a:lnTo>
                  <a:lnTo>
                    <a:pt x="11" y="0"/>
                  </a:lnTo>
                  <a:lnTo>
                    <a:pt x="11" y="0"/>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8" name="Freeform 12">
              <a:extLst>
                <a:ext uri="{FF2B5EF4-FFF2-40B4-BE49-F238E27FC236}">
                  <a16:creationId xmlns:a16="http://schemas.microsoft.com/office/drawing/2014/main" id="{7786605D-42EE-1FBA-733C-966CCCB7390C}"/>
                </a:ext>
              </a:extLst>
            </p:cNvPr>
            <p:cNvSpPr>
              <a:spLocks/>
            </p:cNvSpPr>
            <p:nvPr/>
          </p:nvSpPr>
          <p:spPr bwMode="auto">
            <a:xfrm>
              <a:off x="1184" y="2202"/>
              <a:ext cx="70" cy="121"/>
            </a:xfrm>
            <a:custGeom>
              <a:avLst/>
              <a:gdLst>
                <a:gd name="T0" fmla="*/ 23 w 141"/>
                <a:gd name="T1" fmla="*/ 0 h 241"/>
                <a:gd name="T2" fmla="*/ 34 w 141"/>
                <a:gd name="T3" fmla="*/ 3 h 241"/>
                <a:gd name="T4" fmla="*/ 44 w 141"/>
                <a:gd name="T5" fmla="*/ 9 h 241"/>
                <a:gd name="T6" fmla="*/ 53 w 141"/>
                <a:gd name="T7" fmla="*/ 13 h 241"/>
                <a:gd name="T8" fmla="*/ 65 w 141"/>
                <a:gd name="T9" fmla="*/ 21 h 241"/>
                <a:gd name="T10" fmla="*/ 72 w 141"/>
                <a:gd name="T11" fmla="*/ 26 h 241"/>
                <a:gd name="T12" fmla="*/ 80 w 141"/>
                <a:gd name="T13" fmla="*/ 32 h 241"/>
                <a:gd name="T14" fmla="*/ 87 w 141"/>
                <a:gd name="T15" fmla="*/ 40 h 241"/>
                <a:gd name="T16" fmla="*/ 95 w 141"/>
                <a:gd name="T17" fmla="*/ 49 h 241"/>
                <a:gd name="T18" fmla="*/ 101 w 141"/>
                <a:gd name="T19" fmla="*/ 59 h 241"/>
                <a:gd name="T20" fmla="*/ 106 w 141"/>
                <a:gd name="T21" fmla="*/ 68 h 241"/>
                <a:gd name="T22" fmla="*/ 112 w 141"/>
                <a:gd name="T23" fmla="*/ 80 h 241"/>
                <a:gd name="T24" fmla="*/ 118 w 141"/>
                <a:gd name="T25" fmla="*/ 93 h 241"/>
                <a:gd name="T26" fmla="*/ 124 w 141"/>
                <a:gd name="T27" fmla="*/ 104 h 241"/>
                <a:gd name="T28" fmla="*/ 127 w 141"/>
                <a:gd name="T29" fmla="*/ 116 h 241"/>
                <a:gd name="T30" fmla="*/ 133 w 141"/>
                <a:gd name="T31" fmla="*/ 129 h 241"/>
                <a:gd name="T32" fmla="*/ 137 w 141"/>
                <a:gd name="T33" fmla="*/ 142 h 241"/>
                <a:gd name="T34" fmla="*/ 137 w 141"/>
                <a:gd name="T35" fmla="*/ 156 h 241"/>
                <a:gd name="T36" fmla="*/ 139 w 141"/>
                <a:gd name="T37" fmla="*/ 167 h 241"/>
                <a:gd name="T38" fmla="*/ 141 w 141"/>
                <a:gd name="T39" fmla="*/ 180 h 241"/>
                <a:gd name="T40" fmla="*/ 141 w 141"/>
                <a:gd name="T41" fmla="*/ 194 h 241"/>
                <a:gd name="T42" fmla="*/ 141 w 141"/>
                <a:gd name="T43" fmla="*/ 205 h 241"/>
                <a:gd name="T44" fmla="*/ 141 w 141"/>
                <a:gd name="T45" fmla="*/ 218 h 241"/>
                <a:gd name="T46" fmla="*/ 141 w 141"/>
                <a:gd name="T47" fmla="*/ 230 h 241"/>
                <a:gd name="T48" fmla="*/ 141 w 141"/>
                <a:gd name="T49" fmla="*/ 241 h 241"/>
                <a:gd name="T50" fmla="*/ 127 w 141"/>
                <a:gd name="T51" fmla="*/ 237 h 241"/>
                <a:gd name="T52" fmla="*/ 118 w 141"/>
                <a:gd name="T53" fmla="*/ 233 h 241"/>
                <a:gd name="T54" fmla="*/ 108 w 141"/>
                <a:gd name="T55" fmla="*/ 228 h 241"/>
                <a:gd name="T56" fmla="*/ 99 w 141"/>
                <a:gd name="T57" fmla="*/ 222 h 241"/>
                <a:gd name="T58" fmla="*/ 89 w 141"/>
                <a:gd name="T59" fmla="*/ 214 h 241"/>
                <a:gd name="T60" fmla="*/ 80 w 141"/>
                <a:gd name="T61" fmla="*/ 209 h 241"/>
                <a:gd name="T62" fmla="*/ 72 w 141"/>
                <a:gd name="T63" fmla="*/ 201 h 241"/>
                <a:gd name="T64" fmla="*/ 65 w 141"/>
                <a:gd name="T65" fmla="*/ 195 h 241"/>
                <a:gd name="T66" fmla="*/ 57 w 141"/>
                <a:gd name="T67" fmla="*/ 188 h 241"/>
                <a:gd name="T68" fmla="*/ 47 w 141"/>
                <a:gd name="T69" fmla="*/ 178 h 241"/>
                <a:gd name="T70" fmla="*/ 40 w 141"/>
                <a:gd name="T71" fmla="*/ 171 h 241"/>
                <a:gd name="T72" fmla="*/ 32 w 141"/>
                <a:gd name="T73" fmla="*/ 165 h 241"/>
                <a:gd name="T74" fmla="*/ 25 w 141"/>
                <a:gd name="T75" fmla="*/ 157 h 241"/>
                <a:gd name="T76" fmla="*/ 15 w 141"/>
                <a:gd name="T77" fmla="*/ 152 h 241"/>
                <a:gd name="T78" fmla="*/ 8 w 141"/>
                <a:gd name="T79" fmla="*/ 144 h 241"/>
                <a:gd name="T80" fmla="*/ 0 w 141"/>
                <a:gd name="T81" fmla="*/ 140 h 241"/>
                <a:gd name="T82" fmla="*/ 2 w 141"/>
                <a:gd name="T83" fmla="*/ 131 h 241"/>
                <a:gd name="T84" fmla="*/ 4 w 141"/>
                <a:gd name="T85" fmla="*/ 123 h 241"/>
                <a:gd name="T86" fmla="*/ 4 w 141"/>
                <a:gd name="T87" fmla="*/ 114 h 241"/>
                <a:gd name="T88" fmla="*/ 4 w 141"/>
                <a:gd name="T89" fmla="*/ 104 h 241"/>
                <a:gd name="T90" fmla="*/ 4 w 141"/>
                <a:gd name="T91" fmla="*/ 95 h 241"/>
                <a:gd name="T92" fmla="*/ 4 w 141"/>
                <a:gd name="T93" fmla="*/ 85 h 241"/>
                <a:gd name="T94" fmla="*/ 4 w 141"/>
                <a:gd name="T95" fmla="*/ 76 h 241"/>
                <a:gd name="T96" fmla="*/ 4 w 141"/>
                <a:gd name="T97" fmla="*/ 66 h 241"/>
                <a:gd name="T98" fmla="*/ 4 w 141"/>
                <a:gd name="T99" fmla="*/ 57 h 241"/>
                <a:gd name="T100" fmla="*/ 4 w 141"/>
                <a:gd name="T101" fmla="*/ 47 h 241"/>
                <a:gd name="T102" fmla="*/ 4 w 141"/>
                <a:gd name="T103" fmla="*/ 38 h 241"/>
                <a:gd name="T104" fmla="*/ 6 w 141"/>
                <a:gd name="T105" fmla="*/ 30 h 241"/>
                <a:gd name="T106" fmla="*/ 8 w 141"/>
                <a:gd name="T107" fmla="*/ 21 h 241"/>
                <a:gd name="T108" fmla="*/ 11 w 141"/>
                <a:gd name="T109" fmla="*/ 13 h 241"/>
                <a:gd name="T110" fmla="*/ 15 w 141"/>
                <a:gd name="T111" fmla="*/ 5 h 241"/>
                <a:gd name="T112" fmla="*/ 23 w 141"/>
                <a:gd name="T113" fmla="*/ 0 h 241"/>
                <a:gd name="T114" fmla="*/ 23 w 141"/>
                <a:gd name="T115" fmla="*/ 0 h 2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41" h="241">
                  <a:moveTo>
                    <a:pt x="23" y="0"/>
                  </a:moveTo>
                  <a:lnTo>
                    <a:pt x="34" y="3"/>
                  </a:lnTo>
                  <a:lnTo>
                    <a:pt x="44" y="9"/>
                  </a:lnTo>
                  <a:lnTo>
                    <a:pt x="53" y="13"/>
                  </a:lnTo>
                  <a:lnTo>
                    <a:pt x="65" y="21"/>
                  </a:lnTo>
                  <a:lnTo>
                    <a:pt x="72" y="26"/>
                  </a:lnTo>
                  <a:lnTo>
                    <a:pt x="80" y="32"/>
                  </a:lnTo>
                  <a:lnTo>
                    <a:pt x="87" y="40"/>
                  </a:lnTo>
                  <a:lnTo>
                    <a:pt x="95" y="49"/>
                  </a:lnTo>
                  <a:lnTo>
                    <a:pt x="101" y="59"/>
                  </a:lnTo>
                  <a:lnTo>
                    <a:pt x="106" y="68"/>
                  </a:lnTo>
                  <a:lnTo>
                    <a:pt x="112" y="80"/>
                  </a:lnTo>
                  <a:lnTo>
                    <a:pt x="118" y="93"/>
                  </a:lnTo>
                  <a:lnTo>
                    <a:pt x="124" y="104"/>
                  </a:lnTo>
                  <a:lnTo>
                    <a:pt x="127" y="116"/>
                  </a:lnTo>
                  <a:lnTo>
                    <a:pt x="133" y="129"/>
                  </a:lnTo>
                  <a:lnTo>
                    <a:pt x="137" y="142"/>
                  </a:lnTo>
                  <a:lnTo>
                    <a:pt x="137" y="156"/>
                  </a:lnTo>
                  <a:lnTo>
                    <a:pt x="139" y="167"/>
                  </a:lnTo>
                  <a:lnTo>
                    <a:pt x="141" y="180"/>
                  </a:lnTo>
                  <a:lnTo>
                    <a:pt x="141" y="194"/>
                  </a:lnTo>
                  <a:lnTo>
                    <a:pt x="141" y="205"/>
                  </a:lnTo>
                  <a:lnTo>
                    <a:pt x="141" y="218"/>
                  </a:lnTo>
                  <a:lnTo>
                    <a:pt x="141" y="230"/>
                  </a:lnTo>
                  <a:lnTo>
                    <a:pt x="141" y="241"/>
                  </a:lnTo>
                  <a:lnTo>
                    <a:pt x="127" y="237"/>
                  </a:lnTo>
                  <a:lnTo>
                    <a:pt x="118" y="233"/>
                  </a:lnTo>
                  <a:lnTo>
                    <a:pt x="108" y="228"/>
                  </a:lnTo>
                  <a:lnTo>
                    <a:pt x="99" y="222"/>
                  </a:lnTo>
                  <a:lnTo>
                    <a:pt x="89" y="214"/>
                  </a:lnTo>
                  <a:lnTo>
                    <a:pt x="80" y="209"/>
                  </a:lnTo>
                  <a:lnTo>
                    <a:pt x="72" y="201"/>
                  </a:lnTo>
                  <a:lnTo>
                    <a:pt x="65" y="195"/>
                  </a:lnTo>
                  <a:lnTo>
                    <a:pt x="57" y="188"/>
                  </a:lnTo>
                  <a:lnTo>
                    <a:pt x="47" y="178"/>
                  </a:lnTo>
                  <a:lnTo>
                    <a:pt x="40" y="171"/>
                  </a:lnTo>
                  <a:lnTo>
                    <a:pt x="32" y="165"/>
                  </a:lnTo>
                  <a:lnTo>
                    <a:pt x="25" y="157"/>
                  </a:lnTo>
                  <a:lnTo>
                    <a:pt x="15" y="152"/>
                  </a:lnTo>
                  <a:lnTo>
                    <a:pt x="8" y="144"/>
                  </a:lnTo>
                  <a:lnTo>
                    <a:pt x="0" y="140"/>
                  </a:lnTo>
                  <a:lnTo>
                    <a:pt x="2" y="131"/>
                  </a:lnTo>
                  <a:lnTo>
                    <a:pt x="4" y="123"/>
                  </a:lnTo>
                  <a:lnTo>
                    <a:pt x="4" y="114"/>
                  </a:lnTo>
                  <a:lnTo>
                    <a:pt x="4" y="104"/>
                  </a:lnTo>
                  <a:lnTo>
                    <a:pt x="4" y="95"/>
                  </a:lnTo>
                  <a:lnTo>
                    <a:pt x="4" y="85"/>
                  </a:lnTo>
                  <a:lnTo>
                    <a:pt x="4" y="76"/>
                  </a:lnTo>
                  <a:lnTo>
                    <a:pt x="4" y="66"/>
                  </a:lnTo>
                  <a:lnTo>
                    <a:pt x="4" y="57"/>
                  </a:lnTo>
                  <a:lnTo>
                    <a:pt x="4" y="47"/>
                  </a:lnTo>
                  <a:lnTo>
                    <a:pt x="4" y="38"/>
                  </a:lnTo>
                  <a:lnTo>
                    <a:pt x="6" y="30"/>
                  </a:lnTo>
                  <a:lnTo>
                    <a:pt x="8" y="21"/>
                  </a:lnTo>
                  <a:lnTo>
                    <a:pt x="11" y="13"/>
                  </a:lnTo>
                  <a:lnTo>
                    <a:pt x="15" y="5"/>
                  </a:lnTo>
                  <a:lnTo>
                    <a:pt x="23" y="0"/>
                  </a:lnTo>
                  <a:lnTo>
                    <a:pt x="23"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29" name="Freeform 13">
              <a:extLst>
                <a:ext uri="{FF2B5EF4-FFF2-40B4-BE49-F238E27FC236}">
                  <a16:creationId xmlns:a16="http://schemas.microsoft.com/office/drawing/2014/main" id="{29A7F43C-231C-B591-53D3-BCA4E11A00A6}"/>
                </a:ext>
              </a:extLst>
            </p:cNvPr>
            <p:cNvSpPr>
              <a:spLocks/>
            </p:cNvSpPr>
            <p:nvPr/>
          </p:nvSpPr>
          <p:spPr bwMode="auto">
            <a:xfrm>
              <a:off x="1196" y="2224"/>
              <a:ext cx="385" cy="431"/>
            </a:xfrm>
            <a:custGeom>
              <a:avLst/>
              <a:gdLst>
                <a:gd name="T0" fmla="*/ 378 w 770"/>
                <a:gd name="T1" fmla="*/ 152 h 862"/>
                <a:gd name="T2" fmla="*/ 532 w 770"/>
                <a:gd name="T3" fmla="*/ 445 h 862"/>
                <a:gd name="T4" fmla="*/ 616 w 770"/>
                <a:gd name="T5" fmla="*/ 525 h 862"/>
                <a:gd name="T6" fmla="*/ 707 w 770"/>
                <a:gd name="T7" fmla="*/ 605 h 862"/>
                <a:gd name="T8" fmla="*/ 758 w 770"/>
                <a:gd name="T9" fmla="*/ 736 h 862"/>
                <a:gd name="T10" fmla="*/ 756 w 770"/>
                <a:gd name="T11" fmla="*/ 816 h 862"/>
                <a:gd name="T12" fmla="*/ 684 w 770"/>
                <a:gd name="T13" fmla="*/ 852 h 862"/>
                <a:gd name="T14" fmla="*/ 652 w 770"/>
                <a:gd name="T15" fmla="*/ 831 h 862"/>
                <a:gd name="T16" fmla="*/ 665 w 770"/>
                <a:gd name="T17" fmla="*/ 793 h 862"/>
                <a:gd name="T18" fmla="*/ 608 w 770"/>
                <a:gd name="T19" fmla="*/ 833 h 862"/>
                <a:gd name="T20" fmla="*/ 583 w 770"/>
                <a:gd name="T21" fmla="*/ 793 h 862"/>
                <a:gd name="T22" fmla="*/ 618 w 770"/>
                <a:gd name="T23" fmla="*/ 723 h 862"/>
                <a:gd name="T24" fmla="*/ 570 w 770"/>
                <a:gd name="T25" fmla="*/ 723 h 862"/>
                <a:gd name="T26" fmla="*/ 498 w 770"/>
                <a:gd name="T27" fmla="*/ 763 h 862"/>
                <a:gd name="T28" fmla="*/ 475 w 770"/>
                <a:gd name="T29" fmla="*/ 740 h 862"/>
                <a:gd name="T30" fmla="*/ 536 w 770"/>
                <a:gd name="T31" fmla="*/ 681 h 862"/>
                <a:gd name="T32" fmla="*/ 528 w 770"/>
                <a:gd name="T33" fmla="*/ 607 h 862"/>
                <a:gd name="T34" fmla="*/ 464 w 770"/>
                <a:gd name="T35" fmla="*/ 656 h 862"/>
                <a:gd name="T36" fmla="*/ 401 w 770"/>
                <a:gd name="T37" fmla="*/ 710 h 862"/>
                <a:gd name="T38" fmla="*/ 374 w 770"/>
                <a:gd name="T39" fmla="*/ 683 h 862"/>
                <a:gd name="T40" fmla="*/ 429 w 770"/>
                <a:gd name="T41" fmla="*/ 632 h 862"/>
                <a:gd name="T42" fmla="*/ 460 w 770"/>
                <a:gd name="T43" fmla="*/ 584 h 862"/>
                <a:gd name="T44" fmla="*/ 407 w 770"/>
                <a:gd name="T45" fmla="*/ 614 h 862"/>
                <a:gd name="T46" fmla="*/ 346 w 770"/>
                <a:gd name="T47" fmla="*/ 647 h 862"/>
                <a:gd name="T48" fmla="*/ 302 w 770"/>
                <a:gd name="T49" fmla="*/ 637 h 862"/>
                <a:gd name="T50" fmla="*/ 350 w 770"/>
                <a:gd name="T51" fmla="*/ 582 h 862"/>
                <a:gd name="T52" fmla="*/ 441 w 770"/>
                <a:gd name="T53" fmla="*/ 498 h 862"/>
                <a:gd name="T54" fmla="*/ 443 w 770"/>
                <a:gd name="T55" fmla="*/ 390 h 862"/>
                <a:gd name="T56" fmla="*/ 420 w 770"/>
                <a:gd name="T57" fmla="*/ 436 h 862"/>
                <a:gd name="T58" fmla="*/ 399 w 770"/>
                <a:gd name="T59" fmla="*/ 497 h 862"/>
                <a:gd name="T60" fmla="*/ 372 w 770"/>
                <a:gd name="T61" fmla="*/ 512 h 862"/>
                <a:gd name="T62" fmla="*/ 388 w 770"/>
                <a:gd name="T63" fmla="*/ 455 h 862"/>
                <a:gd name="T64" fmla="*/ 380 w 770"/>
                <a:gd name="T65" fmla="*/ 422 h 862"/>
                <a:gd name="T66" fmla="*/ 361 w 770"/>
                <a:gd name="T67" fmla="*/ 476 h 862"/>
                <a:gd name="T68" fmla="*/ 330 w 770"/>
                <a:gd name="T69" fmla="*/ 521 h 862"/>
                <a:gd name="T70" fmla="*/ 340 w 770"/>
                <a:gd name="T71" fmla="*/ 400 h 862"/>
                <a:gd name="T72" fmla="*/ 353 w 770"/>
                <a:gd name="T73" fmla="*/ 278 h 862"/>
                <a:gd name="T74" fmla="*/ 327 w 770"/>
                <a:gd name="T75" fmla="*/ 286 h 862"/>
                <a:gd name="T76" fmla="*/ 281 w 770"/>
                <a:gd name="T77" fmla="*/ 350 h 862"/>
                <a:gd name="T78" fmla="*/ 268 w 770"/>
                <a:gd name="T79" fmla="*/ 287 h 862"/>
                <a:gd name="T80" fmla="*/ 272 w 770"/>
                <a:gd name="T81" fmla="*/ 183 h 862"/>
                <a:gd name="T82" fmla="*/ 264 w 770"/>
                <a:gd name="T83" fmla="*/ 124 h 862"/>
                <a:gd name="T84" fmla="*/ 215 w 770"/>
                <a:gd name="T85" fmla="*/ 73 h 862"/>
                <a:gd name="T86" fmla="*/ 215 w 770"/>
                <a:gd name="T87" fmla="*/ 185 h 862"/>
                <a:gd name="T88" fmla="*/ 192 w 770"/>
                <a:gd name="T89" fmla="*/ 295 h 862"/>
                <a:gd name="T90" fmla="*/ 215 w 770"/>
                <a:gd name="T91" fmla="*/ 451 h 862"/>
                <a:gd name="T92" fmla="*/ 205 w 770"/>
                <a:gd name="T93" fmla="*/ 622 h 862"/>
                <a:gd name="T94" fmla="*/ 116 w 770"/>
                <a:gd name="T95" fmla="*/ 613 h 862"/>
                <a:gd name="T96" fmla="*/ 57 w 770"/>
                <a:gd name="T97" fmla="*/ 424 h 862"/>
                <a:gd name="T98" fmla="*/ 7 w 770"/>
                <a:gd name="T99" fmla="*/ 261 h 862"/>
                <a:gd name="T100" fmla="*/ 81 w 770"/>
                <a:gd name="T101" fmla="*/ 291 h 862"/>
                <a:gd name="T102" fmla="*/ 146 w 770"/>
                <a:gd name="T103" fmla="*/ 278 h 862"/>
                <a:gd name="T104" fmla="*/ 156 w 770"/>
                <a:gd name="T105" fmla="*/ 162 h 862"/>
                <a:gd name="T106" fmla="*/ 140 w 770"/>
                <a:gd name="T107" fmla="*/ 46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770" h="862">
                  <a:moveTo>
                    <a:pt x="154" y="0"/>
                  </a:moveTo>
                  <a:lnTo>
                    <a:pt x="203" y="10"/>
                  </a:lnTo>
                  <a:lnTo>
                    <a:pt x="249" y="31"/>
                  </a:lnTo>
                  <a:lnTo>
                    <a:pt x="287" y="56"/>
                  </a:lnTo>
                  <a:lnTo>
                    <a:pt x="321" y="84"/>
                  </a:lnTo>
                  <a:lnTo>
                    <a:pt x="351" y="116"/>
                  </a:lnTo>
                  <a:lnTo>
                    <a:pt x="378" y="152"/>
                  </a:lnTo>
                  <a:lnTo>
                    <a:pt x="401" y="190"/>
                  </a:lnTo>
                  <a:lnTo>
                    <a:pt x="426" y="234"/>
                  </a:lnTo>
                  <a:lnTo>
                    <a:pt x="446" y="274"/>
                  </a:lnTo>
                  <a:lnTo>
                    <a:pt x="465" y="320"/>
                  </a:lnTo>
                  <a:lnTo>
                    <a:pt x="486" y="362"/>
                  </a:lnTo>
                  <a:lnTo>
                    <a:pt x="509" y="405"/>
                  </a:lnTo>
                  <a:lnTo>
                    <a:pt x="532" y="445"/>
                  </a:lnTo>
                  <a:lnTo>
                    <a:pt x="559" y="485"/>
                  </a:lnTo>
                  <a:lnTo>
                    <a:pt x="589" y="523"/>
                  </a:lnTo>
                  <a:lnTo>
                    <a:pt x="623" y="559"/>
                  </a:lnTo>
                  <a:lnTo>
                    <a:pt x="627" y="548"/>
                  </a:lnTo>
                  <a:lnTo>
                    <a:pt x="625" y="540"/>
                  </a:lnTo>
                  <a:lnTo>
                    <a:pt x="620" y="531"/>
                  </a:lnTo>
                  <a:lnTo>
                    <a:pt x="616" y="525"/>
                  </a:lnTo>
                  <a:lnTo>
                    <a:pt x="631" y="529"/>
                  </a:lnTo>
                  <a:lnTo>
                    <a:pt x="648" y="537"/>
                  </a:lnTo>
                  <a:lnTo>
                    <a:pt x="661" y="546"/>
                  </a:lnTo>
                  <a:lnTo>
                    <a:pt x="675" y="559"/>
                  </a:lnTo>
                  <a:lnTo>
                    <a:pt x="686" y="573"/>
                  </a:lnTo>
                  <a:lnTo>
                    <a:pt x="697" y="588"/>
                  </a:lnTo>
                  <a:lnTo>
                    <a:pt x="707" y="605"/>
                  </a:lnTo>
                  <a:lnTo>
                    <a:pt x="718" y="624"/>
                  </a:lnTo>
                  <a:lnTo>
                    <a:pt x="726" y="641"/>
                  </a:lnTo>
                  <a:lnTo>
                    <a:pt x="734" y="660"/>
                  </a:lnTo>
                  <a:lnTo>
                    <a:pt x="741" y="677"/>
                  </a:lnTo>
                  <a:lnTo>
                    <a:pt x="747" y="698"/>
                  </a:lnTo>
                  <a:lnTo>
                    <a:pt x="753" y="717"/>
                  </a:lnTo>
                  <a:lnTo>
                    <a:pt x="758" y="736"/>
                  </a:lnTo>
                  <a:lnTo>
                    <a:pt x="762" y="753"/>
                  </a:lnTo>
                  <a:lnTo>
                    <a:pt x="768" y="772"/>
                  </a:lnTo>
                  <a:lnTo>
                    <a:pt x="768" y="782"/>
                  </a:lnTo>
                  <a:lnTo>
                    <a:pt x="770" y="791"/>
                  </a:lnTo>
                  <a:lnTo>
                    <a:pt x="766" y="799"/>
                  </a:lnTo>
                  <a:lnTo>
                    <a:pt x="762" y="808"/>
                  </a:lnTo>
                  <a:lnTo>
                    <a:pt x="756" y="816"/>
                  </a:lnTo>
                  <a:lnTo>
                    <a:pt x="749" y="822"/>
                  </a:lnTo>
                  <a:lnTo>
                    <a:pt x="739" y="829"/>
                  </a:lnTo>
                  <a:lnTo>
                    <a:pt x="732" y="835"/>
                  </a:lnTo>
                  <a:lnTo>
                    <a:pt x="718" y="839"/>
                  </a:lnTo>
                  <a:lnTo>
                    <a:pt x="707" y="844"/>
                  </a:lnTo>
                  <a:lnTo>
                    <a:pt x="696" y="848"/>
                  </a:lnTo>
                  <a:lnTo>
                    <a:pt x="684" y="852"/>
                  </a:lnTo>
                  <a:lnTo>
                    <a:pt x="673" y="854"/>
                  </a:lnTo>
                  <a:lnTo>
                    <a:pt x="661" y="858"/>
                  </a:lnTo>
                  <a:lnTo>
                    <a:pt x="650" y="860"/>
                  </a:lnTo>
                  <a:lnTo>
                    <a:pt x="642" y="862"/>
                  </a:lnTo>
                  <a:lnTo>
                    <a:pt x="640" y="850"/>
                  </a:lnTo>
                  <a:lnTo>
                    <a:pt x="646" y="841"/>
                  </a:lnTo>
                  <a:lnTo>
                    <a:pt x="652" y="831"/>
                  </a:lnTo>
                  <a:lnTo>
                    <a:pt x="663" y="824"/>
                  </a:lnTo>
                  <a:lnTo>
                    <a:pt x="671" y="814"/>
                  </a:lnTo>
                  <a:lnTo>
                    <a:pt x="678" y="805"/>
                  </a:lnTo>
                  <a:lnTo>
                    <a:pt x="684" y="795"/>
                  </a:lnTo>
                  <a:lnTo>
                    <a:pt x="688" y="786"/>
                  </a:lnTo>
                  <a:lnTo>
                    <a:pt x="675" y="787"/>
                  </a:lnTo>
                  <a:lnTo>
                    <a:pt x="665" y="793"/>
                  </a:lnTo>
                  <a:lnTo>
                    <a:pt x="658" y="799"/>
                  </a:lnTo>
                  <a:lnTo>
                    <a:pt x="650" y="808"/>
                  </a:lnTo>
                  <a:lnTo>
                    <a:pt x="642" y="816"/>
                  </a:lnTo>
                  <a:lnTo>
                    <a:pt x="633" y="825"/>
                  </a:lnTo>
                  <a:lnTo>
                    <a:pt x="625" y="833"/>
                  </a:lnTo>
                  <a:lnTo>
                    <a:pt x="620" y="843"/>
                  </a:lnTo>
                  <a:lnTo>
                    <a:pt x="608" y="833"/>
                  </a:lnTo>
                  <a:lnTo>
                    <a:pt x="599" y="824"/>
                  </a:lnTo>
                  <a:lnTo>
                    <a:pt x="585" y="820"/>
                  </a:lnTo>
                  <a:lnTo>
                    <a:pt x="576" y="825"/>
                  </a:lnTo>
                  <a:lnTo>
                    <a:pt x="574" y="818"/>
                  </a:lnTo>
                  <a:lnTo>
                    <a:pt x="576" y="812"/>
                  </a:lnTo>
                  <a:lnTo>
                    <a:pt x="578" y="803"/>
                  </a:lnTo>
                  <a:lnTo>
                    <a:pt x="583" y="793"/>
                  </a:lnTo>
                  <a:lnTo>
                    <a:pt x="589" y="782"/>
                  </a:lnTo>
                  <a:lnTo>
                    <a:pt x="595" y="772"/>
                  </a:lnTo>
                  <a:lnTo>
                    <a:pt x="602" y="761"/>
                  </a:lnTo>
                  <a:lnTo>
                    <a:pt x="608" y="751"/>
                  </a:lnTo>
                  <a:lnTo>
                    <a:pt x="612" y="740"/>
                  </a:lnTo>
                  <a:lnTo>
                    <a:pt x="616" y="732"/>
                  </a:lnTo>
                  <a:lnTo>
                    <a:pt x="618" y="723"/>
                  </a:lnTo>
                  <a:lnTo>
                    <a:pt x="618" y="715"/>
                  </a:lnTo>
                  <a:lnTo>
                    <a:pt x="614" y="710"/>
                  </a:lnTo>
                  <a:lnTo>
                    <a:pt x="606" y="706"/>
                  </a:lnTo>
                  <a:lnTo>
                    <a:pt x="595" y="704"/>
                  </a:lnTo>
                  <a:lnTo>
                    <a:pt x="580" y="706"/>
                  </a:lnTo>
                  <a:lnTo>
                    <a:pt x="576" y="713"/>
                  </a:lnTo>
                  <a:lnTo>
                    <a:pt x="570" y="723"/>
                  </a:lnTo>
                  <a:lnTo>
                    <a:pt x="562" y="732"/>
                  </a:lnTo>
                  <a:lnTo>
                    <a:pt x="553" y="740"/>
                  </a:lnTo>
                  <a:lnTo>
                    <a:pt x="542" y="746"/>
                  </a:lnTo>
                  <a:lnTo>
                    <a:pt x="530" y="751"/>
                  </a:lnTo>
                  <a:lnTo>
                    <a:pt x="521" y="757"/>
                  </a:lnTo>
                  <a:lnTo>
                    <a:pt x="509" y="763"/>
                  </a:lnTo>
                  <a:lnTo>
                    <a:pt x="498" y="763"/>
                  </a:lnTo>
                  <a:lnTo>
                    <a:pt x="486" y="767"/>
                  </a:lnTo>
                  <a:lnTo>
                    <a:pt x="477" y="767"/>
                  </a:lnTo>
                  <a:lnTo>
                    <a:pt x="469" y="767"/>
                  </a:lnTo>
                  <a:lnTo>
                    <a:pt x="458" y="763"/>
                  </a:lnTo>
                  <a:lnTo>
                    <a:pt x="456" y="755"/>
                  </a:lnTo>
                  <a:lnTo>
                    <a:pt x="464" y="748"/>
                  </a:lnTo>
                  <a:lnTo>
                    <a:pt x="475" y="740"/>
                  </a:lnTo>
                  <a:lnTo>
                    <a:pt x="486" y="732"/>
                  </a:lnTo>
                  <a:lnTo>
                    <a:pt x="496" y="723"/>
                  </a:lnTo>
                  <a:lnTo>
                    <a:pt x="505" y="713"/>
                  </a:lnTo>
                  <a:lnTo>
                    <a:pt x="515" y="706"/>
                  </a:lnTo>
                  <a:lnTo>
                    <a:pt x="523" y="698"/>
                  </a:lnTo>
                  <a:lnTo>
                    <a:pt x="532" y="690"/>
                  </a:lnTo>
                  <a:lnTo>
                    <a:pt x="536" y="681"/>
                  </a:lnTo>
                  <a:lnTo>
                    <a:pt x="542" y="671"/>
                  </a:lnTo>
                  <a:lnTo>
                    <a:pt x="545" y="660"/>
                  </a:lnTo>
                  <a:lnTo>
                    <a:pt x="545" y="651"/>
                  </a:lnTo>
                  <a:lnTo>
                    <a:pt x="545" y="639"/>
                  </a:lnTo>
                  <a:lnTo>
                    <a:pt x="542" y="630"/>
                  </a:lnTo>
                  <a:lnTo>
                    <a:pt x="536" y="616"/>
                  </a:lnTo>
                  <a:lnTo>
                    <a:pt x="528" y="607"/>
                  </a:lnTo>
                  <a:lnTo>
                    <a:pt x="521" y="607"/>
                  </a:lnTo>
                  <a:lnTo>
                    <a:pt x="513" y="611"/>
                  </a:lnTo>
                  <a:lnTo>
                    <a:pt x="505" y="614"/>
                  </a:lnTo>
                  <a:lnTo>
                    <a:pt x="500" y="620"/>
                  </a:lnTo>
                  <a:lnTo>
                    <a:pt x="488" y="630"/>
                  </a:lnTo>
                  <a:lnTo>
                    <a:pt x="477" y="645"/>
                  </a:lnTo>
                  <a:lnTo>
                    <a:pt x="464" y="656"/>
                  </a:lnTo>
                  <a:lnTo>
                    <a:pt x="454" y="671"/>
                  </a:lnTo>
                  <a:lnTo>
                    <a:pt x="443" y="685"/>
                  </a:lnTo>
                  <a:lnTo>
                    <a:pt x="429" y="696"/>
                  </a:lnTo>
                  <a:lnTo>
                    <a:pt x="424" y="700"/>
                  </a:lnTo>
                  <a:lnTo>
                    <a:pt x="416" y="704"/>
                  </a:lnTo>
                  <a:lnTo>
                    <a:pt x="408" y="706"/>
                  </a:lnTo>
                  <a:lnTo>
                    <a:pt x="401" y="710"/>
                  </a:lnTo>
                  <a:lnTo>
                    <a:pt x="393" y="710"/>
                  </a:lnTo>
                  <a:lnTo>
                    <a:pt x="386" y="710"/>
                  </a:lnTo>
                  <a:lnTo>
                    <a:pt x="374" y="708"/>
                  </a:lnTo>
                  <a:lnTo>
                    <a:pt x="367" y="706"/>
                  </a:lnTo>
                  <a:lnTo>
                    <a:pt x="367" y="698"/>
                  </a:lnTo>
                  <a:lnTo>
                    <a:pt x="370" y="690"/>
                  </a:lnTo>
                  <a:lnTo>
                    <a:pt x="374" y="683"/>
                  </a:lnTo>
                  <a:lnTo>
                    <a:pt x="384" y="675"/>
                  </a:lnTo>
                  <a:lnTo>
                    <a:pt x="388" y="668"/>
                  </a:lnTo>
                  <a:lnTo>
                    <a:pt x="397" y="660"/>
                  </a:lnTo>
                  <a:lnTo>
                    <a:pt x="405" y="654"/>
                  </a:lnTo>
                  <a:lnTo>
                    <a:pt x="414" y="647"/>
                  </a:lnTo>
                  <a:lnTo>
                    <a:pt x="422" y="639"/>
                  </a:lnTo>
                  <a:lnTo>
                    <a:pt x="429" y="632"/>
                  </a:lnTo>
                  <a:lnTo>
                    <a:pt x="437" y="624"/>
                  </a:lnTo>
                  <a:lnTo>
                    <a:pt x="446" y="616"/>
                  </a:lnTo>
                  <a:lnTo>
                    <a:pt x="450" y="607"/>
                  </a:lnTo>
                  <a:lnTo>
                    <a:pt x="458" y="599"/>
                  </a:lnTo>
                  <a:lnTo>
                    <a:pt x="462" y="590"/>
                  </a:lnTo>
                  <a:lnTo>
                    <a:pt x="465" y="582"/>
                  </a:lnTo>
                  <a:lnTo>
                    <a:pt x="460" y="584"/>
                  </a:lnTo>
                  <a:lnTo>
                    <a:pt x="452" y="586"/>
                  </a:lnTo>
                  <a:lnTo>
                    <a:pt x="445" y="590"/>
                  </a:lnTo>
                  <a:lnTo>
                    <a:pt x="437" y="594"/>
                  </a:lnTo>
                  <a:lnTo>
                    <a:pt x="429" y="597"/>
                  </a:lnTo>
                  <a:lnTo>
                    <a:pt x="422" y="603"/>
                  </a:lnTo>
                  <a:lnTo>
                    <a:pt x="414" y="609"/>
                  </a:lnTo>
                  <a:lnTo>
                    <a:pt x="407" y="614"/>
                  </a:lnTo>
                  <a:lnTo>
                    <a:pt x="397" y="620"/>
                  </a:lnTo>
                  <a:lnTo>
                    <a:pt x="388" y="624"/>
                  </a:lnTo>
                  <a:lnTo>
                    <a:pt x="378" y="630"/>
                  </a:lnTo>
                  <a:lnTo>
                    <a:pt x="370" y="635"/>
                  </a:lnTo>
                  <a:lnTo>
                    <a:pt x="361" y="639"/>
                  </a:lnTo>
                  <a:lnTo>
                    <a:pt x="353" y="643"/>
                  </a:lnTo>
                  <a:lnTo>
                    <a:pt x="346" y="647"/>
                  </a:lnTo>
                  <a:lnTo>
                    <a:pt x="340" y="651"/>
                  </a:lnTo>
                  <a:lnTo>
                    <a:pt x="329" y="652"/>
                  </a:lnTo>
                  <a:lnTo>
                    <a:pt x="321" y="654"/>
                  </a:lnTo>
                  <a:lnTo>
                    <a:pt x="313" y="652"/>
                  </a:lnTo>
                  <a:lnTo>
                    <a:pt x="308" y="651"/>
                  </a:lnTo>
                  <a:lnTo>
                    <a:pt x="304" y="643"/>
                  </a:lnTo>
                  <a:lnTo>
                    <a:pt x="302" y="637"/>
                  </a:lnTo>
                  <a:lnTo>
                    <a:pt x="300" y="630"/>
                  </a:lnTo>
                  <a:lnTo>
                    <a:pt x="300" y="624"/>
                  </a:lnTo>
                  <a:lnTo>
                    <a:pt x="300" y="618"/>
                  </a:lnTo>
                  <a:lnTo>
                    <a:pt x="304" y="611"/>
                  </a:lnTo>
                  <a:lnTo>
                    <a:pt x="317" y="601"/>
                  </a:lnTo>
                  <a:lnTo>
                    <a:pt x="334" y="592"/>
                  </a:lnTo>
                  <a:lnTo>
                    <a:pt x="350" y="582"/>
                  </a:lnTo>
                  <a:lnTo>
                    <a:pt x="367" y="573"/>
                  </a:lnTo>
                  <a:lnTo>
                    <a:pt x="380" y="561"/>
                  </a:lnTo>
                  <a:lnTo>
                    <a:pt x="395" y="550"/>
                  </a:lnTo>
                  <a:lnTo>
                    <a:pt x="408" y="538"/>
                  </a:lnTo>
                  <a:lnTo>
                    <a:pt x="422" y="525"/>
                  </a:lnTo>
                  <a:lnTo>
                    <a:pt x="431" y="512"/>
                  </a:lnTo>
                  <a:lnTo>
                    <a:pt x="441" y="498"/>
                  </a:lnTo>
                  <a:lnTo>
                    <a:pt x="446" y="483"/>
                  </a:lnTo>
                  <a:lnTo>
                    <a:pt x="450" y="468"/>
                  </a:lnTo>
                  <a:lnTo>
                    <a:pt x="452" y="451"/>
                  </a:lnTo>
                  <a:lnTo>
                    <a:pt x="452" y="436"/>
                  </a:lnTo>
                  <a:lnTo>
                    <a:pt x="448" y="417"/>
                  </a:lnTo>
                  <a:lnTo>
                    <a:pt x="443" y="398"/>
                  </a:lnTo>
                  <a:lnTo>
                    <a:pt x="443" y="390"/>
                  </a:lnTo>
                  <a:lnTo>
                    <a:pt x="443" y="386"/>
                  </a:lnTo>
                  <a:lnTo>
                    <a:pt x="439" y="396"/>
                  </a:lnTo>
                  <a:lnTo>
                    <a:pt x="435" y="403"/>
                  </a:lnTo>
                  <a:lnTo>
                    <a:pt x="431" y="411"/>
                  </a:lnTo>
                  <a:lnTo>
                    <a:pt x="427" y="419"/>
                  </a:lnTo>
                  <a:lnTo>
                    <a:pt x="424" y="428"/>
                  </a:lnTo>
                  <a:lnTo>
                    <a:pt x="420" y="436"/>
                  </a:lnTo>
                  <a:lnTo>
                    <a:pt x="416" y="443"/>
                  </a:lnTo>
                  <a:lnTo>
                    <a:pt x="414" y="453"/>
                  </a:lnTo>
                  <a:lnTo>
                    <a:pt x="410" y="460"/>
                  </a:lnTo>
                  <a:lnTo>
                    <a:pt x="407" y="470"/>
                  </a:lnTo>
                  <a:lnTo>
                    <a:pt x="405" y="479"/>
                  </a:lnTo>
                  <a:lnTo>
                    <a:pt x="401" y="489"/>
                  </a:lnTo>
                  <a:lnTo>
                    <a:pt x="399" y="497"/>
                  </a:lnTo>
                  <a:lnTo>
                    <a:pt x="397" y="508"/>
                  </a:lnTo>
                  <a:lnTo>
                    <a:pt x="395" y="517"/>
                  </a:lnTo>
                  <a:lnTo>
                    <a:pt x="395" y="527"/>
                  </a:lnTo>
                  <a:lnTo>
                    <a:pt x="384" y="523"/>
                  </a:lnTo>
                  <a:lnTo>
                    <a:pt x="380" y="521"/>
                  </a:lnTo>
                  <a:lnTo>
                    <a:pt x="374" y="516"/>
                  </a:lnTo>
                  <a:lnTo>
                    <a:pt x="372" y="512"/>
                  </a:lnTo>
                  <a:lnTo>
                    <a:pt x="370" y="502"/>
                  </a:lnTo>
                  <a:lnTo>
                    <a:pt x="374" y="497"/>
                  </a:lnTo>
                  <a:lnTo>
                    <a:pt x="374" y="489"/>
                  </a:lnTo>
                  <a:lnTo>
                    <a:pt x="380" y="481"/>
                  </a:lnTo>
                  <a:lnTo>
                    <a:pt x="382" y="472"/>
                  </a:lnTo>
                  <a:lnTo>
                    <a:pt x="386" y="462"/>
                  </a:lnTo>
                  <a:lnTo>
                    <a:pt x="388" y="455"/>
                  </a:lnTo>
                  <a:lnTo>
                    <a:pt x="393" y="445"/>
                  </a:lnTo>
                  <a:lnTo>
                    <a:pt x="393" y="436"/>
                  </a:lnTo>
                  <a:lnTo>
                    <a:pt x="397" y="428"/>
                  </a:lnTo>
                  <a:lnTo>
                    <a:pt x="395" y="421"/>
                  </a:lnTo>
                  <a:lnTo>
                    <a:pt x="395" y="413"/>
                  </a:lnTo>
                  <a:lnTo>
                    <a:pt x="386" y="419"/>
                  </a:lnTo>
                  <a:lnTo>
                    <a:pt x="380" y="422"/>
                  </a:lnTo>
                  <a:lnTo>
                    <a:pt x="374" y="428"/>
                  </a:lnTo>
                  <a:lnTo>
                    <a:pt x="370" y="436"/>
                  </a:lnTo>
                  <a:lnTo>
                    <a:pt x="367" y="443"/>
                  </a:lnTo>
                  <a:lnTo>
                    <a:pt x="367" y="451"/>
                  </a:lnTo>
                  <a:lnTo>
                    <a:pt x="365" y="459"/>
                  </a:lnTo>
                  <a:lnTo>
                    <a:pt x="365" y="468"/>
                  </a:lnTo>
                  <a:lnTo>
                    <a:pt x="361" y="476"/>
                  </a:lnTo>
                  <a:lnTo>
                    <a:pt x="359" y="483"/>
                  </a:lnTo>
                  <a:lnTo>
                    <a:pt x="357" y="491"/>
                  </a:lnTo>
                  <a:lnTo>
                    <a:pt x="355" y="498"/>
                  </a:lnTo>
                  <a:lnTo>
                    <a:pt x="350" y="504"/>
                  </a:lnTo>
                  <a:lnTo>
                    <a:pt x="344" y="512"/>
                  </a:lnTo>
                  <a:lnTo>
                    <a:pt x="336" y="516"/>
                  </a:lnTo>
                  <a:lnTo>
                    <a:pt x="330" y="521"/>
                  </a:lnTo>
                  <a:lnTo>
                    <a:pt x="330" y="502"/>
                  </a:lnTo>
                  <a:lnTo>
                    <a:pt x="330" y="485"/>
                  </a:lnTo>
                  <a:lnTo>
                    <a:pt x="330" y="468"/>
                  </a:lnTo>
                  <a:lnTo>
                    <a:pt x="334" y="453"/>
                  </a:lnTo>
                  <a:lnTo>
                    <a:pt x="334" y="434"/>
                  </a:lnTo>
                  <a:lnTo>
                    <a:pt x="338" y="419"/>
                  </a:lnTo>
                  <a:lnTo>
                    <a:pt x="340" y="400"/>
                  </a:lnTo>
                  <a:lnTo>
                    <a:pt x="344" y="383"/>
                  </a:lnTo>
                  <a:lnTo>
                    <a:pt x="344" y="364"/>
                  </a:lnTo>
                  <a:lnTo>
                    <a:pt x="348" y="346"/>
                  </a:lnTo>
                  <a:lnTo>
                    <a:pt x="348" y="329"/>
                  </a:lnTo>
                  <a:lnTo>
                    <a:pt x="351" y="312"/>
                  </a:lnTo>
                  <a:lnTo>
                    <a:pt x="351" y="295"/>
                  </a:lnTo>
                  <a:lnTo>
                    <a:pt x="353" y="278"/>
                  </a:lnTo>
                  <a:lnTo>
                    <a:pt x="353" y="261"/>
                  </a:lnTo>
                  <a:lnTo>
                    <a:pt x="353" y="244"/>
                  </a:lnTo>
                  <a:lnTo>
                    <a:pt x="342" y="253"/>
                  </a:lnTo>
                  <a:lnTo>
                    <a:pt x="334" y="265"/>
                  </a:lnTo>
                  <a:lnTo>
                    <a:pt x="330" y="270"/>
                  </a:lnTo>
                  <a:lnTo>
                    <a:pt x="330" y="280"/>
                  </a:lnTo>
                  <a:lnTo>
                    <a:pt x="327" y="286"/>
                  </a:lnTo>
                  <a:lnTo>
                    <a:pt x="325" y="293"/>
                  </a:lnTo>
                  <a:lnTo>
                    <a:pt x="321" y="306"/>
                  </a:lnTo>
                  <a:lnTo>
                    <a:pt x="313" y="318"/>
                  </a:lnTo>
                  <a:lnTo>
                    <a:pt x="306" y="324"/>
                  </a:lnTo>
                  <a:lnTo>
                    <a:pt x="294" y="327"/>
                  </a:lnTo>
                  <a:lnTo>
                    <a:pt x="287" y="341"/>
                  </a:lnTo>
                  <a:lnTo>
                    <a:pt x="281" y="350"/>
                  </a:lnTo>
                  <a:lnTo>
                    <a:pt x="277" y="352"/>
                  </a:lnTo>
                  <a:lnTo>
                    <a:pt x="275" y="350"/>
                  </a:lnTo>
                  <a:lnTo>
                    <a:pt x="273" y="343"/>
                  </a:lnTo>
                  <a:lnTo>
                    <a:pt x="272" y="333"/>
                  </a:lnTo>
                  <a:lnTo>
                    <a:pt x="270" y="320"/>
                  </a:lnTo>
                  <a:lnTo>
                    <a:pt x="270" y="306"/>
                  </a:lnTo>
                  <a:lnTo>
                    <a:pt x="268" y="287"/>
                  </a:lnTo>
                  <a:lnTo>
                    <a:pt x="268" y="270"/>
                  </a:lnTo>
                  <a:lnTo>
                    <a:pt x="268" y="251"/>
                  </a:lnTo>
                  <a:lnTo>
                    <a:pt x="270" y="234"/>
                  </a:lnTo>
                  <a:lnTo>
                    <a:pt x="270" y="217"/>
                  </a:lnTo>
                  <a:lnTo>
                    <a:pt x="270" y="204"/>
                  </a:lnTo>
                  <a:lnTo>
                    <a:pt x="270" y="190"/>
                  </a:lnTo>
                  <a:lnTo>
                    <a:pt x="272" y="183"/>
                  </a:lnTo>
                  <a:lnTo>
                    <a:pt x="272" y="173"/>
                  </a:lnTo>
                  <a:lnTo>
                    <a:pt x="272" y="166"/>
                  </a:lnTo>
                  <a:lnTo>
                    <a:pt x="270" y="158"/>
                  </a:lnTo>
                  <a:lnTo>
                    <a:pt x="270" y="149"/>
                  </a:lnTo>
                  <a:lnTo>
                    <a:pt x="268" y="141"/>
                  </a:lnTo>
                  <a:lnTo>
                    <a:pt x="266" y="132"/>
                  </a:lnTo>
                  <a:lnTo>
                    <a:pt x="264" y="124"/>
                  </a:lnTo>
                  <a:lnTo>
                    <a:pt x="260" y="118"/>
                  </a:lnTo>
                  <a:lnTo>
                    <a:pt x="254" y="109"/>
                  </a:lnTo>
                  <a:lnTo>
                    <a:pt x="251" y="101"/>
                  </a:lnTo>
                  <a:lnTo>
                    <a:pt x="245" y="95"/>
                  </a:lnTo>
                  <a:lnTo>
                    <a:pt x="241" y="92"/>
                  </a:lnTo>
                  <a:lnTo>
                    <a:pt x="228" y="78"/>
                  </a:lnTo>
                  <a:lnTo>
                    <a:pt x="215" y="73"/>
                  </a:lnTo>
                  <a:lnTo>
                    <a:pt x="220" y="88"/>
                  </a:lnTo>
                  <a:lnTo>
                    <a:pt x="224" y="105"/>
                  </a:lnTo>
                  <a:lnTo>
                    <a:pt x="224" y="120"/>
                  </a:lnTo>
                  <a:lnTo>
                    <a:pt x="226" y="137"/>
                  </a:lnTo>
                  <a:lnTo>
                    <a:pt x="222" y="152"/>
                  </a:lnTo>
                  <a:lnTo>
                    <a:pt x="218" y="168"/>
                  </a:lnTo>
                  <a:lnTo>
                    <a:pt x="215" y="185"/>
                  </a:lnTo>
                  <a:lnTo>
                    <a:pt x="211" y="200"/>
                  </a:lnTo>
                  <a:lnTo>
                    <a:pt x="205" y="215"/>
                  </a:lnTo>
                  <a:lnTo>
                    <a:pt x="201" y="230"/>
                  </a:lnTo>
                  <a:lnTo>
                    <a:pt x="196" y="248"/>
                  </a:lnTo>
                  <a:lnTo>
                    <a:pt x="194" y="263"/>
                  </a:lnTo>
                  <a:lnTo>
                    <a:pt x="192" y="280"/>
                  </a:lnTo>
                  <a:lnTo>
                    <a:pt x="192" y="295"/>
                  </a:lnTo>
                  <a:lnTo>
                    <a:pt x="194" y="312"/>
                  </a:lnTo>
                  <a:lnTo>
                    <a:pt x="199" y="333"/>
                  </a:lnTo>
                  <a:lnTo>
                    <a:pt x="201" y="354"/>
                  </a:lnTo>
                  <a:lnTo>
                    <a:pt x="205" y="377"/>
                  </a:lnTo>
                  <a:lnTo>
                    <a:pt x="209" y="402"/>
                  </a:lnTo>
                  <a:lnTo>
                    <a:pt x="213" y="428"/>
                  </a:lnTo>
                  <a:lnTo>
                    <a:pt x="215" y="451"/>
                  </a:lnTo>
                  <a:lnTo>
                    <a:pt x="218" y="478"/>
                  </a:lnTo>
                  <a:lnTo>
                    <a:pt x="220" y="502"/>
                  </a:lnTo>
                  <a:lnTo>
                    <a:pt x="222" y="529"/>
                  </a:lnTo>
                  <a:lnTo>
                    <a:pt x="220" y="552"/>
                  </a:lnTo>
                  <a:lnTo>
                    <a:pt x="218" y="576"/>
                  </a:lnTo>
                  <a:lnTo>
                    <a:pt x="213" y="599"/>
                  </a:lnTo>
                  <a:lnTo>
                    <a:pt x="205" y="622"/>
                  </a:lnTo>
                  <a:lnTo>
                    <a:pt x="196" y="641"/>
                  </a:lnTo>
                  <a:lnTo>
                    <a:pt x="182" y="662"/>
                  </a:lnTo>
                  <a:lnTo>
                    <a:pt x="167" y="679"/>
                  </a:lnTo>
                  <a:lnTo>
                    <a:pt x="148" y="696"/>
                  </a:lnTo>
                  <a:lnTo>
                    <a:pt x="137" y="670"/>
                  </a:lnTo>
                  <a:lnTo>
                    <a:pt x="127" y="641"/>
                  </a:lnTo>
                  <a:lnTo>
                    <a:pt x="116" y="613"/>
                  </a:lnTo>
                  <a:lnTo>
                    <a:pt x="108" y="586"/>
                  </a:lnTo>
                  <a:lnTo>
                    <a:pt x="99" y="557"/>
                  </a:lnTo>
                  <a:lnTo>
                    <a:pt x="91" y="531"/>
                  </a:lnTo>
                  <a:lnTo>
                    <a:pt x="83" y="504"/>
                  </a:lnTo>
                  <a:lnTo>
                    <a:pt x="76" y="479"/>
                  </a:lnTo>
                  <a:lnTo>
                    <a:pt x="66" y="451"/>
                  </a:lnTo>
                  <a:lnTo>
                    <a:pt x="57" y="424"/>
                  </a:lnTo>
                  <a:lnTo>
                    <a:pt x="47" y="398"/>
                  </a:lnTo>
                  <a:lnTo>
                    <a:pt x="40" y="371"/>
                  </a:lnTo>
                  <a:lnTo>
                    <a:pt x="28" y="344"/>
                  </a:lnTo>
                  <a:lnTo>
                    <a:pt x="19" y="320"/>
                  </a:lnTo>
                  <a:lnTo>
                    <a:pt x="9" y="293"/>
                  </a:lnTo>
                  <a:lnTo>
                    <a:pt x="0" y="267"/>
                  </a:lnTo>
                  <a:lnTo>
                    <a:pt x="7" y="261"/>
                  </a:lnTo>
                  <a:lnTo>
                    <a:pt x="15" y="259"/>
                  </a:lnTo>
                  <a:lnTo>
                    <a:pt x="24" y="259"/>
                  </a:lnTo>
                  <a:lnTo>
                    <a:pt x="36" y="263"/>
                  </a:lnTo>
                  <a:lnTo>
                    <a:pt x="45" y="268"/>
                  </a:lnTo>
                  <a:lnTo>
                    <a:pt x="59" y="274"/>
                  </a:lnTo>
                  <a:lnTo>
                    <a:pt x="70" y="284"/>
                  </a:lnTo>
                  <a:lnTo>
                    <a:pt x="81" y="291"/>
                  </a:lnTo>
                  <a:lnTo>
                    <a:pt x="93" y="297"/>
                  </a:lnTo>
                  <a:lnTo>
                    <a:pt x="102" y="301"/>
                  </a:lnTo>
                  <a:lnTo>
                    <a:pt x="112" y="305"/>
                  </a:lnTo>
                  <a:lnTo>
                    <a:pt x="123" y="305"/>
                  </a:lnTo>
                  <a:lnTo>
                    <a:pt x="131" y="301"/>
                  </a:lnTo>
                  <a:lnTo>
                    <a:pt x="138" y="293"/>
                  </a:lnTo>
                  <a:lnTo>
                    <a:pt x="146" y="278"/>
                  </a:lnTo>
                  <a:lnTo>
                    <a:pt x="152" y="261"/>
                  </a:lnTo>
                  <a:lnTo>
                    <a:pt x="156" y="244"/>
                  </a:lnTo>
                  <a:lnTo>
                    <a:pt x="157" y="229"/>
                  </a:lnTo>
                  <a:lnTo>
                    <a:pt x="159" y="211"/>
                  </a:lnTo>
                  <a:lnTo>
                    <a:pt x="161" y="196"/>
                  </a:lnTo>
                  <a:lnTo>
                    <a:pt x="157" y="179"/>
                  </a:lnTo>
                  <a:lnTo>
                    <a:pt x="156" y="162"/>
                  </a:lnTo>
                  <a:lnTo>
                    <a:pt x="154" y="145"/>
                  </a:lnTo>
                  <a:lnTo>
                    <a:pt x="152" y="128"/>
                  </a:lnTo>
                  <a:lnTo>
                    <a:pt x="148" y="111"/>
                  </a:lnTo>
                  <a:lnTo>
                    <a:pt x="146" y="94"/>
                  </a:lnTo>
                  <a:lnTo>
                    <a:pt x="142" y="78"/>
                  </a:lnTo>
                  <a:lnTo>
                    <a:pt x="142" y="61"/>
                  </a:lnTo>
                  <a:lnTo>
                    <a:pt x="140" y="46"/>
                  </a:lnTo>
                  <a:lnTo>
                    <a:pt x="140" y="33"/>
                  </a:lnTo>
                  <a:lnTo>
                    <a:pt x="142" y="19"/>
                  </a:lnTo>
                  <a:lnTo>
                    <a:pt x="148" y="6"/>
                  </a:lnTo>
                  <a:lnTo>
                    <a:pt x="150" y="4"/>
                  </a:lnTo>
                  <a:lnTo>
                    <a:pt x="154" y="0"/>
                  </a:lnTo>
                  <a:lnTo>
                    <a:pt x="154"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0" name="Freeform 14">
              <a:extLst>
                <a:ext uri="{FF2B5EF4-FFF2-40B4-BE49-F238E27FC236}">
                  <a16:creationId xmlns:a16="http://schemas.microsoft.com/office/drawing/2014/main" id="{32801F6F-42DB-B74E-F4B1-A7E08FE3A636}"/>
                </a:ext>
              </a:extLst>
            </p:cNvPr>
            <p:cNvSpPr>
              <a:spLocks/>
            </p:cNvSpPr>
            <p:nvPr/>
          </p:nvSpPr>
          <p:spPr bwMode="auto">
            <a:xfrm>
              <a:off x="748" y="2254"/>
              <a:ext cx="514" cy="586"/>
            </a:xfrm>
            <a:custGeom>
              <a:avLst/>
              <a:gdLst>
                <a:gd name="T0" fmla="*/ 411 w 1029"/>
                <a:gd name="T1" fmla="*/ 36 h 1173"/>
                <a:gd name="T2" fmla="*/ 449 w 1029"/>
                <a:gd name="T3" fmla="*/ 109 h 1173"/>
                <a:gd name="T4" fmla="*/ 525 w 1029"/>
                <a:gd name="T5" fmla="*/ 158 h 1173"/>
                <a:gd name="T6" fmla="*/ 590 w 1029"/>
                <a:gd name="T7" fmla="*/ 215 h 1173"/>
                <a:gd name="T8" fmla="*/ 658 w 1029"/>
                <a:gd name="T9" fmla="*/ 274 h 1173"/>
                <a:gd name="T10" fmla="*/ 734 w 1029"/>
                <a:gd name="T11" fmla="*/ 261 h 1173"/>
                <a:gd name="T12" fmla="*/ 805 w 1029"/>
                <a:gd name="T13" fmla="*/ 274 h 1173"/>
                <a:gd name="T14" fmla="*/ 825 w 1029"/>
                <a:gd name="T15" fmla="*/ 360 h 1173"/>
                <a:gd name="T16" fmla="*/ 841 w 1029"/>
                <a:gd name="T17" fmla="*/ 498 h 1173"/>
                <a:gd name="T18" fmla="*/ 877 w 1029"/>
                <a:gd name="T19" fmla="*/ 639 h 1173"/>
                <a:gd name="T20" fmla="*/ 858 w 1029"/>
                <a:gd name="T21" fmla="*/ 757 h 1173"/>
                <a:gd name="T22" fmla="*/ 805 w 1029"/>
                <a:gd name="T23" fmla="*/ 789 h 1173"/>
                <a:gd name="T24" fmla="*/ 728 w 1029"/>
                <a:gd name="T25" fmla="*/ 761 h 1173"/>
                <a:gd name="T26" fmla="*/ 664 w 1029"/>
                <a:gd name="T27" fmla="*/ 696 h 1173"/>
                <a:gd name="T28" fmla="*/ 605 w 1029"/>
                <a:gd name="T29" fmla="*/ 533 h 1173"/>
                <a:gd name="T30" fmla="*/ 533 w 1029"/>
                <a:gd name="T31" fmla="*/ 354 h 1173"/>
                <a:gd name="T32" fmla="*/ 439 w 1029"/>
                <a:gd name="T33" fmla="*/ 228 h 1173"/>
                <a:gd name="T34" fmla="*/ 504 w 1029"/>
                <a:gd name="T35" fmla="*/ 392 h 1173"/>
                <a:gd name="T36" fmla="*/ 535 w 1029"/>
                <a:gd name="T37" fmla="*/ 609 h 1173"/>
                <a:gd name="T38" fmla="*/ 603 w 1029"/>
                <a:gd name="T39" fmla="*/ 789 h 1173"/>
                <a:gd name="T40" fmla="*/ 635 w 1029"/>
                <a:gd name="T41" fmla="*/ 841 h 1173"/>
                <a:gd name="T42" fmla="*/ 679 w 1029"/>
                <a:gd name="T43" fmla="*/ 869 h 1173"/>
                <a:gd name="T44" fmla="*/ 704 w 1029"/>
                <a:gd name="T45" fmla="*/ 892 h 1173"/>
                <a:gd name="T46" fmla="*/ 652 w 1029"/>
                <a:gd name="T47" fmla="*/ 907 h 1173"/>
                <a:gd name="T48" fmla="*/ 658 w 1029"/>
                <a:gd name="T49" fmla="*/ 941 h 1173"/>
                <a:gd name="T50" fmla="*/ 820 w 1029"/>
                <a:gd name="T51" fmla="*/ 958 h 1173"/>
                <a:gd name="T52" fmla="*/ 962 w 1029"/>
                <a:gd name="T53" fmla="*/ 1046 h 1173"/>
                <a:gd name="T54" fmla="*/ 983 w 1029"/>
                <a:gd name="T55" fmla="*/ 1141 h 1173"/>
                <a:gd name="T56" fmla="*/ 856 w 1029"/>
                <a:gd name="T57" fmla="*/ 1171 h 1173"/>
                <a:gd name="T58" fmla="*/ 723 w 1029"/>
                <a:gd name="T59" fmla="*/ 1139 h 1173"/>
                <a:gd name="T60" fmla="*/ 637 w 1029"/>
                <a:gd name="T61" fmla="*/ 1084 h 1173"/>
                <a:gd name="T62" fmla="*/ 574 w 1029"/>
                <a:gd name="T63" fmla="*/ 1014 h 1173"/>
                <a:gd name="T64" fmla="*/ 514 w 1029"/>
                <a:gd name="T65" fmla="*/ 1021 h 1173"/>
                <a:gd name="T66" fmla="*/ 517 w 1029"/>
                <a:gd name="T67" fmla="*/ 968 h 1173"/>
                <a:gd name="T68" fmla="*/ 540 w 1029"/>
                <a:gd name="T69" fmla="*/ 911 h 1173"/>
                <a:gd name="T70" fmla="*/ 540 w 1029"/>
                <a:gd name="T71" fmla="*/ 886 h 1173"/>
                <a:gd name="T72" fmla="*/ 504 w 1029"/>
                <a:gd name="T73" fmla="*/ 896 h 1173"/>
                <a:gd name="T74" fmla="*/ 453 w 1029"/>
                <a:gd name="T75" fmla="*/ 928 h 1173"/>
                <a:gd name="T76" fmla="*/ 394 w 1029"/>
                <a:gd name="T77" fmla="*/ 938 h 1173"/>
                <a:gd name="T78" fmla="*/ 377 w 1029"/>
                <a:gd name="T79" fmla="*/ 911 h 1173"/>
                <a:gd name="T80" fmla="*/ 422 w 1029"/>
                <a:gd name="T81" fmla="*/ 863 h 1173"/>
                <a:gd name="T82" fmla="*/ 476 w 1029"/>
                <a:gd name="T83" fmla="*/ 829 h 1173"/>
                <a:gd name="T84" fmla="*/ 466 w 1029"/>
                <a:gd name="T85" fmla="*/ 797 h 1173"/>
                <a:gd name="T86" fmla="*/ 417 w 1029"/>
                <a:gd name="T87" fmla="*/ 782 h 1173"/>
                <a:gd name="T88" fmla="*/ 369 w 1029"/>
                <a:gd name="T89" fmla="*/ 780 h 1173"/>
                <a:gd name="T90" fmla="*/ 337 w 1029"/>
                <a:gd name="T91" fmla="*/ 825 h 1173"/>
                <a:gd name="T92" fmla="*/ 198 w 1029"/>
                <a:gd name="T93" fmla="*/ 702 h 1173"/>
                <a:gd name="T94" fmla="*/ 133 w 1029"/>
                <a:gd name="T95" fmla="*/ 533 h 1173"/>
                <a:gd name="T96" fmla="*/ 169 w 1029"/>
                <a:gd name="T97" fmla="*/ 491 h 1173"/>
                <a:gd name="T98" fmla="*/ 204 w 1029"/>
                <a:gd name="T99" fmla="*/ 578 h 1173"/>
                <a:gd name="T100" fmla="*/ 251 w 1029"/>
                <a:gd name="T101" fmla="*/ 658 h 1173"/>
                <a:gd name="T102" fmla="*/ 295 w 1029"/>
                <a:gd name="T103" fmla="*/ 690 h 1173"/>
                <a:gd name="T104" fmla="*/ 295 w 1029"/>
                <a:gd name="T105" fmla="*/ 618 h 1173"/>
                <a:gd name="T106" fmla="*/ 247 w 1029"/>
                <a:gd name="T107" fmla="*/ 453 h 1173"/>
                <a:gd name="T108" fmla="*/ 228 w 1029"/>
                <a:gd name="T109" fmla="*/ 280 h 1173"/>
                <a:gd name="T110" fmla="*/ 105 w 1029"/>
                <a:gd name="T111" fmla="*/ 439 h 1173"/>
                <a:gd name="T112" fmla="*/ 42 w 1029"/>
                <a:gd name="T113" fmla="*/ 704 h 1173"/>
                <a:gd name="T114" fmla="*/ 76 w 1029"/>
                <a:gd name="T115" fmla="*/ 930 h 1173"/>
                <a:gd name="T116" fmla="*/ 4 w 1029"/>
                <a:gd name="T117" fmla="*/ 736 h 1173"/>
                <a:gd name="T118" fmla="*/ 71 w 1029"/>
                <a:gd name="T119" fmla="*/ 362 h 1173"/>
                <a:gd name="T120" fmla="*/ 308 w 1029"/>
                <a:gd name="T121" fmla="*/ 42 h 11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1029" h="1173">
                  <a:moveTo>
                    <a:pt x="361" y="0"/>
                  </a:moveTo>
                  <a:lnTo>
                    <a:pt x="375" y="2"/>
                  </a:lnTo>
                  <a:lnTo>
                    <a:pt x="388" y="10"/>
                  </a:lnTo>
                  <a:lnTo>
                    <a:pt x="398" y="16"/>
                  </a:lnTo>
                  <a:lnTo>
                    <a:pt x="407" y="27"/>
                  </a:lnTo>
                  <a:lnTo>
                    <a:pt x="411" y="36"/>
                  </a:lnTo>
                  <a:lnTo>
                    <a:pt x="419" y="50"/>
                  </a:lnTo>
                  <a:lnTo>
                    <a:pt x="426" y="61"/>
                  </a:lnTo>
                  <a:lnTo>
                    <a:pt x="432" y="74"/>
                  </a:lnTo>
                  <a:lnTo>
                    <a:pt x="436" y="86"/>
                  </a:lnTo>
                  <a:lnTo>
                    <a:pt x="443" y="99"/>
                  </a:lnTo>
                  <a:lnTo>
                    <a:pt x="449" y="109"/>
                  </a:lnTo>
                  <a:lnTo>
                    <a:pt x="458" y="122"/>
                  </a:lnTo>
                  <a:lnTo>
                    <a:pt x="468" y="130"/>
                  </a:lnTo>
                  <a:lnTo>
                    <a:pt x="481" y="139"/>
                  </a:lnTo>
                  <a:lnTo>
                    <a:pt x="496" y="147"/>
                  </a:lnTo>
                  <a:lnTo>
                    <a:pt x="514" y="152"/>
                  </a:lnTo>
                  <a:lnTo>
                    <a:pt x="525" y="158"/>
                  </a:lnTo>
                  <a:lnTo>
                    <a:pt x="536" y="166"/>
                  </a:lnTo>
                  <a:lnTo>
                    <a:pt x="546" y="173"/>
                  </a:lnTo>
                  <a:lnTo>
                    <a:pt x="559" y="185"/>
                  </a:lnTo>
                  <a:lnTo>
                    <a:pt x="569" y="194"/>
                  </a:lnTo>
                  <a:lnTo>
                    <a:pt x="580" y="204"/>
                  </a:lnTo>
                  <a:lnTo>
                    <a:pt x="590" y="215"/>
                  </a:lnTo>
                  <a:lnTo>
                    <a:pt x="603" y="227"/>
                  </a:lnTo>
                  <a:lnTo>
                    <a:pt x="612" y="236"/>
                  </a:lnTo>
                  <a:lnTo>
                    <a:pt x="624" y="247"/>
                  </a:lnTo>
                  <a:lnTo>
                    <a:pt x="635" y="257"/>
                  </a:lnTo>
                  <a:lnTo>
                    <a:pt x="647" y="266"/>
                  </a:lnTo>
                  <a:lnTo>
                    <a:pt x="658" y="274"/>
                  </a:lnTo>
                  <a:lnTo>
                    <a:pt x="670" y="284"/>
                  </a:lnTo>
                  <a:lnTo>
                    <a:pt x="681" y="289"/>
                  </a:lnTo>
                  <a:lnTo>
                    <a:pt x="692" y="297"/>
                  </a:lnTo>
                  <a:lnTo>
                    <a:pt x="706" y="280"/>
                  </a:lnTo>
                  <a:lnTo>
                    <a:pt x="719" y="268"/>
                  </a:lnTo>
                  <a:lnTo>
                    <a:pt x="734" y="261"/>
                  </a:lnTo>
                  <a:lnTo>
                    <a:pt x="747" y="257"/>
                  </a:lnTo>
                  <a:lnTo>
                    <a:pt x="761" y="253"/>
                  </a:lnTo>
                  <a:lnTo>
                    <a:pt x="774" y="255"/>
                  </a:lnTo>
                  <a:lnTo>
                    <a:pt x="784" y="259"/>
                  </a:lnTo>
                  <a:lnTo>
                    <a:pt x="795" y="266"/>
                  </a:lnTo>
                  <a:lnTo>
                    <a:pt x="805" y="274"/>
                  </a:lnTo>
                  <a:lnTo>
                    <a:pt x="812" y="285"/>
                  </a:lnTo>
                  <a:lnTo>
                    <a:pt x="818" y="297"/>
                  </a:lnTo>
                  <a:lnTo>
                    <a:pt x="824" y="312"/>
                  </a:lnTo>
                  <a:lnTo>
                    <a:pt x="827" y="327"/>
                  </a:lnTo>
                  <a:lnTo>
                    <a:pt x="827" y="344"/>
                  </a:lnTo>
                  <a:lnTo>
                    <a:pt x="825" y="360"/>
                  </a:lnTo>
                  <a:lnTo>
                    <a:pt x="822" y="381"/>
                  </a:lnTo>
                  <a:lnTo>
                    <a:pt x="822" y="403"/>
                  </a:lnTo>
                  <a:lnTo>
                    <a:pt x="825" y="426"/>
                  </a:lnTo>
                  <a:lnTo>
                    <a:pt x="829" y="451"/>
                  </a:lnTo>
                  <a:lnTo>
                    <a:pt x="835" y="476"/>
                  </a:lnTo>
                  <a:lnTo>
                    <a:pt x="841" y="498"/>
                  </a:lnTo>
                  <a:lnTo>
                    <a:pt x="848" y="521"/>
                  </a:lnTo>
                  <a:lnTo>
                    <a:pt x="854" y="546"/>
                  </a:lnTo>
                  <a:lnTo>
                    <a:pt x="863" y="571"/>
                  </a:lnTo>
                  <a:lnTo>
                    <a:pt x="867" y="592"/>
                  </a:lnTo>
                  <a:lnTo>
                    <a:pt x="873" y="616"/>
                  </a:lnTo>
                  <a:lnTo>
                    <a:pt x="877" y="639"/>
                  </a:lnTo>
                  <a:lnTo>
                    <a:pt x="881" y="664"/>
                  </a:lnTo>
                  <a:lnTo>
                    <a:pt x="879" y="687"/>
                  </a:lnTo>
                  <a:lnTo>
                    <a:pt x="877" y="709"/>
                  </a:lnTo>
                  <a:lnTo>
                    <a:pt x="873" y="734"/>
                  </a:lnTo>
                  <a:lnTo>
                    <a:pt x="867" y="757"/>
                  </a:lnTo>
                  <a:lnTo>
                    <a:pt x="858" y="757"/>
                  </a:lnTo>
                  <a:lnTo>
                    <a:pt x="850" y="757"/>
                  </a:lnTo>
                  <a:lnTo>
                    <a:pt x="844" y="757"/>
                  </a:lnTo>
                  <a:lnTo>
                    <a:pt x="841" y="755"/>
                  </a:lnTo>
                  <a:lnTo>
                    <a:pt x="827" y="770"/>
                  </a:lnTo>
                  <a:lnTo>
                    <a:pt x="818" y="782"/>
                  </a:lnTo>
                  <a:lnTo>
                    <a:pt x="805" y="789"/>
                  </a:lnTo>
                  <a:lnTo>
                    <a:pt x="793" y="793"/>
                  </a:lnTo>
                  <a:lnTo>
                    <a:pt x="780" y="791"/>
                  </a:lnTo>
                  <a:lnTo>
                    <a:pt x="766" y="787"/>
                  </a:lnTo>
                  <a:lnTo>
                    <a:pt x="753" y="780"/>
                  </a:lnTo>
                  <a:lnTo>
                    <a:pt x="742" y="772"/>
                  </a:lnTo>
                  <a:lnTo>
                    <a:pt x="728" y="761"/>
                  </a:lnTo>
                  <a:lnTo>
                    <a:pt x="715" y="749"/>
                  </a:lnTo>
                  <a:lnTo>
                    <a:pt x="702" y="738"/>
                  </a:lnTo>
                  <a:lnTo>
                    <a:pt x="692" y="727"/>
                  </a:lnTo>
                  <a:lnTo>
                    <a:pt x="681" y="715"/>
                  </a:lnTo>
                  <a:lnTo>
                    <a:pt x="673" y="704"/>
                  </a:lnTo>
                  <a:lnTo>
                    <a:pt x="664" y="696"/>
                  </a:lnTo>
                  <a:lnTo>
                    <a:pt x="658" y="690"/>
                  </a:lnTo>
                  <a:lnTo>
                    <a:pt x="647" y="660"/>
                  </a:lnTo>
                  <a:lnTo>
                    <a:pt x="637" y="628"/>
                  </a:lnTo>
                  <a:lnTo>
                    <a:pt x="626" y="597"/>
                  </a:lnTo>
                  <a:lnTo>
                    <a:pt x="616" y="565"/>
                  </a:lnTo>
                  <a:lnTo>
                    <a:pt x="605" y="533"/>
                  </a:lnTo>
                  <a:lnTo>
                    <a:pt x="595" y="502"/>
                  </a:lnTo>
                  <a:lnTo>
                    <a:pt x="584" y="472"/>
                  </a:lnTo>
                  <a:lnTo>
                    <a:pt x="573" y="443"/>
                  </a:lnTo>
                  <a:lnTo>
                    <a:pt x="559" y="413"/>
                  </a:lnTo>
                  <a:lnTo>
                    <a:pt x="546" y="382"/>
                  </a:lnTo>
                  <a:lnTo>
                    <a:pt x="533" y="354"/>
                  </a:lnTo>
                  <a:lnTo>
                    <a:pt x="519" y="327"/>
                  </a:lnTo>
                  <a:lnTo>
                    <a:pt x="500" y="299"/>
                  </a:lnTo>
                  <a:lnTo>
                    <a:pt x="483" y="274"/>
                  </a:lnTo>
                  <a:lnTo>
                    <a:pt x="466" y="249"/>
                  </a:lnTo>
                  <a:lnTo>
                    <a:pt x="447" y="228"/>
                  </a:lnTo>
                  <a:lnTo>
                    <a:pt x="439" y="228"/>
                  </a:lnTo>
                  <a:lnTo>
                    <a:pt x="438" y="228"/>
                  </a:lnTo>
                  <a:lnTo>
                    <a:pt x="457" y="257"/>
                  </a:lnTo>
                  <a:lnTo>
                    <a:pt x="474" y="291"/>
                  </a:lnTo>
                  <a:lnTo>
                    <a:pt x="485" y="324"/>
                  </a:lnTo>
                  <a:lnTo>
                    <a:pt x="496" y="360"/>
                  </a:lnTo>
                  <a:lnTo>
                    <a:pt x="504" y="392"/>
                  </a:lnTo>
                  <a:lnTo>
                    <a:pt x="510" y="428"/>
                  </a:lnTo>
                  <a:lnTo>
                    <a:pt x="516" y="464"/>
                  </a:lnTo>
                  <a:lnTo>
                    <a:pt x="521" y="502"/>
                  </a:lnTo>
                  <a:lnTo>
                    <a:pt x="525" y="536"/>
                  </a:lnTo>
                  <a:lnTo>
                    <a:pt x="529" y="573"/>
                  </a:lnTo>
                  <a:lnTo>
                    <a:pt x="535" y="609"/>
                  </a:lnTo>
                  <a:lnTo>
                    <a:pt x="544" y="645"/>
                  </a:lnTo>
                  <a:lnTo>
                    <a:pt x="552" y="679"/>
                  </a:lnTo>
                  <a:lnTo>
                    <a:pt x="565" y="713"/>
                  </a:lnTo>
                  <a:lnTo>
                    <a:pt x="580" y="747"/>
                  </a:lnTo>
                  <a:lnTo>
                    <a:pt x="599" y="780"/>
                  </a:lnTo>
                  <a:lnTo>
                    <a:pt x="603" y="789"/>
                  </a:lnTo>
                  <a:lnTo>
                    <a:pt x="609" y="797"/>
                  </a:lnTo>
                  <a:lnTo>
                    <a:pt x="614" y="806"/>
                  </a:lnTo>
                  <a:lnTo>
                    <a:pt x="620" y="816"/>
                  </a:lnTo>
                  <a:lnTo>
                    <a:pt x="626" y="824"/>
                  </a:lnTo>
                  <a:lnTo>
                    <a:pt x="631" y="833"/>
                  </a:lnTo>
                  <a:lnTo>
                    <a:pt x="635" y="841"/>
                  </a:lnTo>
                  <a:lnTo>
                    <a:pt x="643" y="848"/>
                  </a:lnTo>
                  <a:lnTo>
                    <a:pt x="649" y="854"/>
                  </a:lnTo>
                  <a:lnTo>
                    <a:pt x="656" y="862"/>
                  </a:lnTo>
                  <a:lnTo>
                    <a:pt x="664" y="865"/>
                  </a:lnTo>
                  <a:lnTo>
                    <a:pt x="671" y="869"/>
                  </a:lnTo>
                  <a:lnTo>
                    <a:pt x="679" y="869"/>
                  </a:lnTo>
                  <a:lnTo>
                    <a:pt x="689" y="871"/>
                  </a:lnTo>
                  <a:lnTo>
                    <a:pt x="698" y="869"/>
                  </a:lnTo>
                  <a:lnTo>
                    <a:pt x="711" y="869"/>
                  </a:lnTo>
                  <a:lnTo>
                    <a:pt x="713" y="879"/>
                  </a:lnTo>
                  <a:lnTo>
                    <a:pt x="713" y="892"/>
                  </a:lnTo>
                  <a:lnTo>
                    <a:pt x="704" y="892"/>
                  </a:lnTo>
                  <a:lnTo>
                    <a:pt x="696" y="892"/>
                  </a:lnTo>
                  <a:lnTo>
                    <a:pt x="687" y="892"/>
                  </a:lnTo>
                  <a:lnTo>
                    <a:pt x="679" y="896"/>
                  </a:lnTo>
                  <a:lnTo>
                    <a:pt x="670" y="900"/>
                  </a:lnTo>
                  <a:lnTo>
                    <a:pt x="662" y="903"/>
                  </a:lnTo>
                  <a:lnTo>
                    <a:pt x="652" y="907"/>
                  </a:lnTo>
                  <a:lnTo>
                    <a:pt x="645" y="911"/>
                  </a:lnTo>
                  <a:lnTo>
                    <a:pt x="643" y="922"/>
                  </a:lnTo>
                  <a:lnTo>
                    <a:pt x="639" y="932"/>
                  </a:lnTo>
                  <a:lnTo>
                    <a:pt x="633" y="941"/>
                  </a:lnTo>
                  <a:lnTo>
                    <a:pt x="631" y="953"/>
                  </a:lnTo>
                  <a:lnTo>
                    <a:pt x="658" y="941"/>
                  </a:lnTo>
                  <a:lnTo>
                    <a:pt x="687" y="934"/>
                  </a:lnTo>
                  <a:lnTo>
                    <a:pt x="715" y="932"/>
                  </a:lnTo>
                  <a:lnTo>
                    <a:pt x="742" y="936"/>
                  </a:lnTo>
                  <a:lnTo>
                    <a:pt x="768" y="939"/>
                  </a:lnTo>
                  <a:lnTo>
                    <a:pt x="795" y="947"/>
                  </a:lnTo>
                  <a:lnTo>
                    <a:pt x="820" y="958"/>
                  </a:lnTo>
                  <a:lnTo>
                    <a:pt x="846" y="972"/>
                  </a:lnTo>
                  <a:lnTo>
                    <a:pt x="869" y="983"/>
                  </a:lnTo>
                  <a:lnTo>
                    <a:pt x="894" y="1000"/>
                  </a:lnTo>
                  <a:lnTo>
                    <a:pt x="917" y="1016"/>
                  </a:lnTo>
                  <a:lnTo>
                    <a:pt x="941" y="1031"/>
                  </a:lnTo>
                  <a:lnTo>
                    <a:pt x="962" y="1046"/>
                  </a:lnTo>
                  <a:lnTo>
                    <a:pt x="985" y="1061"/>
                  </a:lnTo>
                  <a:lnTo>
                    <a:pt x="1006" y="1073"/>
                  </a:lnTo>
                  <a:lnTo>
                    <a:pt x="1029" y="1086"/>
                  </a:lnTo>
                  <a:lnTo>
                    <a:pt x="1016" y="1107"/>
                  </a:lnTo>
                  <a:lnTo>
                    <a:pt x="1000" y="1126"/>
                  </a:lnTo>
                  <a:lnTo>
                    <a:pt x="983" y="1141"/>
                  </a:lnTo>
                  <a:lnTo>
                    <a:pt x="966" y="1152"/>
                  </a:lnTo>
                  <a:lnTo>
                    <a:pt x="943" y="1160"/>
                  </a:lnTo>
                  <a:lnTo>
                    <a:pt x="924" y="1168"/>
                  </a:lnTo>
                  <a:lnTo>
                    <a:pt x="901" y="1171"/>
                  </a:lnTo>
                  <a:lnTo>
                    <a:pt x="881" y="1173"/>
                  </a:lnTo>
                  <a:lnTo>
                    <a:pt x="856" y="1171"/>
                  </a:lnTo>
                  <a:lnTo>
                    <a:pt x="833" y="1170"/>
                  </a:lnTo>
                  <a:lnTo>
                    <a:pt x="808" y="1164"/>
                  </a:lnTo>
                  <a:lnTo>
                    <a:pt x="787" y="1160"/>
                  </a:lnTo>
                  <a:lnTo>
                    <a:pt x="765" y="1152"/>
                  </a:lnTo>
                  <a:lnTo>
                    <a:pt x="742" y="1147"/>
                  </a:lnTo>
                  <a:lnTo>
                    <a:pt x="723" y="1139"/>
                  </a:lnTo>
                  <a:lnTo>
                    <a:pt x="704" y="1132"/>
                  </a:lnTo>
                  <a:lnTo>
                    <a:pt x="689" y="1126"/>
                  </a:lnTo>
                  <a:lnTo>
                    <a:pt x="675" y="1118"/>
                  </a:lnTo>
                  <a:lnTo>
                    <a:pt x="662" y="1107"/>
                  </a:lnTo>
                  <a:lnTo>
                    <a:pt x="649" y="1097"/>
                  </a:lnTo>
                  <a:lnTo>
                    <a:pt x="637" y="1084"/>
                  </a:lnTo>
                  <a:lnTo>
                    <a:pt x="626" y="1071"/>
                  </a:lnTo>
                  <a:lnTo>
                    <a:pt x="616" y="1057"/>
                  </a:lnTo>
                  <a:lnTo>
                    <a:pt x="607" y="1044"/>
                  </a:lnTo>
                  <a:lnTo>
                    <a:pt x="595" y="1033"/>
                  </a:lnTo>
                  <a:lnTo>
                    <a:pt x="586" y="1023"/>
                  </a:lnTo>
                  <a:lnTo>
                    <a:pt x="574" y="1014"/>
                  </a:lnTo>
                  <a:lnTo>
                    <a:pt x="565" y="1010"/>
                  </a:lnTo>
                  <a:lnTo>
                    <a:pt x="554" y="1008"/>
                  </a:lnTo>
                  <a:lnTo>
                    <a:pt x="542" y="1012"/>
                  </a:lnTo>
                  <a:lnTo>
                    <a:pt x="531" y="1017"/>
                  </a:lnTo>
                  <a:lnTo>
                    <a:pt x="519" y="1031"/>
                  </a:lnTo>
                  <a:lnTo>
                    <a:pt x="514" y="1021"/>
                  </a:lnTo>
                  <a:lnTo>
                    <a:pt x="510" y="1014"/>
                  </a:lnTo>
                  <a:lnTo>
                    <a:pt x="510" y="1004"/>
                  </a:lnTo>
                  <a:lnTo>
                    <a:pt x="510" y="995"/>
                  </a:lnTo>
                  <a:lnTo>
                    <a:pt x="510" y="987"/>
                  </a:lnTo>
                  <a:lnTo>
                    <a:pt x="514" y="978"/>
                  </a:lnTo>
                  <a:lnTo>
                    <a:pt x="517" y="968"/>
                  </a:lnTo>
                  <a:lnTo>
                    <a:pt x="521" y="958"/>
                  </a:lnTo>
                  <a:lnTo>
                    <a:pt x="525" y="949"/>
                  </a:lnTo>
                  <a:lnTo>
                    <a:pt x="529" y="939"/>
                  </a:lnTo>
                  <a:lnTo>
                    <a:pt x="533" y="930"/>
                  </a:lnTo>
                  <a:lnTo>
                    <a:pt x="538" y="920"/>
                  </a:lnTo>
                  <a:lnTo>
                    <a:pt x="540" y="911"/>
                  </a:lnTo>
                  <a:lnTo>
                    <a:pt x="546" y="901"/>
                  </a:lnTo>
                  <a:lnTo>
                    <a:pt x="550" y="892"/>
                  </a:lnTo>
                  <a:lnTo>
                    <a:pt x="554" y="884"/>
                  </a:lnTo>
                  <a:lnTo>
                    <a:pt x="548" y="879"/>
                  </a:lnTo>
                  <a:lnTo>
                    <a:pt x="542" y="882"/>
                  </a:lnTo>
                  <a:lnTo>
                    <a:pt x="540" y="886"/>
                  </a:lnTo>
                  <a:lnTo>
                    <a:pt x="540" y="894"/>
                  </a:lnTo>
                  <a:lnTo>
                    <a:pt x="533" y="894"/>
                  </a:lnTo>
                  <a:lnTo>
                    <a:pt x="523" y="894"/>
                  </a:lnTo>
                  <a:lnTo>
                    <a:pt x="517" y="894"/>
                  </a:lnTo>
                  <a:lnTo>
                    <a:pt x="512" y="892"/>
                  </a:lnTo>
                  <a:lnTo>
                    <a:pt x="504" y="896"/>
                  </a:lnTo>
                  <a:lnTo>
                    <a:pt x="496" y="903"/>
                  </a:lnTo>
                  <a:lnTo>
                    <a:pt x="487" y="909"/>
                  </a:lnTo>
                  <a:lnTo>
                    <a:pt x="481" y="915"/>
                  </a:lnTo>
                  <a:lnTo>
                    <a:pt x="472" y="919"/>
                  </a:lnTo>
                  <a:lnTo>
                    <a:pt x="462" y="924"/>
                  </a:lnTo>
                  <a:lnTo>
                    <a:pt x="453" y="928"/>
                  </a:lnTo>
                  <a:lnTo>
                    <a:pt x="445" y="932"/>
                  </a:lnTo>
                  <a:lnTo>
                    <a:pt x="434" y="932"/>
                  </a:lnTo>
                  <a:lnTo>
                    <a:pt x="424" y="934"/>
                  </a:lnTo>
                  <a:lnTo>
                    <a:pt x="413" y="936"/>
                  </a:lnTo>
                  <a:lnTo>
                    <a:pt x="403" y="938"/>
                  </a:lnTo>
                  <a:lnTo>
                    <a:pt x="394" y="938"/>
                  </a:lnTo>
                  <a:lnTo>
                    <a:pt x="384" y="938"/>
                  </a:lnTo>
                  <a:lnTo>
                    <a:pt x="373" y="938"/>
                  </a:lnTo>
                  <a:lnTo>
                    <a:pt x="365" y="939"/>
                  </a:lnTo>
                  <a:lnTo>
                    <a:pt x="367" y="930"/>
                  </a:lnTo>
                  <a:lnTo>
                    <a:pt x="371" y="920"/>
                  </a:lnTo>
                  <a:lnTo>
                    <a:pt x="377" y="911"/>
                  </a:lnTo>
                  <a:lnTo>
                    <a:pt x="384" y="903"/>
                  </a:lnTo>
                  <a:lnTo>
                    <a:pt x="390" y="894"/>
                  </a:lnTo>
                  <a:lnTo>
                    <a:pt x="398" y="886"/>
                  </a:lnTo>
                  <a:lnTo>
                    <a:pt x="405" y="879"/>
                  </a:lnTo>
                  <a:lnTo>
                    <a:pt x="415" y="871"/>
                  </a:lnTo>
                  <a:lnTo>
                    <a:pt x="422" y="863"/>
                  </a:lnTo>
                  <a:lnTo>
                    <a:pt x="430" y="856"/>
                  </a:lnTo>
                  <a:lnTo>
                    <a:pt x="439" y="848"/>
                  </a:lnTo>
                  <a:lnTo>
                    <a:pt x="449" y="843"/>
                  </a:lnTo>
                  <a:lnTo>
                    <a:pt x="458" y="837"/>
                  </a:lnTo>
                  <a:lnTo>
                    <a:pt x="468" y="833"/>
                  </a:lnTo>
                  <a:lnTo>
                    <a:pt x="476" y="829"/>
                  </a:lnTo>
                  <a:lnTo>
                    <a:pt x="485" y="825"/>
                  </a:lnTo>
                  <a:lnTo>
                    <a:pt x="483" y="816"/>
                  </a:lnTo>
                  <a:lnTo>
                    <a:pt x="481" y="810"/>
                  </a:lnTo>
                  <a:lnTo>
                    <a:pt x="477" y="805"/>
                  </a:lnTo>
                  <a:lnTo>
                    <a:pt x="474" y="801"/>
                  </a:lnTo>
                  <a:lnTo>
                    <a:pt x="466" y="797"/>
                  </a:lnTo>
                  <a:lnTo>
                    <a:pt x="458" y="793"/>
                  </a:lnTo>
                  <a:lnTo>
                    <a:pt x="451" y="791"/>
                  </a:lnTo>
                  <a:lnTo>
                    <a:pt x="443" y="789"/>
                  </a:lnTo>
                  <a:lnTo>
                    <a:pt x="434" y="787"/>
                  </a:lnTo>
                  <a:lnTo>
                    <a:pt x="426" y="785"/>
                  </a:lnTo>
                  <a:lnTo>
                    <a:pt x="417" y="782"/>
                  </a:lnTo>
                  <a:lnTo>
                    <a:pt x="411" y="780"/>
                  </a:lnTo>
                  <a:lnTo>
                    <a:pt x="398" y="772"/>
                  </a:lnTo>
                  <a:lnTo>
                    <a:pt x="390" y="761"/>
                  </a:lnTo>
                  <a:lnTo>
                    <a:pt x="379" y="763"/>
                  </a:lnTo>
                  <a:lnTo>
                    <a:pt x="373" y="772"/>
                  </a:lnTo>
                  <a:lnTo>
                    <a:pt x="369" y="780"/>
                  </a:lnTo>
                  <a:lnTo>
                    <a:pt x="369" y="791"/>
                  </a:lnTo>
                  <a:lnTo>
                    <a:pt x="367" y="803"/>
                  </a:lnTo>
                  <a:lnTo>
                    <a:pt x="367" y="816"/>
                  </a:lnTo>
                  <a:lnTo>
                    <a:pt x="365" y="827"/>
                  </a:lnTo>
                  <a:lnTo>
                    <a:pt x="361" y="839"/>
                  </a:lnTo>
                  <a:lnTo>
                    <a:pt x="337" y="825"/>
                  </a:lnTo>
                  <a:lnTo>
                    <a:pt x="310" y="810"/>
                  </a:lnTo>
                  <a:lnTo>
                    <a:pt x="287" y="791"/>
                  </a:lnTo>
                  <a:lnTo>
                    <a:pt x="263" y="772"/>
                  </a:lnTo>
                  <a:lnTo>
                    <a:pt x="238" y="749"/>
                  </a:lnTo>
                  <a:lnTo>
                    <a:pt x="219" y="727"/>
                  </a:lnTo>
                  <a:lnTo>
                    <a:pt x="198" y="702"/>
                  </a:lnTo>
                  <a:lnTo>
                    <a:pt x="181" y="677"/>
                  </a:lnTo>
                  <a:lnTo>
                    <a:pt x="164" y="651"/>
                  </a:lnTo>
                  <a:lnTo>
                    <a:pt x="152" y="622"/>
                  </a:lnTo>
                  <a:lnTo>
                    <a:pt x="141" y="592"/>
                  </a:lnTo>
                  <a:lnTo>
                    <a:pt x="135" y="565"/>
                  </a:lnTo>
                  <a:lnTo>
                    <a:pt x="133" y="533"/>
                  </a:lnTo>
                  <a:lnTo>
                    <a:pt x="135" y="506"/>
                  </a:lnTo>
                  <a:lnTo>
                    <a:pt x="141" y="476"/>
                  </a:lnTo>
                  <a:lnTo>
                    <a:pt x="152" y="449"/>
                  </a:lnTo>
                  <a:lnTo>
                    <a:pt x="158" y="462"/>
                  </a:lnTo>
                  <a:lnTo>
                    <a:pt x="164" y="476"/>
                  </a:lnTo>
                  <a:lnTo>
                    <a:pt x="169" y="491"/>
                  </a:lnTo>
                  <a:lnTo>
                    <a:pt x="175" y="506"/>
                  </a:lnTo>
                  <a:lnTo>
                    <a:pt x="179" y="521"/>
                  </a:lnTo>
                  <a:lnTo>
                    <a:pt x="187" y="536"/>
                  </a:lnTo>
                  <a:lnTo>
                    <a:pt x="192" y="552"/>
                  </a:lnTo>
                  <a:lnTo>
                    <a:pt x="198" y="565"/>
                  </a:lnTo>
                  <a:lnTo>
                    <a:pt x="204" y="578"/>
                  </a:lnTo>
                  <a:lnTo>
                    <a:pt x="211" y="592"/>
                  </a:lnTo>
                  <a:lnTo>
                    <a:pt x="217" y="605"/>
                  </a:lnTo>
                  <a:lnTo>
                    <a:pt x="225" y="620"/>
                  </a:lnTo>
                  <a:lnTo>
                    <a:pt x="234" y="633"/>
                  </a:lnTo>
                  <a:lnTo>
                    <a:pt x="242" y="645"/>
                  </a:lnTo>
                  <a:lnTo>
                    <a:pt x="251" y="658"/>
                  </a:lnTo>
                  <a:lnTo>
                    <a:pt x="265" y="670"/>
                  </a:lnTo>
                  <a:lnTo>
                    <a:pt x="272" y="670"/>
                  </a:lnTo>
                  <a:lnTo>
                    <a:pt x="278" y="673"/>
                  </a:lnTo>
                  <a:lnTo>
                    <a:pt x="284" y="677"/>
                  </a:lnTo>
                  <a:lnTo>
                    <a:pt x="291" y="687"/>
                  </a:lnTo>
                  <a:lnTo>
                    <a:pt x="295" y="690"/>
                  </a:lnTo>
                  <a:lnTo>
                    <a:pt x="301" y="698"/>
                  </a:lnTo>
                  <a:lnTo>
                    <a:pt x="306" y="702"/>
                  </a:lnTo>
                  <a:lnTo>
                    <a:pt x="316" y="704"/>
                  </a:lnTo>
                  <a:lnTo>
                    <a:pt x="308" y="673"/>
                  </a:lnTo>
                  <a:lnTo>
                    <a:pt x="303" y="645"/>
                  </a:lnTo>
                  <a:lnTo>
                    <a:pt x="295" y="618"/>
                  </a:lnTo>
                  <a:lnTo>
                    <a:pt x="287" y="592"/>
                  </a:lnTo>
                  <a:lnTo>
                    <a:pt x="278" y="563"/>
                  </a:lnTo>
                  <a:lnTo>
                    <a:pt x="270" y="535"/>
                  </a:lnTo>
                  <a:lnTo>
                    <a:pt x="263" y="508"/>
                  </a:lnTo>
                  <a:lnTo>
                    <a:pt x="255" y="481"/>
                  </a:lnTo>
                  <a:lnTo>
                    <a:pt x="247" y="453"/>
                  </a:lnTo>
                  <a:lnTo>
                    <a:pt x="242" y="426"/>
                  </a:lnTo>
                  <a:lnTo>
                    <a:pt x="238" y="398"/>
                  </a:lnTo>
                  <a:lnTo>
                    <a:pt x="234" y="369"/>
                  </a:lnTo>
                  <a:lnTo>
                    <a:pt x="228" y="341"/>
                  </a:lnTo>
                  <a:lnTo>
                    <a:pt x="228" y="310"/>
                  </a:lnTo>
                  <a:lnTo>
                    <a:pt x="228" y="280"/>
                  </a:lnTo>
                  <a:lnTo>
                    <a:pt x="232" y="251"/>
                  </a:lnTo>
                  <a:lnTo>
                    <a:pt x="202" y="284"/>
                  </a:lnTo>
                  <a:lnTo>
                    <a:pt x="173" y="322"/>
                  </a:lnTo>
                  <a:lnTo>
                    <a:pt x="149" y="360"/>
                  </a:lnTo>
                  <a:lnTo>
                    <a:pt x="126" y="400"/>
                  </a:lnTo>
                  <a:lnTo>
                    <a:pt x="105" y="439"/>
                  </a:lnTo>
                  <a:lnTo>
                    <a:pt x="88" y="483"/>
                  </a:lnTo>
                  <a:lnTo>
                    <a:pt x="72" y="525"/>
                  </a:lnTo>
                  <a:lnTo>
                    <a:pt x="61" y="571"/>
                  </a:lnTo>
                  <a:lnTo>
                    <a:pt x="52" y="614"/>
                  </a:lnTo>
                  <a:lnTo>
                    <a:pt x="46" y="658"/>
                  </a:lnTo>
                  <a:lnTo>
                    <a:pt x="42" y="704"/>
                  </a:lnTo>
                  <a:lnTo>
                    <a:pt x="44" y="749"/>
                  </a:lnTo>
                  <a:lnTo>
                    <a:pt x="48" y="793"/>
                  </a:lnTo>
                  <a:lnTo>
                    <a:pt x="55" y="839"/>
                  </a:lnTo>
                  <a:lnTo>
                    <a:pt x="69" y="882"/>
                  </a:lnTo>
                  <a:lnTo>
                    <a:pt x="86" y="928"/>
                  </a:lnTo>
                  <a:lnTo>
                    <a:pt x="76" y="930"/>
                  </a:lnTo>
                  <a:lnTo>
                    <a:pt x="71" y="932"/>
                  </a:lnTo>
                  <a:lnTo>
                    <a:pt x="63" y="932"/>
                  </a:lnTo>
                  <a:lnTo>
                    <a:pt x="59" y="934"/>
                  </a:lnTo>
                  <a:lnTo>
                    <a:pt x="33" y="867"/>
                  </a:lnTo>
                  <a:lnTo>
                    <a:pt x="15" y="803"/>
                  </a:lnTo>
                  <a:lnTo>
                    <a:pt x="4" y="736"/>
                  </a:lnTo>
                  <a:lnTo>
                    <a:pt x="0" y="673"/>
                  </a:lnTo>
                  <a:lnTo>
                    <a:pt x="2" y="609"/>
                  </a:lnTo>
                  <a:lnTo>
                    <a:pt x="12" y="546"/>
                  </a:lnTo>
                  <a:lnTo>
                    <a:pt x="25" y="483"/>
                  </a:lnTo>
                  <a:lnTo>
                    <a:pt x="46" y="422"/>
                  </a:lnTo>
                  <a:lnTo>
                    <a:pt x="71" y="362"/>
                  </a:lnTo>
                  <a:lnTo>
                    <a:pt x="99" y="305"/>
                  </a:lnTo>
                  <a:lnTo>
                    <a:pt x="133" y="247"/>
                  </a:lnTo>
                  <a:lnTo>
                    <a:pt x="171" y="194"/>
                  </a:lnTo>
                  <a:lnTo>
                    <a:pt x="213" y="139"/>
                  </a:lnTo>
                  <a:lnTo>
                    <a:pt x="261" y="90"/>
                  </a:lnTo>
                  <a:lnTo>
                    <a:pt x="308" y="42"/>
                  </a:lnTo>
                  <a:lnTo>
                    <a:pt x="361" y="0"/>
                  </a:lnTo>
                  <a:lnTo>
                    <a:pt x="361"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1" name="Freeform 15">
              <a:extLst>
                <a:ext uri="{FF2B5EF4-FFF2-40B4-BE49-F238E27FC236}">
                  <a16:creationId xmlns:a16="http://schemas.microsoft.com/office/drawing/2014/main" id="{9A4A79BF-33DD-6FDB-C8DC-7CDF9CFAE44D}"/>
                </a:ext>
              </a:extLst>
            </p:cNvPr>
            <p:cNvSpPr>
              <a:spLocks/>
            </p:cNvSpPr>
            <p:nvPr/>
          </p:nvSpPr>
          <p:spPr bwMode="auto">
            <a:xfrm>
              <a:off x="587" y="2446"/>
              <a:ext cx="1338" cy="715"/>
            </a:xfrm>
            <a:custGeom>
              <a:avLst/>
              <a:gdLst>
                <a:gd name="T0" fmla="*/ 2044 w 2675"/>
                <a:gd name="T1" fmla="*/ 42 h 1432"/>
                <a:gd name="T2" fmla="*/ 2242 w 2675"/>
                <a:gd name="T3" fmla="*/ 105 h 1432"/>
                <a:gd name="T4" fmla="*/ 2436 w 2675"/>
                <a:gd name="T5" fmla="*/ 177 h 1432"/>
                <a:gd name="T6" fmla="*/ 2628 w 2675"/>
                <a:gd name="T7" fmla="*/ 261 h 1432"/>
                <a:gd name="T8" fmla="*/ 2626 w 2675"/>
                <a:gd name="T9" fmla="*/ 343 h 1432"/>
                <a:gd name="T10" fmla="*/ 2544 w 2675"/>
                <a:gd name="T11" fmla="*/ 409 h 1432"/>
                <a:gd name="T12" fmla="*/ 2453 w 2675"/>
                <a:gd name="T13" fmla="*/ 468 h 1432"/>
                <a:gd name="T14" fmla="*/ 2363 w 2675"/>
                <a:gd name="T15" fmla="*/ 531 h 1432"/>
                <a:gd name="T16" fmla="*/ 2150 w 2675"/>
                <a:gd name="T17" fmla="*/ 675 h 1432"/>
                <a:gd name="T18" fmla="*/ 1892 w 2675"/>
                <a:gd name="T19" fmla="*/ 837 h 1432"/>
                <a:gd name="T20" fmla="*/ 1629 w 2675"/>
                <a:gd name="T21" fmla="*/ 997 h 1432"/>
                <a:gd name="T22" fmla="*/ 1369 w 2675"/>
                <a:gd name="T23" fmla="*/ 1160 h 1432"/>
                <a:gd name="T24" fmla="*/ 1238 w 2675"/>
                <a:gd name="T25" fmla="*/ 1248 h 1432"/>
                <a:gd name="T26" fmla="*/ 1154 w 2675"/>
                <a:gd name="T27" fmla="*/ 1310 h 1432"/>
                <a:gd name="T28" fmla="*/ 1068 w 2675"/>
                <a:gd name="T29" fmla="*/ 1367 h 1432"/>
                <a:gd name="T30" fmla="*/ 981 w 2675"/>
                <a:gd name="T31" fmla="*/ 1419 h 1432"/>
                <a:gd name="T32" fmla="*/ 867 w 2675"/>
                <a:gd name="T33" fmla="*/ 1390 h 1432"/>
                <a:gd name="T34" fmla="*/ 747 w 2675"/>
                <a:gd name="T35" fmla="*/ 1341 h 1432"/>
                <a:gd name="T36" fmla="*/ 627 w 2675"/>
                <a:gd name="T37" fmla="*/ 1291 h 1432"/>
                <a:gd name="T38" fmla="*/ 509 w 2675"/>
                <a:gd name="T39" fmla="*/ 1234 h 1432"/>
                <a:gd name="T40" fmla="*/ 392 w 2675"/>
                <a:gd name="T41" fmla="*/ 1168 h 1432"/>
                <a:gd name="T42" fmla="*/ 268 w 2675"/>
                <a:gd name="T43" fmla="*/ 1122 h 1432"/>
                <a:gd name="T44" fmla="*/ 144 w 2675"/>
                <a:gd name="T45" fmla="*/ 1076 h 1432"/>
                <a:gd name="T46" fmla="*/ 28 w 2675"/>
                <a:gd name="T47" fmla="*/ 1023 h 1432"/>
                <a:gd name="T48" fmla="*/ 2 w 2675"/>
                <a:gd name="T49" fmla="*/ 979 h 1432"/>
                <a:gd name="T50" fmla="*/ 30 w 2675"/>
                <a:gd name="T51" fmla="*/ 959 h 1432"/>
                <a:gd name="T52" fmla="*/ 72 w 2675"/>
                <a:gd name="T53" fmla="*/ 938 h 1432"/>
                <a:gd name="T54" fmla="*/ 110 w 2675"/>
                <a:gd name="T55" fmla="*/ 907 h 1432"/>
                <a:gd name="T56" fmla="*/ 196 w 2675"/>
                <a:gd name="T57" fmla="*/ 852 h 1432"/>
                <a:gd name="T58" fmla="*/ 300 w 2675"/>
                <a:gd name="T59" fmla="*/ 787 h 1432"/>
                <a:gd name="T60" fmla="*/ 403 w 2675"/>
                <a:gd name="T61" fmla="*/ 725 h 1432"/>
                <a:gd name="T62" fmla="*/ 509 w 2675"/>
                <a:gd name="T63" fmla="*/ 679 h 1432"/>
                <a:gd name="T64" fmla="*/ 589 w 2675"/>
                <a:gd name="T65" fmla="*/ 704 h 1432"/>
                <a:gd name="T66" fmla="*/ 671 w 2675"/>
                <a:gd name="T67" fmla="*/ 736 h 1432"/>
                <a:gd name="T68" fmla="*/ 755 w 2675"/>
                <a:gd name="T69" fmla="*/ 761 h 1432"/>
                <a:gd name="T70" fmla="*/ 840 w 2675"/>
                <a:gd name="T71" fmla="*/ 793 h 1432"/>
                <a:gd name="T72" fmla="*/ 981 w 2675"/>
                <a:gd name="T73" fmla="*/ 825 h 1432"/>
                <a:gd name="T74" fmla="*/ 1143 w 2675"/>
                <a:gd name="T75" fmla="*/ 846 h 1432"/>
                <a:gd name="T76" fmla="*/ 1306 w 2675"/>
                <a:gd name="T77" fmla="*/ 871 h 1432"/>
                <a:gd name="T78" fmla="*/ 1462 w 2675"/>
                <a:gd name="T79" fmla="*/ 921 h 1432"/>
                <a:gd name="T80" fmla="*/ 1589 w 2675"/>
                <a:gd name="T81" fmla="*/ 873 h 1432"/>
                <a:gd name="T82" fmla="*/ 1715 w 2675"/>
                <a:gd name="T83" fmla="*/ 786 h 1432"/>
                <a:gd name="T84" fmla="*/ 1839 w 2675"/>
                <a:gd name="T85" fmla="*/ 706 h 1432"/>
                <a:gd name="T86" fmla="*/ 1966 w 2675"/>
                <a:gd name="T87" fmla="*/ 630 h 1432"/>
                <a:gd name="T88" fmla="*/ 2021 w 2675"/>
                <a:gd name="T89" fmla="*/ 630 h 1432"/>
                <a:gd name="T90" fmla="*/ 2023 w 2675"/>
                <a:gd name="T91" fmla="*/ 671 h 1432"/>
                <a:gd name="T92" fmla="*/ 2070 w 2675"/>
                <a:gd name="T93" fmla="*/ 649 h 1432"/>
                <a:gd name="T94" fmla="*/ 2147 w 2675"/>
                <a:gd name="T95" fmla="*/ 603 h 1432"/>
                <a:gd name="T96" fmla="*/ 2200 w 2675"/>
                <a:gd name="T97" fmla="*/ 548 h 1432"/>
                <a:gd name="T98" fmla="*/ 2204 w 2675"/>
                <a:gd name="T99" fmla="*/ 478 h 1432"/>
                <a:gd name="T100" fmla="*/ 2154 w 2675"/>
                <a:gd name="T101" fmla="*/ 396 h 1432"/>
                <a:gd name="T102" fmla="*/ 2097 w 2675"/>
                <a:gd name="T103" fmla="*/ 333 h 1432"/>
                <a:gd name="T104" fmla="*/ 2040 w 2675"/>
                <a:gd name="T105" fmla="*/ 267 h 1432"/>
                <a:gd name="T106" fmla="*/ 1998 w 2675"/>
                <a:gd name="T107" fmla="*/ 189 h 1432"/>
                <a:gd name="T108" fmla="*/ 1979 w 2675"/>
                <a:gd name="T109" fmla="*/ 128 h 1432"/>
                <a:gd name="T110" fmla="*/ 1941 w 2675"/>
                <a:gd name="T111" fmla="*/ 84 h 1432"/>
                <a:gd name="T112" fmla="*/ 1897 w 2675"/>
                <a:gd name="T113" fmla="*/ 48 h 1432"/>
                <a:gd name="T114" fmla="*/ 1888 w 2675"/>
                <a:gd name="T115" fmla="*/ 10 h 1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675" h="1432">
                  <a:moveTo>
                    <a:pt x="1894" y="0"/>
                  </a:moveTo>
                  <a:lnTo>
                    <a:pt x="1943" y="14"/>
                  </a:lnTo>
                  <a:lnTo>
                    <a:pt x="1994" y="29"/>
                  </a:lnTo>
                  <a:lnTo>
                    <a:pt x="2044" y="42"/>
                  </a:lnTo>
                  <a:lnTo>
                    <a:pt x="2093" y="59"/>
                  </a:lnTo>
                  <a:lnTo>
                    <a:pt x="2143" y="74"/>
                  </a:lnTo>
                  <a:lnTo>
                    <a:pt x="2192" y="90"/>
                  </a:lnTo>
                  <a:lnTo>
                    <a:pt x="2242" y="105"/>
                  </a:lnTo>
                  <a:lnTo>
                    <a:pt x="2291" y="124"/>
                  </a:lnTo>
                  <a:lnTo>
                    <a:pt x="2339" y="141"/>
                  </a:lnTo>
                  <a:lnTo>
                    <a:pt x="2388" y="158"/>
                  </a:lnTo>
                  <a:lnTo>
                    <a:pt x="2436" y="177"/>
                  </a:lnTo>
                  <a:lnTo>
                    <a:pt x="2485" y="198"/>
                  </a:lnTo>
                  <a:lnTo>
                    <a:pt x="2531" y="217"/>
                  </a:lnTo>
                  <a:lnTo>
                    <a:pt x="2580" y="240"/>
                  </a:lnTo>
                  <a:lnTo>
                    <a:pt x="2628" y="261"/>
                  </a:lnTo>
                  <a:lnTo>
                    <a:pt x="2675" y="286"/>
                  </a:lnTo>
                  <a:lnTo>
                    <a:pt x="2660" y="305"/>
                  </a:lnTo>
                  <a:lnTo>
                    <a:pt x="2645" y="324"/>
                  </a:lnTo>
                  <a:lnTo>
                    <a:pt x="2626" y="343"/>
                  </a:lnTo>
                  <a:lnTo>
                    <a:pt x="2609" y="360"/>
                  </a:lnTo>
                  <a:lnTo>
                    <a:pt x="2588" y="377"/>
                  </a:lnTo>
                  <a:lnTo>
                    <a:pt x="2567" y="392"/>
                  </a:lnTo>
                  <a:lnTo>
                    <a:pt x="2544" y="409"/>
                  </a:lnTo>
                  <a:lnTo>
                    <a:pt x="2523" y="426"/>
                  </a:lnTo>
                  <a:lnTo>
                    <a:pt x="2500" y="440"/>
                  </a:lnTo>
                  <a:lnTo>
                    <a:pt x="2477" y="455"/>
                  </a:lnTo>
                  <a:lnTo>
                    <a:pt x="2453" y="468"/>
                  </a:lnTo>
                  <a:lnTo>
                    <a:pt x="2430" y="485"/>
                  </a:lnTo>
                  <a:lnTo>
                    <a:pt x="2405" y="498"/>
                  </a:lnTo>
                  <a:lnTo>
                    <a:pt x="2384" y="516"/>
                  </a:lnTo>
                  <a:lnTo>
                    <a:pt x="2363" y="531"/>
                  </a:lnTo>
                  <a:lnTo>
                    <a:pt x="2344" y="550"/>
                  </a:lnTo>
                  <a:lnTo>
                    <a:pt x="2278" y="592"/>
                  </a:lnTo>
                  <a:lnTo>
                    <a:pt x="2215" y="633"/>
                  </a:lnTo>
                  <a:lnTo>
                    <a:pt x="2150" y="675"/>
                  </a:lnTo>
                  <a:lnTo>
                    <a:pt x="2086" y="717"/>
                  </a:lnTo>
                  <a:lnTo>
                    <a:pt x="2021" y="757"/>
                  </a:lnTo>
                  <a:lnTo>
                    <a:pt x="1956" y="797"/>
                  </a:lnTo>
                  <a:lnTo>
                    <a:pt x="1892" y="837"/>
                  </a:lnTo>
                  <a:lnTo>
                    <a:pt x="1827" y="877"/>
                  </a:lnTo>
                  <a:lnTo>
                    <a:pt x="1761" y="917"/>
                  </a:lnTo>
                  <a:lnTo>
                    <a:pt x="1696" y="957"/>
                  </a:lnTo>
                  <a:lnTo>
                    <a:pt x="1629" y="997"/>
                  </a:lnTo>
                  <a:lnTo>
                    <a:pt x="1565" y="1036"/>
                  </a:lnTo>
                  <a:lnTo>
                    <a:pt x="1500" y="1076"/>
                  </a:lnTo>
                  <a:lnTo>
                    <a:pt x="1434" y="1118"/>
                  </a:lnTo>
                  <a:lnTo>
                    <a:pt x="1369" y="1160"/>
                  </a:lnTo>
                  <a:lnTo>
                    <a:pt x="1304" y="1204"/>
                  </a:lnTo>
                  <a:lnTo>
                    <a:pt x="1281" y="1217"/>
                  </a:lnTo>
                  <a:lnTo>
                    <a:pt x="1260" y="1232"/>
                  </a:lnTo>
                  <a:lnTo>
                    <a:pt x="1238" y="1248"/>
                  </a:lnTo>
                  <a:lnTo>
                    <a:pt x="1219" y="1265"/>
                  </a:lnTo>
                  <a:lnTo>
                    <a:pt x="1198" y="1278"/>
                  </a:lnTo>
                  <a:lnTo>
                    <a:pt x="1175" y="1295"/>
                  </a:lnTo>
                  <a:lnTo>
                    <a:pt x="1154" y="1310"/>
                  </a:lnTo>
                  <a:lnTo>
                    <a:pt x="1135" y="1325"/>
                  </a:lnTo>
                  <a:lnTo>
                    <a:pt x="1112" y="1339"/>
                  </a:lnTo>
                  <a:lnTo>
                    <a:pt x="1091" y="1354"/>
                  </a:lnTo>
                  <a:lnTo>
                    <a:pt x="1068" y="1367"/>
                  </a:lnTo>
                  <a:lnTo>
                    <a:pt x="1049" y="1382"/>
                  </a:lnTo>
                  <a:lnTo>
                    <a:pt x="1027" y="1394"/>
                  </a:lnTo>
                  <a:lnTo>
                    <a:pt x="1004" y="1407"/>
                  </a:lnTo>
                  <a:lnTo>
                    <a:pt x="981" y="1419"/>
                  </a:lnTo>
                  <a:lnTo>
                    <a:pt x="960" y="1432"/>
                  </a:lnTo>
                  <a:lnTo>
                    <a:pt x="930" y="1417"/>
                  </a:lnTo>
                  <a:lnTo>
                    <a:pt x="897" y="1403"/>
                  </a:lnTo>
                  <a:lnTo>
                    <a:pt x="867" y="1390"/>
                  </a:lnTo>
                  <a:lnTo>
                    <a:pt x="838" y="1377"/>
                  </a:lnTo>
                  <a:lnTo>
                    <a:pt x="808" y="1365"/>
                  </a:lnTo>
                  <a:lnTo>
                    <a:pt x="778" y="1354"/>
                  </a:lnTo>
                  <a:lnTo>
                    <a:pt x="747" y="1341"/>
                  </a:lnTo>
                  <a:lnTo>
                    <a:pt x="719" y="1329"/>
                  </a:lnTo>
                  <a:lnTo>
                    <a:pt x="688" y="1316"/>
                  </a:lnTo>
                  <a:lnTo>
                    <a:pt x="658" y="1305"/>
                  </a:lnTo>
                  <a:lnTo>
                    <a:pt x="627" y="1291"/>
                  </a:lnTo>
                  <a:lnTo>
                    <a:pt x="599" y="1278"/>
                  </a:lnTo>
                  <a:lnTo>
                    <a:pt x="568" y="1265"/>
                  </a:lnTo>
                  <a:lnTo>
                    <a:pt x="538" y="1251"/>
                  </a:lnTo>
                  <a:lnTo>
                    <a:pt x="509" y="1234"/>
                  </a:lnTo>
                  <a:lnTo>
                    <a:pt x="481" y="1221"/>
                  </a:lnTo>
                  <a:lnTo>
                    <a:pt x="452" y="1200"/>
                  </a:lnTo>
                  <a:lnTo>
                    <a:pt x="422" y="1185"/>
                  </a:lnTo>
                  <a:lnTo>
                    <a:pt x="392" y="1168"/>
                  </a:lnTo>
                  <a:lnTo>
                    <a:pt x="363" y="1156"/>
                  </a:lnTo>
                  <a:lnTo>
                    <a:pt x="331" y="1145"/>
                  </a:lnTo>
                  <a:lnTo>
                    <a:pt x="300" y="1132"/>
                  </a:lnTo>
                  <a:lnTo>
                    <a:pt x="268" y="1122"/>
                  </a:lnTo>
                  <a:lnTo>
                    <a:pt x="238" y="1113"/>
                  </a:lnTo>
                  <a:lnTo>
                    <a:pt x="205" y="1099"/>
                  </a:lnTo>
                  <a:lnTo>
                    <a:pt x="175" y="1090"/>
                  </a:lnTo>
                  <a:lnTo>
                    <a:pt x="144" y="1076"/>
                  </a:lnTo>
                  <a:lnTo>
                    <a:pt x="114" y="1067"/>
                  </a:lnTo>
                  <a:lnTo>
                    <a:pt x="84" y="1054"/>
                  </a:lnTo>
                  <a:lnTo>
                    <a:pt x="55" y="1038"/>
                  </a:lnTo>
                  <a:lnTo>
                    <a:pt x="28" y="1023"/>
                  </a:lnTo>
                  <a:lnTo>
                    <a:pt x="2" y="1006"/>
                  </a:lnTo>
                  <a:lnTo>
                    <a:pt x="0" y="995"/>
                  </a:lnTo>
                  <a:lnTo>
                    <a:pt x="2" y="987"/>
                  </a:lnTo>
                  <a:lnTo>
                    <a:pt x="2" y="979"/>
                  </a:lnTo>
                  <a:lnTo>
                    <a:pt x="8" y="974"/>
                  </a:lnTo>
                  <a:lnTo>
                    <a:pt x="13" y="968"/>
                  </a:lnTo>
                  <a:lnTo>
                    <a:pt x="23" y="964"/>
                  </a:lnTo>
                  <a:lnTo>
                    <a:pt x="30" y="959"/>
                  </a:lnTo>
                  <a:lnTo>
                    <a:pt x="42" y="955"/>
                  </a:lnTo>
                  <a:lnTo>
                    <a:pt x="49" y="949"/>
                  </a:lnTo>
                  <a:lnTo>
                    <a:pt x="61" y="943"/>
                  </a:lnTo>
                  <a:lnTo>
                    <a:pt x="72" y="938"/>
                  </a:lnTo>
                  <a:lnTo>
                    <a:pt x="82" y="932"/>
                  </a:lnTo>
                  <a:lnTo>
                    <a:pt x="91" y="924"/>
                  </a:lnTo>
                  <a:lnTo>
                    <a:pt x="103" y="917"/>
                  </a:lnTo>
                  <a:lnTo>
                    <a:pt x="110" y="907"/>
                  </a:lnTo>
                  <a:lnTo>
                    <a:pt x="120" y="898"/>
                  </a:lnTo>
                  <a:lnTo>
                    <a:pt x="144" y="882"/>
                  </a:lnTo>
                  <a:lnTo>
                    <a:pt x="171" y="867"/>
                  </a:lnTo>
                  <a:lnTo>
                    <a:pt x="196" y="852"/>
                  </a:lnTo>
                  <a:lnTo>
                    <a:pt x="222" y="837"/>
                  </a:lnTo>
                  <a:lnTo>
                    <a:pt x="247" y="820"/>
                  </a:lnTo>
                  <a:lnTo>
                    <a:pt x="274" y="805"/>
                  </a:lnTo>
                  <a:lnTo>
                    <a:pt x="300" y="787"/>
                  </a:lnTo>
                  <a:lnTo>
                    <a:pt x="327" y="772"/>
                  </a:lnTo>
                  <a:lnTo>
                    <a:pt x="352" y="757"/>
                  </a:lnTo>
                  <a:lnTo>
                    <a:pt x="378" y="742"/>
                  </a:lnTo>
                  <a:lnTo>
                    <a:pt x="403" y="725"/>
                  </a:lnTo>
                  <a:lnTo>
                    <a:pt x="430" y="713"/>
                  </a:lnTo>
                  <a:lnTo>
                    <a:pt x="456" y="700"/>
                  </a:lnTo>
                  <a:lnTo>
                    <a:pt x="483" y="689"/>
                  </a:lnTo>
                  <a:lnTo>
                    <a:pt x="509" y="679"/>
                  </a:lnTo>
                  <a:lnTo>
                    <a:pt x="536" y="673"/>
                  </a:lnTo>
                  <a:lnTo>
                    <a:pt x="553" y="683"/>
                  </a:lnTo>
                  <a:lnTo>
                    <a:pt x="572" y="694"/>
                  </a:lnTo>
                  <a:lnTo>
                    <a:pt x="589" y="704"/>
                  </a:lnTo>
                  <a:lnTo>
                    <a:pt x="610" y="715"/>
                  </a:lnTo>
                  <a:lnTo>
                    <a:pt x="629" y="721"/>
                  </a:lnTo>
                  <a:lnTo>
                    <a:pt x="648" y="728"/>
                  </a:lnTo>
                  <a:lnTo>
                    <a:pt x="671" y="736"/>
                  </a:lnTo>
                  <a:lnTo>
                    <a:pt x="692" y="744"/>
                  </a:lnTo>
                  <a:lnTo>
                    <a:pt x="713" y="749"/>
                  </a:lnTo>
                  <a:lnTo>
                    <a:pt x="734" y="755"/>
                  </a:lnTo>
                  <a:lnTo>
                    <a:pt x="755" y="761"/>
                  </a:lnTo>
                  <a:lnTo>
                    <a:pt x="778" y="768"/>
                  </a:lnTo>
                  <a:lnTo>
                    <a:pt x="798" y="776"/>
                  </a:lnTo>
                  <a:lnTo>
                    <a:pt x="819" y="786"/>
                  </a:lnTo>
                  <a:lnTo>
                    <a:pt x="840" y="793"/>
                  </a:lnTo>
                  <a:lnTo>
                    <a:pt x="861" y="805"/>
                  </a:lnTo>
                  <a:lnTo>
                    <a:pt x="901" y="812"/>
                  </a:lnTo>
                  <a:lnTo>
                    <a:pt x="941" y="820"/>
                  </a:lnTo>
                  <a:lnTo>
                    <a:pt x="981" y="825"/>
                  </a:lnTo>
                  <a:lnTo>
                    <a:pt x="1023" y="831"/>
                  </a:lnTo>
                  <a:lnTo>
                    <a:pt x="1063" y="835"/>
                  </a:lnTo>
                  <a:lnTo>
                    <a:pt x="1103" y="841"/>
                  </a:lnTo>
                  <a:lnTo>
                    <a:pt x="1143" y="846"/>
                  </a:lnTo>
                  <a:lnTo>
                    <a:pt x="1186" y="852"/>
                  </a:lnTo>
                  <a:lnTo>
                    <a:pt x="1226" y="856"/>
                  </a:lnTo>
                  <a:lnTo>
                    <a:pt x="1266" y="862"/>
                  </a:lnTo>
                  <a:lnTo>
                    <a:pt x="1306" y="871"/>
                  </a:lnTo>
                  <a:lnTo>
                    <a:pt x="1348" y="881"/>
                  </a:lnTo>
                  <a:lnTo>
                    <a:pt x="1386" y="890"/>
                  </a:lnTo>
                  <a:lnTo>
                    <a:pt x="1424" y="905"/>
                  </a:lnTo>
                  <a:lnTo>
                    <a:pt x="1462" y="921"/>
                  </a:lnTo>
                  <a:lnTo>
                    <a:pt x="1500" y="940"/>
                  </a:lnTo>
                  <a:lnTo>
                    <a:pt x="1529" y="917"/>
                  </a:lnTo>
                  <a:lnTo>
                    <a:pt x="1559" y="896"/>
                  </a:lnTo>
                  <a:lnTo>
                    <a:pt x="1589" y="873"/>
                  </a:lnTo>
                  <a:lnTo>
                    <a:pt x="1620" y="852"/>
                  </a:lnTo>
                  <a:lnTo>
                    <a:pt x="1652" y="829"/>
                  </a:lnTo>
                  <a:lnTo>
                    <a:pt x="1683" y="808"/>
                  </a:lnTo>
                  <a:lnTo>
                    <a:pt x="1715" y="786"/>
                  </a:lnTo>
                  <a:lnTo>
                    <a:pt x="1745" y="767"/>
                  </a:lnTo>
                  <a:lnTo>
                    <a:pt x="1778" y="746"/>
                  </a:lnTo>
                  <a:lnTo>
                    <a:pt x="1808" y="725"/>
                  </a:lnTo>
                  <a:lnTo>
                    <a:pt x="1839" y="706"/>
                  </a:lnTo>
                  <a:lnTo>
                    <a:pt x="1871" y="687"/>
                  </a:lnTo>
                  <a:lnTo>
                    <a:pt x="1901" y="666"/>
                  </a:lnTo>
                  <a:lnTo>
                    <a:pt x="1934" y="649"/>
                  </a:lnTo>
                  <a:lnTo>
                    <a:pt x="1966" y="630"/>
                  </a:lnTo>
                  <a:lnTo>
                    <a:pt x="1998" y="614"/>
                  </a:lnTo>
                  <a:lnTo>
                    <a:pt x="2010" y="616"/>
                  </a:lnTo>
                  <a:lnTo>
                    <a:pt x="2017" y="622"/>
                  </a:lnTo>
                  <a:lnTo>
                    <a:pt x="2021" y="630"/>
                  </a:lnTo>
                  <a:lnTo>
                    <a:pt x="2025" y="639"/>
                  </a:lnTo>
                  <a:lnTo>
                    <a:pt x="2025" y="649"/>
                  </a:lnTo>
                  <a:lnTo>
                    <a:pt x="2025" y="660"/>
                  </a:lnTo>
                  <a:lnTo>
                    <a:pt x="2023" y="671"/>
                  </a:lnTo>
                  <a:lnTo>
                    <a:pt x="2021" y="683"/>
                  </a:lnTo>
                  <a:lnTo>
                    <a:pt x="2036" y="671"/>
                  </a:lnTo>
                  <a:lnTo>
                    <a:pt x="2053" y="660"/>
                  </a:lnTo>
                  <a:lnTo>
                    <a:pt x="2070" y="649"/>
                  </a:lnTo>
                  <a:lnTo>
                    <a:pt x="2089" y="637"/>
                  </a:lnTo>
                  <a:lnTo>
                    <a:pt x="2108" y="626"/>
                  </a:lnTo>
                  <a:lnTo>
                    <a:pt x="2128" y="616"/>
                  </a:lnTo>
                  <a:lnTo>
                    <a:pt x="2147" y="603"/>
                  </a:lnTo>
                  <a:lnTo>
                    <a:pt x="2164" y="594"/>
                  </a:lnTo>
                  <a:lnTo>
                    <a:pt x="2179" y="578"/>
                  </a:lnTo>
                  <a:lnTo>
                    <a:pt x="2190" y="565"/>
                  </a:lnTo>
                  <a:lnTo>
                    <a:pt x="2200" y="548"/>
                  </a:lnTo>
                  <a:lnTo>
                    <a:pt x="2207" y="535"/>
                  </a:lnTo>
                  <a:lnTo>
                    <a:pt x="2209" y="517"/>
                  </a:lnTo>
                  <a:lnTo>
                    <a:pt x="2209" y="498"/>
                  </a:lnTo>
                  <a:lnTo>
                    <a:pt x="2204" y="478"/>
                  </a:lnTo>
                  <a:lnTo>
                    <a:pt x="2192" y="455"/>
                  </a:lnTo>
                  <a:lnTo>
                    <a:pt x="2179" y="434"/>
                  </a:lnTo>
                  <a:lnTo>
                    <a:pt x="2167" y="415"/>
                  </a:lnTo>
                  <a:lnTo>
                    <a:pt x="2154" y="396"/>
                  </a:lnTo>
                  <a:lnTo>
                    <a:pt x="2141" y="381"/>
                  </a:lnTo>
                  <a:lnTo>
                    <a:pt x="2126" y="363"/>
                  </a:lnTo>
                  <a:lnTo>
                    <a:pt x="2112" y="346"/>
                  </a:lnTo>
                  <a:lnTo>
                    <a:pt x="2097" y="333"/>
                  </a:lnTo>
                  <a:lnTo>
                    <a:pt x="2084" y="318"/>
                  </a:lnTo>
                  <a:lnTo>
                    <a:pt x="2067" y="301"/>
                  </a:lnTo>
                  <a:lnTo>
                    <a:pt x="2053" y="284"/>
                  </a:lnTo>
                  <a:lnTo>
                    <a:pt x="2040" y="267"/>
                  </a:lnTo>
                  <a:lnTo>
                    <a:pt x="2029" y="251"/>
                  </a:lnTo>
                  <a:lnTo>
                    <a:pt x="2017" y="230"/>
                  </a:lnTo>
                  <a:lnTo>
                    <a:pt x="2006" y="211"/>
                  </a:lnTo>
                  <a:lnTo>
                    <a:pt x="1998" y="189"/>
                  </a:lnTo>
                  <a:lnTo>
                    <a:pt x="1991" y="166"/>
                  </a:lnTo>
                  <a:lnTo>
                    <a:pt x="1991" y="151"/>
                  </a:lnTo>
                  <a:lnTo>
                    <a:pt x="1987" y="139"/>
                  </a:lnTo>
                  <a:lnTo>
                    <a:pt x="1979" y="128"/>
                  </a:lnTo>
                  <a:lnTo>
                    <a:pt x="1973" y="116"/>
                  </a:lnTo>
                  <a:lnTo>
                    <a:pt x="1962" y="105"/>
                  </a:lnTo>
                  <a:lnTo>
                    <a:pt x="1951" y="95"/>
                  </a:lnTo>
                  <a:lnTo>
                    <a:pt x="1941" y="84"/>
                  </a:lnTo>
                  <a:lnTo>
                    <a:pt x="1930" y="76"/>
                  </a:lnTo>
                  <a:lnTo>
                    <a:pt x="1918" y="67"/>
                  </a:lnTo>
                  <a:lnTo>
                    <a:pt x="1907" y="57"/>
                  </a:lnTo>
                  <a:lnTo>
                    <a:pt x="1897" y="48"/>
                  </a:lnTo>
                  <a:lnTo>
                    <a:pt x="1892" y="40"/>
                  </a:lnTo>
                  <a:lnTo>
                    <a:pt x="1886" y="29"/>
                  </a:lnTo>
                  <a:lnTo>
                    <a:pt x="1886" y="19"/>
                  </a:lnTo>
                  <a:lnTo>
                    <a:pt x="1888" y="10"/>
                  </a:lnTo>
                  <a:lnTo>
                    <a:pt x="1894" y="0"/>
                  </a:lnTo>
                  <a:lnTo>
                    <a:pt x="1894" y="0"/>
                  </a:lnTo>
                  <a:close/>
                </a:path>
              </a:pathLst>
            </a:custGeom>
            <a:solidFill>
              <a:srgbClr val="FFF2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2" name="Freeform 16">
              <a:extLst>
                <a:ext uri="{FF2B5EF4-FFF2-40B4-BE49-F238E27FC236}">
                  <a16:creationId xmlns:a16="http://schemas.microsoft.com/office/drawing/2014/main" id="{FB64F3AD-61BA-F327-9938-E88C3526E510}"/>
                </a:ext>
              </a:extLst>
            </p:cNvPr>
            <p:cNvSpPr>
              <a:spLocks/>
            </p:cNvSpPr>
            <p:nvPr/>
          </p:nvSpPr>
          <p:spPr bwMode="auto">
            <a:xfrm>
              <a:off x="1063" y="2478"/>
              <a:ext cx="37" cy="37"/>
            </a:xfrm>
            <a:custGeom>
              <a:avLst/>
              <a:gdLst>
                <a:gd name="T0" fmla="*/ 0 w 75"/>
                <a:gd name="T1" fmla="*/ 0 h 74"/>
                <a:gd name="T2" fmla="*/ 12 w 75"/>
                <a:gd name="T3" fmla="*/ 9 h 74"/>
                <a:gd name="T4" fmla="*/ 27 w 75"/>
                <a:gd name="T5" fmla="*/ 21 h 74"/>
                <a:gd name="T6" fmla="*/ 35 w 75"/>
                <a:gd name="T7" fmla="*/ 25 h 74"/>
                <a:gd name="T8" fmla="*/ 42 w 75"/>
                <a:gd name="T9" fmla="*/ 29 h 74"/>
                <a:gd name="T10" fmla="*/ 48 w 75"/>
                <a:gd name="T11" fmla="*/ 34 h 74"/>
                <a:gd name="T12" fmla="*/ 58 w 75"/>
                <a:gd name="T13" fmla="*/ 40 h 74"/>
                <a:gd name="T14" fmla="*/ 61 w 75"/>
                <a:gd name="T15" fmla="*/ 46 h 74"/>
                <a:gd name="T16" fmla="*/ 67 w 75"/>
                <a:gd name="T17" fmla="*/ 55 h 74"/>
                <a:gd name="T18" fmla="*/ 71 w 75"/>
                <a:gd name="T19" fmla="*/ 63 h 74"/>
                <a:gd name="T20" fmla="*/ 75 w 75"/>
                <a:gd name="T21" fmla="*/ 74 h 74"/>
                <a:gd name="T22" fmla="*/ 63 w 75"/>
                <a:gd name="T23" fmla="*/ 67 h 74"/>
                <a:gd name="T24" fmla="*/ 52 w 75"/>
                <a:gd name="T25" fmla="*/ 61 h 74"/>
                <a:gd name="T26" fmla="*/ 40 w 75"/>
                <a:gd name="T27" fmla="*/ 53 h 74"/>
                <a:gd name="T28" fmla="*/ 31 w 75"/>
                <a:gd name="T29" fmla="*/ 49 h 74"/>
                <a:gd name="T30" fmla="*/ 18 w 75"/>
                <a:gd name="T31" fmla="*/ 36 h 74"/>
                <a:gd name="T32" fmla="*/ 8 w 75"/>
                <a:gd name="T33" fmla="*/ 27 h 74"/>
                <a:gd name="T34" fmla="*/ 2 w 75"/>
                <a:gd name="T35" fmla="*/ 13 h 74"/>
                <a:gd name="T36" fmla="*/ 0 w 75"/>
                <a:gd name="T37" fmla="*/ 0 h 74"/>
                <a:gd name="T38" fmla="*/ 0 w 75"/>
                <a:gd name="T39"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5" h="74">
                  <a:moveTo>
                    <a:pt x="0" y="0"/>
                  </a:moveTo>
                  <a:lnTo>
                    <a:pt x="12" y="9"/>
                  </a:lnTo>
                  <a:lnTo>
                    <a:pt x="27" y="21"/>
                  </a:lnTo>
                  <a:lnTo>
                    <a:pt x="35" y="25"/>
                  </a:lnTo>
                  <a:lnTo>
                    <a:pt x="42" y="29"/>
                  </a:lnTo>
                  <a:lnTo>
                    <a:pt x="48" y="34"/>
                  </a:lnTo>
                  <a:lnTo>
                    <a:pt x="58" y="40"/>
                  </a:lnTo>
                  <a:lnTo>
                    <a:pt x="61" y="46"/>
                  </a:lnTo>
                  <a:lnTo>
                    <a:pt x="67" y="55"/>
                  </a:lnTo>
                  <a:lnTo>
                    <a:pt x="71" y="63"/>
                  </a:lnTo>
                  <a:lnTo>
                    <a:pt x="75" y="74"/>
                  </a:lnTo>
                  <a:lnTo>
                    <a:pt x="63" y="67"/>
                  </a:lnTo>
                  <a:lnTo>
                    <a:pt x="52" y="61"/>
                  </a:lnTo>
                  <a:lnTo>
                    <a:pt x="40" y="53"/>
                  </a:lnTo>
                  <a:lnTo>
                    <a:pt x="31" y="49"/>
                  </a:lnTo>
                  <a:lnTo>
                    <a:pt x="18" y="36"/>
                  </a:lnTo>
                  <a:lnTo>
                    <a:pt x="8" y="27"/>
                  </a:lnTo>
                  <a:lnTo>
                    <a:pt x="2" y="13"/>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3" name="Freeform 17">
              <a:extLst>
                <a:ext uri="{FF2B5EF4-FFF2-40B4-BE49-F238E27FC236}">
                  <a16:creationId xmlns:a16="http://schemas.microsoft.com/office/drawing/2014/main" id="{5EC2B290-CDA7-2427-57E4-3483A94A4AA1}"/>
                </a:ext>
              </a:extLst>
            </p:cNvPr>
            <p:cNvSpPr>
              <a:spLocks/>
            </p:cNvSpPr>
            <p:nvPr/>
          </p:nvSpPr>
          <p:spPr bwMode="auto">
            <a:xfrm>
              <a:off x="913" y="2517"/>
              <a:ext cx="24" cy="30"/>
            </a:xfrm>
            <a:custGeom>
              <a:avLst/>
              <a:gdLst>
                <a:gd name="T0" fmla="*/ 11 w 48"/>
                <a:gd name="T1" fmla="*/ 0 h 61"/>
                <a:gd name="T2" fmla="*/ 13 w 48"/>
                <a:gd name="T3" fmla="*/ 8 h 61"/>
                <a:gd name="T4" fmla="*/ 21 w 48"/>
                <a:gd name="T5" fmla="*/ 17 h 61"/>
                <a:gd name="T6" fmla="*/ 29 w 48"/>
                <a:gd name="T7" fmla="*/ 25 h 61"/>
                <a:gd name="T8" fmla="*/ 36 w 48"/>
                <a:gd name="T9" fmla="*/ 36 h 61"/>
                <a:gd name="T10" fmla="*/ 46 w 48"/>
                <a:gd name="T11" fmla="*/ 47 h 61"/>
                <a:gd name="T12" fmla="*/ 48 w 48"/>
                <a:gd name="T13" fmla="*/ 61 h 61"/>
                <a:gd name="T14" fmla="*/ 40 w 48"/>
                <a:gd name="T15" fmla="*/ 61 h 61"/>
                <a:gd name="T16" fmla="*/ 32 w 48"/>
                <a:gd name="T17" fmla="*/ 61 h 61"/>
                <a:gd name="T18" fmla="*/ 27 w 48"/>
                <a:gd name="T19" fmla="*/ 61 h 61"/>
                <a:gd name="T20" fmla="*/ 23 w 48"/>
                <a:gd name="T21" fmla="*/ 61 h 61"/>
                <a:gd name="T22" fmla="*/ 13 w 48"/>
                <a:gd name="T23" fmla="*/ 55 h 61"/>
                <a:gd name="T24" fmla="*/ 8 w 48"/>
                <a:gd name="T25" fmla="*/ 47 h 61"/>
                <a:gd name="T26" fmla="*/ 0 w 48"/>
                <a:gd name="T27" fmla="*/ 36 h 61"/>
                <a:gd name="T28" fmla="*/ 0 w 48"/>
                <a:gd name="T29" fmla="*/ 25 h 61"/>
                <a:gd name="T30" fmla="*/ 4 w 48"/>
                <a:gd name="T31" fmla="*/ 11 h 61"/>
                <a:gd name="T32" fmla="*/ 11 w 48"/>
                <a:gd name="T33" fmla="*/ 0 h 61"/>
                <a:gd name="T34" fmla="*/ 11 w 48"/>
                <a:gd name="T35" fmla="*/ 0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8" h="61">
                  <a:moveTo>
                    <a:pt x="11" y="0"/>
                  </a:moveTo>
                  <a:lnTo>
                    <a:pt x="13" y="8"/>
                  </a:lnTo>
                  <a:lnTo>
                    <a:pt x="21" y="17"/>
                  </a:lnTo>
                  <a:lnTo>
                    <a:pt x="29" y="25"/>
                  </a:lnTo>
                  <a:lnTo>
                    <a:pt x="36" y="36"/>
                  </a:lnTo>
                  <a:lnTo>
                    <a:pt x="46" y="47"/>
                  </a:lnTo>
                  <a:lnTo>
                    <a:pt x="48" y="61"/>
                  </a:lnTo>
                  <a:lnTo>
                    <a:pt x="40" y="61"/>
                  </a:lnTo>
                  <a:lnTo>
                    <a:pt x="32" y="61"/>
                  </a:lnTo>
                  <a:lnTo>
                    <a:pt x="27" y="61"/>
                  </a:lnTo>
                  <a:lnTo>
                    <a:pt x="23" y="61"/>
                  </a:lnTo>
                  <a:lnTo>
                    <a:pt x="13" y="55"/>
                  </a:lnTo>
                  <a:lnTo>
                    <a:pt x="8" y="47"/>
                  </a:lnTo>
                  <a:lnTo>
                    <a:pt x="0" y="36"/>
                  </a:lnTo>
                  <a:lnTo>
                    <a:pt x="0" y="25"/>
                  </a:lnTo>
                  <a:lnTo>
                    <a:pt x="4" y="11"/>
                  </a:lnTo>
                  <a:lnTo>
                    <a:pt x="11" y="0"/>
                  </a:lnTo>
                  <a:lnTo>
                    <a:pt x="1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4" name="Freeform 18">
              <a:extLst>
                <a:ext uri="{FF2B5EF4-FFF2-40B4-BE49-F238E27FC236}">
                  <a16:creationId xmlns:a16="http://schemas.microsoft.com/office/drawing/2014/main" id="{33EE5759-0C0C-AFC6-037E-990177D9BCE9}"/>
                </a:ext>
              </a:extLst>
            </p:cNvPr>
            <p:cNvSpPr>
              <a:spLocks/>
            </p:cNvSpPr>
            <p:nvPr/>
          </p:nvSpPr>
          <p:spPr bwMode="auto">
            <a:xfrm>
              <a:off x="1089" y="2535"/>
              <a:ext cx="47" cy="44"/>
            </a:xfrm>
            <a:custGeom>
              <a:avLst/>
              <a:gdLst>
                <a:gd name="T0" fmla="*/ 0 w 95"/>
                <a:gd name="T1" fmla="*/ 0 h 88"/>
                <a:gd name="T2" fmla="*/ 15 w 95"/>
                <a:gd name="T3" fmla="*/ 8 h 88"/>
                <a:gd name="T4" fmla="*/ 28 w 95"/>
                <a:gd name="T5" fmla="*/ 15 h 88"/>
                <a:gd name="T6" fmla="*/ 42 w 95"/>
                <a:gd name="T7" fmla="*/ 23 h 88"/>
                <a:gd name="T8" fmla="*/ 57 w 95"/>
                <a:gd name="T9" fmla="*/ 36 h 88"/>
                <a:gd name="T10" fmla="*/ 68 w 95"/>
                <a:gd name="T11" fmla="*/ 44 h 88"/>
                <a:gd name="T12" fmla="*/ 80 w 95"/>
                <a:gd name="T13" fmla="*/ 57 h 88"/>
                <a:gd name="T14" fmla="*/ 83 w 95"/>
                <a:gd name="T15" fmla="*/ 63 h 88"/>
                <a:gd name="T16" fmla="*/ 87 w 95"/>
                <a:gd name="T17" fmla="*/ 70 h 88"/>
                <a:gd name="T18" fmla="*/ 91 w 95"/>
                <a:gd name="T19" fmla="*/ 78 h 88"/>
                <a:gd name="T20" fmla="*/ 95 w 95"/>
                <a:gd name="T21" fmla="*/ 88 h 88"/>
                <a:gd name="T22" fmla="*/ 82 w 95"/>
                <a:gd name="T23" fmla="*/ 88 h 88"/>
                <a:gd name="T24" fmla="*/ 72 w 95"/>
                <a:gd name="T25" fmla="*/ 88 h 88"/>
                <a:gd name="T26" fmla="*/ 59 w 95"/>
                <a:gd name="T27" fmla="*/ 82 h 88"/>
                <a:gd name="T28" fmla="*/ 51 w 95"/>
                <a:gd name="T29" fmla="*/ 80 h 88"/>
                <a:gd name="T30" fmla="*/ 42 w 95"/>
                <a:gd name="T31" fmla="*/ 74 h 88"/>
                <a:gd name="T32" fmla="*/ 36 w 95"/>
                <a:gd name="T33" fmla="*/ 70 h 88"/>
                <a:gd name="T34" fmla="*/ 28 w 95"/>
                <a:gd name="T35" fmla="*/ 61 h 88"/>
                <a:gd name="T36" fmla="*/ 23 w 95"/>
                <a:gd name="T37" fmla="*/ 55 h 88"/>
                <a:gd name="T38" fmla="*/ 15 w 95"/>
                <a:gd name="T39" fmla="*/ 42 h 88"/>
                <a:gd name="T40" fmla="*/ 7 w 95"/>
                <a:gd name="T41" fmla="*/ 29 h 88"/>
                <a:gd name="T42" fmla="*/ 6 w 95"/>
                <a:gd name="T43" fmla="*/ 21 h 88"/>
                <a:gd name="T44" fmla="*/ 4 w 95"/>
                <a:gd name="T45" fmla="*/ 13 h 88"/>
                <a:gd name="T46" fmla="*/ 0 w 95"/>
                <a:gd name="T47" fmla="*/ 8 h 88"/>
                <a:gd name="T48" fmla="*/ 0 w 95"/>
                <a:gd name="T49" fmla="*/ 0 h 88"/>
                <a:gd name="T50" fmla="*/ 0 w 95"/>
                <a:gd name="T51"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5" h="88">
                  <a:moveTo>
                    <a:pt x="0" y="0"/>
                  </a:moveTo>
                  <a:lnTo>
                    <a:pt x="15" y="8"/>
                  </a:lnTo>
                  <a:lnTo>
                    <a:pt x="28" y="15"/>
                  </a:lnTo>
                  <a:lnTo>
                    <a:pt x="42" y="23"/>
                  </a:lnTo>
                  <a:lnTo>
                    <a:pt x="57" y="36"/>
                  </a:lnTo>
                  <a:lnTo>
                    <a:pt x="68" y="44"/>
                  </a:lnTo>
                  <a:lnTo>
                    <a:pt x="80" y="57"/>
                  </a:lnTo>
                  <a:lnTo>
                    <a:pt x="83" y="63"/>
                  </a:lnTo>
                  <a:lnTo>
                    <a:pt x="87" y="70"/>
                  </a:lnTo>
                  <a:lnTo>
                    <a:pt x="91" y="78"/>
                  </a:lnTo>
                  <a:lnTo>
                    <a:pt x="95" y="88"/>
                  </a:lnTo>
                  <a:lnTo>
                    <a:pt x="82" y="88"/>
                  </a:lnTo>
                  <a:lnTo>
                    <a:pt x="72" y="88"/>
                  </a:lnTo>
                  <a:lnTo>
                    <a:pt x="59" y="82"/>
                  </a:lnTo>
                  <a:lnTo>
                    <a:pt x="51" y="80"/>
                  </a:lnTo>
                  <a:lnTo>
                    <a:pt x="42" y="74"/>
                  </a:lnTo>
                  <a:lnTo>
                    <a:pt x="36" y="70"/>
                  </a:lnTo>
                  <a:lnTo>
                    <a:pt x="28" y="61"/>
                  </a:lnTo>
                  <a:lnTo>
                    <a:pt x="23" y="55"/>
                  </a:lnTo>
                  <a:lnTo>
                    <a:pt x="15" y="42"/>
                  </a:lnTo>
                  <a:lnTo>
                    <a:pt x="7" y="29"/>
                  </a:lnTo>
                  <a:lnTo>
                    <a:pt x="6" y="21"/>
                  </a:lnTo>
                  <a:lnTo>
                    <a:pt x="4" y="13"/>
                  </a:lnTo>
                  <a:lnTo>
                    <a:pt x="0" y="8"/>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5" name="Freeform 19">
              <a:extLst>
                <a:ext uri="{FF2B5EF4-FFF2-40B4-BE49-F238E27FC236}">
                  <a16:creationId xmlns:a16="http://schemas.microsoft.com/office/drawing/2014/main" id="{BF62938B-51C2-2BEA-07BF-F7150B47C26A}"/>
                </a:ext>
              </a:extLst>
            </p:cNvPr>
            <p:cNvSpPr>
              <a:spLocks/>
            </p:cNvSpPr>
            <p:nvPr/>
          </p:nvSpPr>
          <p:spPr bwMode="auto">
            <a:xfrm>
              <a:off x="1634" y="2549"/>
              <a:ext cx="22" cy="35"/>
            </a:xfrm>
            <a:custGeom>
              <a:avLst/>
              <a:gdLst>
                <a:gd name="T0" fmla="*/ 10 w 46"/>
                <a:gd name="T1" fmla="*/ 0 h 68"/>
                <a:gd name="T2" fmla="*/ 14 w 46"/>
                <a:gd name="T3" fmla="*/ 7 h 68"/>
                <a:gd name="T4" fmla="*/ 19 w 46"/>
                <a:gd name="T5" fmla="*/ 17 h 68"/>
                <a:gd name="T6" fmla="*/ 23 w 46"/>
                <a:gd name="T7" fmla="*/ 24 h 68"/>
                <a:gd name="T8" fmla="*/ 31 w 46"/>
                <a:gd name="T9" fmla="*/ 32 h 68"/>
                <a:gd name="T10" fmla="*/ 35 w 46"/>
                <a:gd name="T11" fmla="*/ 39 h 68"/>
                <a:gd name="T12" fmla="*/ 38 w 46"/>
                <a:gd name="T13" fmla="*/ 49 h 68"/>
                <a:gd name="T14" fmla="*/ 40 w 46"/>
                <a:gd name="T15" fmla="*/ 59 h 68"/>
                <a:gd name="T16" fmla="*/ 46 w 46"/>
                <a:gd name="T17" fmla="*/ 68 h 68"/>
                <a:gd name="T18" fmla="*/ 33 w 46"/>
                <a:gd name="T19" fmla="*/ 60 h 68"/>
                <a:gd name="T20" fmla="*/ 21 w 46"/>
                <a:gd name="T21" fmla="*/ 49 h 68"/>
                <a:gd name="T22" fmla="*/ 10 w 46"/>
                <a:gd name="T23" fmla="*/ 38 h 68"/>
                <a:gd name="T24" fmla="*/ 2 w 46"/>
                <a:gd name="T25" fmla="*/ 26 h 68"/>
                <a:gd name="T26" fmla="*/ 0 w 46"/>
                <a:gd name="T27" fmla="*/ 11 h 68"/>
                <a:gd name="T28" fmla="*/ 10 w 46"/>
                <a:gd name="T29" fmla="*/ 0 h 68"/>
                <a:gd name="T30" fmla="*/ 10 w 46"/>
                <a:gd name="T31" fmla="*/ 0 h 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6" h="68">
                  <a:moveTo>
                    <a:pt x="10" y="0"/>
                  </a:moveTo>
                  <a:lnTo>
                    <a:pt x="14" y="7"/>
                  </a:lnTo>
                  <a:lnTo>
                    <a:pt x="19" y="17"/>
                  </a:lnTo>
                  <a:lnTo>
                    <a:pt x="23" y="24"/>
                  </a:lnTo>
                  <a:lnTo>
                    <a:pt x="31" y="32"/>
                  </a:lnTo>
                  <a:lnTo>
                    <a:pt x="35" y="39"/>
                  </a:lnTo>
                  <a:lnTo>
                    <a:pt x="38" y="49"/>
                  </a:lnTo>
                  <a:lnTo>
                    <a:pt x="40" y="59"/>
                  </a:lnTo>
                  <a:lnTo>
                    <a:pt x="46" y="68"/>
                  </a:lnTo>
                  <a:lnTo>
                    <a:pt x="33" y="60"/>
                  </a:lnTo>
                  <a:lnTo>
                    <a:pt x="21" y="49"/>
                  </a:lnTo>
                  <a:lnTo>
                    <a:pt x="10" y="38"/>
                  </a:lnTo>
                  <a:lnTo>
                    <a:pt x="2" y="26"/>
                  </a:lnTo>
                  <a:lnTo>
                    <a:pt x="0" y="11"/>
                  </a:lnTo>
                  <a:lnTo>
                    <a:pt x="10" y="0"/>
                  </a:lnTo>
                  <a:lnTo>
                    <a:pt x="1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6" name="Freeform 20">
              <a:extLst>
                <a:ext uri="{FF2B5EF4-FFF2-40B4-BE49-F238E27FC236}">
                  <a16:creationId xmlns:a16="http://schemas.microsoft.com/office/drawing/2014/main" id="{DAA26D97-55CE-17F0-542D-488F17886CEF}"/>
                </a:ext>
              </a:extLst>
            </p:cNvPr>
            <p:cNvSpPr>
              <a:spLocks/>
            </p:cNvSpPr>
            <p:nvPr/>
          </p:nvSpPr>
          <p:spPr bwMode="auto">
            <a:xfrm>
              <a:off x="934" y="2563"/>
              <a:ext cx="19" cy="16"/>
            </a:xfrm>
            <a:custGeom>
              <a:avLst/>
              <a:gdLst>
                <a:gd name="T0" fmla="*/ 2 w 38"/>
                <a:gd name="T1" fmla="*/ 0 h 33"/>
                <a:gd name="T2" fmla="*/ 11 w 38"/>
                <a:gd name="T3" fmla="*/ 6 h 33"/>
                <a:gd name="T4" fmla="*/ 21 w 38"/>
                <a:gd name="T5" fmla="*/ 13 h 33"/>
                <a:gd name="T6" fmla="*/ 28 w 38"/>
                <a:gd name="T7" fmla="*/ 21 h 33"/>
                <a:gd name="T8" fmla="*/ 38 w 38"/>
                <a:gd name="T9" fmla="*/ 29 h 33"/>
                <a:gd name="T10" fmla="*/ 38 w 38"/>
                <a:gd name="T11" fmla="*/ 33 h 33"/>
                <a:gd name="T12" fmla="*/ 30 w 38"/>
                <a:gd name="T13" fmla="*/ 27 h 33"/>
                <a:gd name="T14" fmla="*/ 21 w 38"/>
                <a:gd name="T15" fmla="*/ 23 h 33"/>
                <a:gd name="T16" fmla="*/ 11 w 38"/>
                <a:gd name="T17" fmla="*/ 19 h 33"/>
                <a:gd name="T18" fmla="*/ 6 w 38"/>
                <a:gd name="T19" fmla="*/ 15 h 33"/>
                <a:gd name="T20" fmla="*/ 0 w 38"/>
                <a:gd name="T21" fmla="*/ 10 h 33"/>
                <a:gd name="T22" fmla="*/ 2 w 38"/>
                <a:gd name="T23" fmla="*/ 0 h 33"/>
                <a:gd name="T24" fmla="*/ 2 w 38"/>
                <a:gd name="T25"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8" h="33">
                  <a:moveTo>
                    <a:pt x="2" y="0"/>
                  </a:moveTo>
                  <a:lnTo>
                    <a:pt x="11" y="6"/>
                  </a:lnTo>
                  <a:lnTo>
                    <a:pt x="21" y="13"/>
                  </a:lnTo>
                  <a:lnTo>
                    <a:pt x="28" y="21"/>
                  </a:lnTo>
                  <a:lnTo>
                    <a:pt x="38" y="29"/>
                  </a:lnTo>
                  <a:lnTo>
                    <a:pt x="38" y="33"/>
                  </a:lnTo>
                  <a:lnTo>
                    <a:pt x="30" y="27"/>
                  </a:lnTo>
                  <a:lnTo>
                    <a:pt x="21" y="23"/>
                  </a:lnTo>
                  <a:lnTo>
                    <a:pt x="11" y="19"/>
                  </a:lnTo>
                  <a:lnTo>
                    <a:pt x="6" y="15"/>
                  </a:lnTo>
                  <a:lnTo>
                    <a:pt x="0" y="10"/>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7" name="Freeform 21">
              <a:extLst>
                <a:ext uri="{FF2B5EF4-FFF2-40B4-BE49-F238E27FC236}">
                  <a16:creationId xmlns:a16="http://schemas.microsoft.com/office/drawing/2014/main" id="{8143E3DB-69F6-AA02-57BC-A2E138360DF7}"/>
                </a:ext>
              </a:extLst>
            </p:cNvPr>
            <p:cNvSpPr>
              <a:spLocks/>
            </p:cNvSpPr>
            <p:nvPr/>
          </p:nvSpPr>
          <p:spPr bwMode="auto">
            <a:xfrm>
              <a:off x="1143" y="2577"/>
              <a:ext cx="38" cy="29"/>
            </a:xfrm>
            <a:custGeom>
              <a:avLst/>
              <a:gdLst>
                <a:gd name="T0" fmla="*/ 19 w 76"/>
                <a:gd name="T1" fmla="*/ 0 h 59"/>
                <a:gd name="T2" fmla="*/ 25 w 76"/>
                <a:gd name="T3" fmla="*/ 5 h 59"/>
                <a:gd name="T4" fmla="*/ 33 w 76"/>
                <a:gd name="T5" fmla="*/ 13 h 59"/>
                <a:gd name="T6" fmla="*/ 40 w 76"/>
                <a:gd name="T7" fmla="*/ 17 h 59"/>
                <a:gd name="T8" fmla="*/ 48 w 76"/>
                <a:gd name="T9" fmla="*/ 24 h 59"/>
                <a:gd name="T10" fmla="*/ 53 w 76"/>
                <a:gd name="T11" fmla="*/ 30 h 59"/>
                <a:gd name="T12" fmla="*/ 61 w 76"/>
                <a:gd name="T13" fmla="*/ 36 h 59"/>
                <a:gd name="T14" fmla="*/ 67 w 76"/>
                <a:gd name="T15" fmla="*/ 43 h 59"/>
                <a:gd name="T16" fmla="*/ 76 w 76"/>
                <a:gd name="T17" fmla="*/ 53 h 59"/>
                <a:gd name="T18" fmla="*/ 63 w 76"/>
                <a:gd name="T19" fmla="*/ 57 h 59"/>
                <a:gd name="T20" fmla="*/ 50 w 76"/>
                <a:gd name="T21" fmla="*/ 59 h 59"/>
                <a:gd name="T22" fmla="*/ 36 w 76"/>
                <a:gd name="T23" fmla="*/ 59 h 59"/>
                <a:gd name="T24" fmla="*/ 23 w 76"/>
                <a:gd name="T25" fmla="*/ 57 h 59"/>
                <a:gd name="T26" fmla="*/ 14 w 76"/>
                <a:gd name="T27" fmla="*/ 51 h 59"/>
                <a:gd name="T28" fmla="*/ 8 w 76"/>
                <a:gd name="T29" fmla="*/ 45 h 59"/>
                <a:gd name="T30" fmla="*/ 2 w 76"/>
                <a:gd name="T31" fmla="*/ 40 h 59"/>
                <a:gd name="T32" fmla="*/ 0 w 76"/>
                <a:gd name="T33" fmla="*/ 32 h 59"/>
                <a:gd name="T34" fmla="*/ 0 w 76"/>
                <a:gd name="T35" fmla="*/ 24 h 59"/>
                <a:gd name="T36" fmla="*/ 2 w 76"/>
                <a:gd name="T37" fmla="*/ 17 h 59"/>
                <a:gd name="T38" fmla="*/ 10 w 76"/>
                <a:gd name="T39" fmla="*/ 7 h 59"/>
                <a:gd name="T40" fmla="*/ 19 w 76"/>
                <a:gd name="T41" fmla="*/ 0 h 59"/>
                <a:gd name="T42" fmla="*/ 19 w 76"/>
                <a:gd name="T43" fmla="*/ 0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76" h="59">
                  <a:moveTo>
                    <a:pt x="19" y="0"/>
                  </a:moveTo>
                  <a:lnTo>
                    <a:pt x="25" y="5"/>
                  </a:lnTo>
                  <a:lnTo>
                    <a:pt x="33" y="13"/>
                  </a:lnTo>
                  <a:lnTo>
                    <a:pt x="40" y="17"/>
                  </a:lnTo>
                  <a:lnTo>
                    <a:pt x="48" y="24"/>
                  </a:lnTo>
                  <a:lnTo>
                    <a:pt x="53" y="30"/>
                  </a:lnTo>
                  <a:lnTo>
                    <a:pt x="61" y="36"/>
                  </a:lnTo>
                  <a:lnTo>
                    <a:pt x="67" y="43"/>
                  </a:lnTo>
                  <a:lnTo>
                    <a:pt x="76" y="53"/>
                  </a:lnTo>
                  <a:lnTo>
                    <a:pt x="63" y="57"/>
                  </a:lnTo>
                  <a:lnTo>
                    <a:pt x="50" y="59"/>
                  </a:lnTo>
                  <a:lnTo>
                    <a:pt x="36" y="59"/>
                  </a:lnTo>
                  <a:lnTo>
                    <a:pt x="23" y="57"/>
                  </a:lnTo>
                  <a:lnTo>
                    <a:pt x="14" y="51"/>
                  </a:lnTo>
                  <a:lnTo>
                    <a:pt x="8" y="45"/>
                  </a:lnTo>
                  <a:lnTo>
                    <a:pt x="2" y="40"/>
                  </a:lnTo>
                  <a:lnTo>
                    <a:pt x="0" y="32"/>
                  </a:lnTo>
                  <a:lnTo>
                    <a:pt x="0" y="24"/>
                  </a:lnTo>
                  <a:lnTo>
                    <a:pt x="2" y="17"/>
                  </a:lnTo>
                  <a:lnTo>
                    <a:pt x="10" y="7"/>
                  </a:lnTo>
                  <a:lnTo>
                    <a:pt x="19" y="0"/>
                  </a:lnTo>
                  <a:lnTo>
                    <a:pt x="1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8" name="Freeform 22">
              <a:extLst>
                <a:ext uri="{FF2B5EF4-FFF2-40B4-BE49-F238E27FC236}">
                  <a16:creationId xmlns:a16="http://schemas.microsoft.com/office/drawing/2014/main" id="{EFA72654-92D1-8FC7-B27B-9EAA1140AC57}"/>
                </a:ext>
              </a:extLst>
            </p:cNvPr>
            <p:cNvSpPr>
              <a:spLocks/>
            </p:cNvSpPr>
            <p:nvPr/>
          </p:nvSpPr>
          <p:spPr bwMode="auto">
            <a:xfrm>
              <a:off x="1723" y="2581"/>
              <a:ext cx="17" cy="36"/>
            </a:xfrm>
            <a:custGeom>
              <a:avLst/>
              <a:gdLst>
                <a:gd name="T0" fmla="*/ 15 w 34"/>
                <a:gd name="T1" fmla="*/ 0 h 73"/>
                <a:gd name="T2" fmla="*/ 27 w 34"/>
                <a:gd name="T3" fmla="*/ 0 h 73"/>
                <a:gd name="T4" fmla="*/ 32 w 34"/>
                <a:gd name="T5" fmla="*/ 6 h 73"/>
                <a:gd name="T6" fmla="*/ 34 w 34"/>
                <a:gd name="T7" fmla="*/ 14 h 73"/>
                <a:gd name="T8" fmla="*/ 30 w 34"/>
                <a:gd name="T9" fmla="*/ 23 h 73"/>
                <a:gd name="T10" fmla="*/ 27 w 34"/>
                <a:gd name="T11" fmla="*/ 35 h 73"/>
                <a:gd name="T12" fmla="*/ 23 w 34"/>
                <a:gd name="T13" fmla="*/ 48 h 73"/>
                <a:gd name="T14" fmla="*/ 17 w 34"/>
                <a:gd name="T15" fmla="*/ 59 h 73"/>
                <a:gd name="T16" fmla="*/ 15 w 34"/>
                <a:gd name="T17" fmla="*/ 73 h 73"/>
                <a:gd name="T18" fmla="*/ 13 w 34"/>
                <a:gd name="T19" fmla="*/ 73 h 73"/>
                <a:gd name="T20" fmla="*/ 13 w 34"/>
                <a:gd name="T21" fmla="*/ 73 h 73"/>
                <a:gd name="T22" fmla="*/ 4 w 34"/>
                <a:gd name="T23" fmla="*/ 63 h 73"/>
                <a:gd name="T24" fmla="*/ 2 w 34"/>
                <a:gd name="T25" fmla="*/ 57 h 73"/>
                <a:gd name="T26" fmla="*/ 0 w 34"/>
                <a:gd name="T27" fmla="*/ 48 h 73"/>
                <a:gd name="T28" fmla="*/ 0 w 34"/>
                <a:gd name="T29" fmla="*/ 38 h 73"/>
                <a:gd name="T30" fmla="*/ 0 w 34"/>
                <a:gd name="T31" fmla="*/ 27 h 73"/>
                <a:gd name="T32" fmla="*/ 2 w 34"/>
                <a:gd name="T33" fmla="*/ 17 h 73"/>
                <a:gd name="T34" fmla="*/ 6 w 34"/>
                <a:gd name="T35" fmla="*/ 6 h 73"/>
                <a:gd name="T36" fmla="*/ 15 w 34"/>
                <a:gd name="T37" fmla="*/ 0 h 73"/>
                <a:gd name="T38" fmla="*/ 15 w 34"/>
                <a:gd name="T39" fmla="*/ 0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4" h="73">
                  <a:moveTo>
                    <a:pt x="15" y="0"/>
                  </a:moveTo>
                  <a:lnTo>
                    <a:pt x="27" y="0"/>
                  </a:lnTo>
                  <a:lnTo>
                    <a:pt x="32" y="6"/>
                  </a:lnTo>
                  <a:lnTo>
                    <a:pt x="34" y="14"/>
                  </a:lnTo>
                  <a:lnTo>
                    <a:pt x="30" y="23"/>
                  </a:lnTo>
                  <a:lnTo>
                    <a:pt x="27" y="35"/>
                  </a:lnTo>
                  <a:lnTo>
                    <a:pt x="23" y="48"/>
                  </a:lnTo>
                  <a:lnTo>
                    <a:pt x="17" y="59"/>
                  </a:lnTo>
                  <a:lnTo>
                    <a:pt x="15" y="73"/>
                  </a:lnTo>
                  <a:lnTo>
                    <a:pt x="13" y="73"/>
                  </a:lnTo>
                  <a:lnTo>
                    <a:pt x="13" y="73"/>
                  </a:lnTo>
                  <a:lnTo>
                    <a:pt x="4" y="63"/>
                  </a:lnTo>
                  <a:lnTo>
                    <a:pt x="2" y="57"/>
                  </a:lnTo>
                  <a:lnTo>
                    <a:pt x="0" y="48"/>
                  </a:lnTo>
                  <a:lnTo>
                    <a:pt x="0" y="38"/>
                  </a:lnTo>
                  <a:lnTo>
                    <a:pt x="0" y="27"/>
                  </a:lnTo>
                  <a:lnTo>
                    <a:pt x="2" y="17"/>
                  </a:lnTo>
                  <a:lnTo>
                    <a:pt x="6" y="6"/>
                  </a:lnTo>
                  <a:lnTo>
                    <a:pt x="15" y="0"/>
                  </a:lnTo>
                  <a:lnTo>
                    <a:pt x="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39" name="Freeform 23">
              <a:extLst>
                <a:ext uri="{FF2B5EF4-FFF2-40B4-BE49-F238E27FC236}">
                  <a16:creationId xmlns:a16="http://schemas.microsoft.com/office/drawing/2014/main" id="{B3D9E578-C42F-9294-5DD6-F1654C411FE9}"/>
                </a:ext>
              </a:extLst>
            </p:cNvPr>
            <p:cNvSpPr>
              <a:spLocks/>
            </p:cNvSpPr>
            <p:nvPr/>
          </p:nvSpPr>
          <p:spPr bwMode="auto">
            <a:xfrm>
              <a:off x="1103" y="2585"/>
              <a:ext cx="42" cy="37"/>
            </a:xfrm>
            <a:custGeom>
              <a:avLst/>
              <a:gdLst>
                <a:gd name="T0" fmla="*/ 0 w 84"/>
                <a:gd name="T1" fmla="*/ 0 h 72"/>
                <a:gd name="T2" fmla="*/ 10 w 84"/>
                <a:gd name="T3" fmla="*/ 4 h 72"/>
                <a:gd name="T4" fmla="*/ 23 w 84"/>
                <a:gd name="T5" fmla="*/ 13 h 72"/>
                <a:gd name="T6" fmla="*/ 33 w 84"/>
                <a:gd name="T7" fmla="*/ 23 h 72"/>
                <a:gd name="T8" fmla="*/ 44 w 84"/>
                <a:gd name="T9" fmla="*/ 32 h 72"/>
                <a:gd name="T10" fmla="*/ 54 w 84"/>
                <a:gd name="T11" fmla="*/ 40 h 72"/>
                <a:gd name="T12" fmla="*/ 63 w 84"/>
                <a:gd name="T13" fmla="*/ 51 h 72"/>
                <a:gd name="T14" fmla="*/ 73 w 84"/>
                <a:gd name="T15" fmla="*/ 61 h 72"/>
                <a:gd name="T16" fmla="*/ 84 w 84"/>
                <a:gd name="T17" fmla="*/ 70 h 72"/>
                <a:gd name="T18" fmla="*/ 71 w 84"/>
                <a:gd name="T19" fmla="*/ 72 h 72"/>
                <a:gd name="T20" fmla="*/ 59 w 84"/>
                <a:gd name="T21" fmla="*/ 70 h 72"/>
                <a:gd name="T22" fmla="*/ 46 w 84"/>
                <a:gd name="T23" fmla="*/ 61 h 72"/>
                <a:gd name="T24" fmla="*/ 35 w 84"/>
                <a:gd name="T25" fmla="*/ 49 h 72"/>
                <a:gd name="T26" fmla="*/ 27 w 84"/>
                <a:gd name="T27" fmla="*/ 42 h 72"/>
                <a:gd name="T28" fmla="*/ 23 w 84"/>
                <a:gd name="T29" fmla="*/ 36 h 72"/>
                <a:gd name="T30" fmla="*/ 16 w 84"/>
                <a:gd name="T31" fmla="*/ 26 h 72"/>
                <a:gd name="T32" fmla="*/ 12 w 84"/>
                <a:gd name="T33" fmla="*/ 23 h 72"/>
                <a:gd name="T34" fmla="*/ 4 w 84"/>
                <a:gd name="T35" fmla="*/ 9 h 72"/>
                <a:gd name="T36" fmla="*/ 0 w 84"/>
                <a:gd name="T37" fmla="*/ 0 h 72"/>
                <a:gd name="T38" fmla="*/ 0 w 84"/>
                <a:gd name="T3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84" h="72">
                  <a:moveTo>
                    <a:pt x="0" y="0"/>
                  </a:moveTo>
                  <a:lnTo>
                    <a:pt x="10" y="4"/>
                  </a:lnTo>
                  <a:lnTo>
                    <a:pt x="23" y="13"/>
                  </a:lnTo>
                  <a:lnTo>
                    <a:pt x="33" y="23"/>
                  </a:lnTo>
                  <a:lnTo>
                    <a:pt x="44" y="32"/>
                  </a:lnTo>
                  <a:lnTo>
                    <a:pt x="54" y="40"/>
                  </a:lnTo>
                  <a:lnTo>
                    <a:pt x="63" y="51"/>
                  </a:lnTo>
                  <a:lnTo>
                    <a:pt x="73" y="61"/>
                  </a:lnTo>
                  <a:lnTo>
                    <a:pt x="84" y="70"/>
                  </a:lnTo>
                  <a:lnTo>
                    <a:pt x="71" y="72"/>
                  </a:lnTo>
                  <a:lnTo>
                    <a:pt x="59" y="70"/>
                  </a:lnTo>
                  <a:lnTo>
                    <a:pt x="46" y="61"/>
                  </a:lnTo>
                  <a:lnTo>
                    <a:pt x="35" y="49"/>
                  </a:lnTo>
                  <a:lnTo>
                    <a:pt x="27" y="42"/>
                  </a:lnTo>
                  <a:lnTo>
                    <a:pt x="23" y="36"/>
                  </a:lnTo>
                  <a:lnTo>
                    <a:pt x="16" y="26"/>
                  </a:lnTo>
                  <a:lnTo>
                    <a:pt x="12" y="23"/>
                  </a:lnTo>
                  <a:lnTo>
                    <a:pt x="4" y="9"/>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0" name="Freeform 24">
              <a:extLst>
                <a:ext uri="{FF2B5EF4-FFF2-40B4-BE49-F238E27FC236}">
                  <a16:creationId xmlns:a16="http://schemas.microsoft.com/office/drawing/2014/main" id="{D7546768-7D13-6DDB-FE67-BA94DBCB079B}"/>
                </a:ext>
              </a:extLst>
            </p:cNvPr>
            <p:cNvSpPr>
              <a:spLocks/>
            </p:cNvSpPr>
            <p:nvPr/>
          </p:nvSpPr>
          <p:spPr bwMode="auto">
            <a:xfrm>
              <a:off x="797" y="2595"/>
              <a:ext cx="119" cy="179"/>
            </a:xfrm>
            <a:custGeom>
              <a:avLst/>
              <a:gdLst>
                <a:gd name="T0" fmla="*/ 0 w 238"/>
                <a:gd name="T1" fmla="*/ 0 h 357"/>
                <a:gd name="T2" fmla="*/ 8 w 238"/>
                <a:gd name="T3" fmla="*/ 7 h 357"/>
                <a:gd name="T4" fmla="*/ 15 w 238"/>
                <a:gd name="T5" fmla="*/ 17 h 357"/>
                <a:gd name="T6" fmla="*/ 23 w 238"/>
                <a:gd name="T7" fmla="*/ 25 h 357"/>
                <a:gd name="T8" fmla="*/ 31 w 238"/>
                <a:gd name="T9" fmla="*/ 38 h 357"/>
                <a:gd name="T10" fmla="*/ 36 w 238"/>
                <a:gd name="T11" fmla="*/ 47 h 357"/>
                <a:gd name="T12" fmla="*/ 44 w 238"/>
                <a:gd name="T13" fmla="*/ 61 h 357"/>
                <a:gd name="T14" fmla="*/ 50 w 238"/>
                <a:gd name="T15" fmla="*/ 74 h 357"/>
                <a:gd name="T16" fmla="*/ 57 w 238"/>
                <a:gd name="T17" fmla="*/ 89 h 357"/>
                <a:gd name="T18" fmla="*/ 63 w 238"/>
                <a:gd name="T19" fmla="*/ 101 h 357"/>
                <a:gd name="T20" fmla="*/ 69 w 238"/>
                <a:gd name="T21" fmla="*/ 116 h 357"/>
                <a:gd name="T22" fmla="*/ 74 w 238"/>
                <a:gd name="T23" fmla="*/ 129 h 357"/>
                <a:gd name="T24" fmla="*/ 82 w 238"/>
                <a:gd name="T25" fmla="*/ 142 h 357"/>
                <a:gd name="T26" fmla="*/ 89 w 238"/>
                <a:gd name="T27" fmla="*/ 156 h 357"/>
                <a:gd name="T28" fmla="*/ 95 w 238"/>
                <a:gd name="T29" fmla="*/ 169 h 357"/>
                <a:gd name="T30" fmla="*/ 103 w 238"/>
                <a:gd name="T31" fmla="*/ 182 h 357"/>
                <a:gd name="T32" fmla="*/ 112 w 238"/>
                <a:gd name="T33" fmla="*/ 196 h 357"/>
                <a:gd name="T34" fmla="*/ 107 w 238"/>
                <a:gd name="T35" fmla="*/ 198 h 357"/>
                <a:gd name="T36" fmla="*/ 103 w 238"/>
                <a:gd name="T37" fmla="*/ 199 h 357"/>
                <a:gd name="T38" fmla="*/ 108 w 238"/>
                <a:gd name="T39" fmla="*/ 209 h 357"/>
                <a:gd name="T40" fmla="*/ 122 w 238"/>
                <a:gd name="T41" fmla="*/ 213 h 357"/>
                <a:gd name="T42" fmla="*/ 126 w 238"/>
                <a:gd name="T43" fmla="*/ 215 h 357"/>
                <a:gd name="T44" fmla="*/ 131 w 238"/>
                <a:gd name="T45" fmla="*/ 218 h 357"/>
                <a:gd name="T46" fmla="*/ 133 w 238"/>
                <a:gd name="T47" fmla="*/ 222 h 357"/>
                <a:gd name="T48" fmla="*/ 133 w 238"/>
                <a:gd name="T49" fmla="*/ 232 h 357"/>
                <a:gd name="T50" fmla="*/ 141 w 238"/>
                <a:gd name="T51" fmla="*/ 236 h 357"/>
                <a:gd name="T52" fmla="*/ 148 w 238"/>
                <a:gd name="T53" fmla="*/ 241 h 357"/>
                <a:gd name="T54" fmla="*/ 156 w 238"/>
                <a:gd name="T55" fmla="*/ 245 h 357"/>
                <a:gd name="T56" fmla="*/ 166 w 238"/>
                <a:gd name="T57" fmla="*/ 255 h 357"/>
                <a:gd name="T58" fmla="*/ 171 w 238"/>
                <a:gd name="T59" fmla="*/ 258 h 357"/>
                <a:gd name="T60" fmla="*/ 179 w 238"/>
                <a:gd name="T61" fmla="*/ 268 h 357"/>
                <a:gd name="T62" fmla="*/ 188 w 238"/>
                <a:gd name="T63" fmla="*/ 275 h 357"/>
                <a:gd name="T64" fmla="*/ 196 w 238"/>
                <a:gd name="T65" fmla="*/ 285 h 357"/>
                <a:gd name="T66" fmla="*/ 202 w 238"/>
                <a:gd name="T67" fmla="*/ 293 h 357"/>
                <a:gd name="T68" fmla="*/ 207 w 238"/>
                <a:gd name="T69" fmla="*/ 300 h 357"/>
                <a:gd name="T70" fmla="*/ 213 w 238"/>
                <a:gd name="T71" fmla="*/ 308 h 357"/>
                <a:gd name="T72" fmla="*/ 219 w 238"/>
                <a:gd name="T73" fmla="*/ 319 h 357"/>
                <a:gd name="T74" fmla="*/ 224 w 238"/>
                <a:gd name="T75" fmla="*/ 327 h 357"/>
                <a:gd name="T76" fmla="*/ 228 w 238"/>
                <a:gd name="T77" fmla="*/ 338 h 357"/>
                <a:gd name="T78" fmla="*/ 232 w 238"/>
                <a:gd name="T79" fmla="*/ 348 h 357"/>
                <a:gd name="T80" fmla="*/ 238 w 238"/>
                <a:gd name="T81" fmla="*/ 357 h 357"/>
                <a:gd name="T82" fmla="*/ 211 w 238"/>
                <a:gd name="T83" fmla="*/ 342 h 357"/>
                <a:gd name="T84" fmla="*/ 188 w 238"/>
                <a:gd name="T85" fmla="*/ 325 h 357"/>
                <a:gd name="T86" fmla="*/ 164 w 238"/>
                <a:gd name="T87" fmla="*/ 308 h 357"/>
                <a:gd name="T88" fmla="*/ 143 w 238"/>
                <a:gd name="T89" fmla="*/ 289 h 357"/>
                <a:gd name="T90" fmla="*/ 124 w 238"/>
                <a:gd name="T91" fmla="*/ 268 h 357"/>
                <a:gd name="T92" fmla="*/ 105 w 238"/>
                <a:gd name="T93" fmla="*/ 245 h 357"/>
                <a:gd name="T94" fmla="*/ 86 w 238"/>
                <a:gd name="T95" fmla="*/ 222 h 357"/>
                <a:gd name="T96" fmla="*/ 72 w 238"/>
                <a:gd name="T97" fmla="*/ 199 h 357"/>
                <a:gd name="T98" fmla="*/ 55 w 238"/>
                <a:gd name="T99" fmla="*/ 175 h 357"/>
                <a:gd name="T100" fmla="*/ 42 w 238"/>
                <a:gd name="T101" fmla="*/ 150 h 357"/>
                <a:gd name="T102" fmla="*/ 31 w 238"/>
                <a:gd name="T103" fmla="*/ 123 h 357"/>
                <a:gd name="T104" fmla="*/ 21 w 238"/>
                <a:gd name="T105" fmla="*/ 101 h 357"/>
                <a:gd name="T106" fmla="*/ 12 w 238"/>
                <a:gd name="T107" fmla="*/ 74 h 357"/>
                <a:gd name="T108" fmla="*/ 6 w 238"/>
                <a:gd name="T109" fmla="*/ 47 h 357"/>
                <a:gd name="T110" fmla="*/ 0 w 238"/>
                <a:gd name="T111" fmla="*/ 25 h 357"/>
                <a:gd name="T112" fmla="*/ 0 w 238"/>
                <a:gd name="T113" fmla="*/ 0 h 357"/>
                <a:gd name="T114" fmla="*/ 0 w 238"/>
                <a:gd name="T115"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38" h="357">
                  <a:moveTo>
                    <a:pt x="0" y="0"/>
                  </a:moveTo>
                  <a:lnTo>
                    <a:pt x="8" y="7"/>
                  </a:lnTo>
                  <a:lnTo>
                    <a:pt x="15" y="17"/>
                  </a:lnTo>
                  <a:lnTo>
                    <a:pt x="23" y="25"/>
                  </a:lnTo>
                  <a:lnTo>
                    <a:pt x="31" y="38"/>
                  </a:lnTo>
                  <a:lnTo>
                    <a:pt x="36" y="47"/>
                  </a:lnTo>
                  <a:lnTo>
                    <a:pt x="44" y="61"/>
                  </a:lnTo>
                  <a:lnTo>
                    <a:pt x="50" y="74"/>
                  </a:lnTo>
                  <a:lnTo>
                    <a:pt x="57" y="89"/>
                  </a:lnTo>
                  <a:lnTo>
                    <a:pt x="63" y="101"/>
                  </a:lnTo>
                  <a:lnTo>
                    <a:pt x="69" y="116"/>
                  </a:lnTo>
                  <a:lnTo>
                    <a:pt x="74" y="129"/>
                  </a:lnTo>
                  <a:lnTo>
                    <a:pt x="82" y="142"/>
                  </a:lnTo>
                  <a:lnTo>
                    <a:pt x="89" y="156"/>
                  </a:lnTo>
                  <a:lnTo>
                    <a:pt x="95" y="169"/>
                  </a:lnTo>
                  <a:lnTo>
                    <a:pt x="103" y="182"/>
                  </a:lnTo>
                  <a:lnTo>
                    <a:pt x="112" y="196"/>
                  </a:lnTo>
                  <a:lnTo>
                    <a:pt x="107" y="198"/>
                  </a:lnTo>
                  <a:lnTo>
                    <a:pt x="103" y="199"/>
                  </a:lnTo>
                  <a:lnTo>
                    <a:pt x="108" y="209"/>
                  </a:lnTo>
                  <a:lnTo>
                    <a:pt x="122" y="213"/>
                  </a:lnTo>
                  <a:lnTo>
                    <a:pt x="126" y="215"/>
                  </a:lnTo>
                  <a:lnTo>
                    <a:pt x="131" y="218"/>
                  </a:lnTo>
                  <a:lnTo>
                    <a:pt x="133" y="222"/>
                  </a:lnTo>
                  <a:lnTo>
                    <a:pt x="133" y="232"/>
                  </a:lnTo>
                  <a:lnTo>
                    <a:pt x="141" y="236"/>
                  </a:lnTo>
                  <a:lnTo>
                    <a:pt x="148" y="241"/>
                  </a:lnTo>
                  <a:lnTo>
                    <a:pt x="156" y="245"/>
                  </a:lnTo>
                  <a:lnTo>
                    <a:pt x="166" y="255"/>
                  </a:lnTo>
                  <a:lnTo>
                    <a:pt x="171" y="258"/>
                  </a:lnTo>
                  <a:lnTo>
                    <a:pt x="179" y="268"/>
                  </a:lnTo>
                  <a:lnTo>
                    <a:pt x="188" y="275"/>
                  </a:lnTo>
                  <a:lnTo>
                    <a:pt x="196" y="285"/>
                  </a:lnTo>
                  <a:lnTo>
                    <a:pt x="202" y="293"/>
                  </a:lnTo>
                  <a:lnTo>
                    <a:pt x="207" y="300"/>
                  </a:lnTo>
                  <a:lnTo>
                    <a:pt x="213" y="308"/>
                  </a:lnTo>
                  <a:lnTo>
                    <a:pt x="219" y="319"/>
                  </a:lnTo>
                  <a:lnTo>
                    <a:pt x="224" y="327"/>
                  </a:lnTo>
                  <a:lnTo>
                    <a:pt x="228" y="338"/>
                  </a:lnTo>
                  <a:lnTo>
                    <a:pt x="232" y="348"/>
                  </a:lnTo>
                  <a:lnTo>
                    <a:pt x="238" y="357"/>
                  </a:lnTo>
                  <a:lnTo>
                    <a:pt x="211" y="342"/>
                  </a:lnTo>
                  <a:lnTo>
                    <a:pt x="188" y="325"/>
                  </a:lnTo>
                  <a:lnTo>
                    <a:pt x="164" y="308"/>
                  </a:lnTo>
                  <a:lnTo>
                    <a:pt x="143" y="289"/>
                  </a:lnTo>
                  <a:lnTo>
                    <a:pt x="124" y="268"/>
                  </a:lnTo>
                  <a:lnTo>
                    <a:pt x="105" y="245"/>
                  </a:lnTo>
                  <a:lnTo>
                    <a:pt x="86" y="222"/>
                  </a:lnTo>
                  <a:lnTo>
                    <a:pt x="72" y="199"/>
                  </a:lnTo>
                  <a:lnTo>
                    <a:pt x="55" y="175"/>
                  </a:lnTo>
                  <a:lnTo>
                    <a:pt x="42" y="150"/>
                  </a:lnTo>
                  <a:lnTo>
                    <a:pt x="31" y="123"/>
                  </a:lnTo>
                  <a:lnTo>
                    <a:pt x="21" y="101"/>
                  </a:lnTo>
                  <a:lnTo>
                    <a:pt x="12" y="74"/>
                  </a:lnTo>
                  <a:lnTo>
                    <a:pt x="6" y="47"/>
                  </a:lnTo>
                  <a:lnTo>
                    <a:pt x="0" y="25"/>
                  </a:lnTo>
                  <a:lnTo>
                    <a:pt x="0" y="0"/>
                  </a:lnTo>
                  <a:lnTo>
                    <a:pt x="0"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1" name="Freeform 25">
              <a:extLst>
                <a:ext uri="{FF2B5EF4-FFF2-40B4-BE49-F238E27FC236}">
                  <a16:creationId xmlns:a16="http://schemas.microsoft.com/office/drawing/2014/main" id="{4EBBB937-50D5-BFAD-B5A7-4536F2A05E9F}"/>
                </a:ext>
              </a:extLst>
            </p:cNvPr>
            <p:cNvSpPr>
              <a:spLocks/>
            </p:cNvSpPr>
            <p:nvPr/>
          </p:nvSpPr>
          <p:spPr bwMode="auto">
            <a:xfrm>
              <a:off x="1772" y="2602"/>
              <a:ext cx="37" cy="64"/>
            </a:xfrm>
            <a:custGeom>
              <a:avLst/>
              <a:gdLst>
                <a:gd name="T0" fmla="*/ 72 w 72"/>
                <a:gd name="T1" fmla="*/ 0 h 129"/>
                <a:gd name="T2" fmla="*/ 72 w 72"/>
                <a:gd name="T3" fmla="*/ 8 h 129"/>
                <a:gd name="T4" fmla="*/ 72 w 72"/>
                <a:gd name="T5" fmla="*/ 15 h 129"/>
                <a:gd name="T6" fmla="*/ 68 w 72"/>
                <a:gd name="T7" fmla="*/ 25 h 129"/>
                <a:gd name="T8" fmla="*/ 66 w 72"/>
                <a:gd name="T9" fmla="*/ 34 h 129"/>
                <a:gd name="T10" fmla="*/ 59 w 72"/>
                <a:gd name="T11" fmla="*/ 44 h 129"/>
                <a:gd name="T12" fmla="*/ 53 w 72"/>
                <a:gd name="T13" fmla="*/ 55 h 129"/>
                <a:gd name="T14" fmla="*/ 47 w 72"/>
                <a:gd name="T15" fmla="*/ 67 h 129"/>
                <a:gd name="T16" fmla="*/ 40 w 72"/>
                <a:gd name="T17" fmla="*/ 78 h 129"/>
                <a:gd name="T18" fmla="*/ 28 w 72"/>
                <a:gd name="T19" fmla="*/ 89 h 129"/>
                <a:gd name="T20" fmla="*/ 17 w 72"/>
                <a:gd name="T21" fmla="*/ 103 h 129"/>
                <a:gd name="T22" fmla="*/ 7 w 72"/>
                <a:gd name="T23" fmla="*/ 116 h 129"/>
                <a:gd name="T24" fmla="*/ 0 w 72"/>
                <a:gd name="T25" fmla="*/ 129 h 129"/>
                <a:gd name="T26" fmla="*/ 4 w 72"/>
                <a:gd name="T27" fmla="*/ 116 h 129"/>
                <a:gd name="T28" fmla="*/ 7 w 72"/>
                <a:gd name="T29" fmla="*/ 103 h 129"/>
                <a:gd name="T30" fmla="*/ 13 w 72"/>
                <a:gd name="T31" fmla="*/ 91 h 129"/>
                <a:gd name="T32" fmla="*/ 21 w 72"/>
                <a:gd name="T33" fmla="*/ 82 h 129"/>
                <a:gd name="T34" fmla="*/ 26 w 72"/>
                <a:gd name="T35" fmla="*/ 70 h 129"/>
                <a:gd name="T36" fmla="*/ 34 w 72"/>
                <a:gd name="T37" fmla="*/ 61 h 129"/>
                <a:gd name="T38" fmla="*/ 40 w 72"/>
                <a:gd name="T39" fmla="*/ 51 h 129"/>
                <a:gd name="T40" fmla="*/ 49 w 72"/>
                <a:gd name="T41" fmla="*/ 44 h 129"/>
                <a:gd name="T42" fmla="*/ 55 w 72"/>
                <a:gd name="T43" fmla="*/ 32 h 129"/>
                <a:gd name="T44" fmla="*/ 61 w 72"/>
                <a:gd name="T45" fmla="*/ 21 h 129"/>
                <a:gd name="T46" fmla="*/ 66 w 72"/>
                <a:gd name="T47" fmla="*/ 12 h 129"/>
                <a:gd name="T48" fmla="*/ 72 w 72"/>
                <a:gd name="T49" fmla="*/ 0 h 129"/>
                <a:gd name="T50" fmla="*/ 72 w 72"/>
                <a:gd name="T5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2" h="129">
                  <a:moveTo>
                    <a:pt x="72" y="0"/>
                  </a:moveTo>
                  <a:lnTo>
                    <a:pt x="72" y="8"/>
                  </a:lnTo>
                  <a:lnTo>
                    <a:pt x="72" y="15"/>
                  </a:lnTo>
                  <a:lnTo>
                    <a:pt x="68" y="25"/>
                  </a:lnTo>
                  <a:lnTo>
                    <a:pt x="66" y="34"/>
                  </a:lnTo>
                  <a:lnTo>
                    <a:pt x="59" y="44"/>
                  </a:lnTo>
                  <a:lnTo>
                    <a:pt x="53" y="55"/>
                  </a:lnTo>
                  <a:lnTo>
                    <a:pt x="47" y="67"/>
                  </a:lnTo>
                  <a:lnTo>
                    <a:pt x="40" y="78"/>
                  </a:lnTo>
                  <a:lnTo>
                    <a:pt x="28" y="89"/>
                  </a:lnTo>
                  <a:lnTo>
                    <a:pt x="17" y="103"/>
                  </a:lnTo>
                  <a:lnTo>
                    <a:pt x="7" y="116"/>
                  </a:lnTo>
                  <a:lnTo>
                    <a:pt x="0" y="129"/>
                  </a:lnTo>
                  <a:lnTo>
                    <a:pt x="4" y="116"/>
                  </a:lnTo>
                  <a:lnTo>
                    <a:pt x="7" y="103"/>
                  </a:lnTo>
                  <a:lnTo>
                    <a:pt x="13" y="91"/>
                  </a:lnTo>
                  <a:lnTo>
                    <a:pt x="21" y="82"/>
                  </a:lnTo>
                  <a:lnTo>
                    <a:pt x="26" y="70"/>
                  </a:lnTo>
                  <a:lnTo>
                    <a:pt x="34" y="61"/>
                  </a:lnTo>
                  <a:lnTo>
                    <a:pt x="40" y="51"/>
                  </a:lnTo>
                  <a:lnTo>
                    <a:pt x="49" y="44"/>
                  </a:lnTo>
                  <a:lnTo>
                    <a:pt x="55" y="32"/>
                  </a:lnTo>
                  <a:lnTo>
                    <a:pt x="61" y="21"/>
                  </a:lnTo>
                  <a:lnTo>
                    <a:pt x="66" y="12"/>
                  </a:lnTo>
                  <a:lnTo>
                    <a:pt x="72" y="0"/>
                  </a:lnTo>
                  <a:lnTo>
                    <a:pt x="7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2" name="Freeform 26">
              <a:extLst>
                <a:ext uri="{FF2B5EF4-FFF2-40B4-BE49-F238E27FC236}">
                  <a16:creationId xmlns:a16="http://schemas.microsoft.com/office/drawing/2014/main" id="{F6977911-B6BE-A46D-991A-2EEBE8F73A22}"/>
                </a:ext>
              </a:extLst>
            </p:cNvPr>
            <p:cNvSpPr>
              <a:spLocks/>
            </p:cNvSpPr>
            <p:nvPr/>
          </p:nvSpPr>
          <p:spPr bwMode="auto">
            <a:xfrm>
              <a:off x="1747" y="2613"/>
              <a:ext cx="22" cy="48"/>
            </a:xfrm>
            <a:custGeom>
              <a:avLst/>
              <a:gdLst>
                <a:gd name="T0" fmla="*/ 24 w 43"/>
                <a:gd name="T1" fmla="*/ 0 h 97"/>
                <a:gd name="T2" fmla="*/ 30 w 43"/>
                <a:gd name="T3" fmla="*/ 0 h 97"/>
                <a:gd name="T4" fmla="*/ 38 w 43"/>
                <a:gd name="T5" fmla="*/ 4 h 97"/>
                <a:gd name="T6" fmla="*/ 41 w 43"/>
                <a:gd name="T7" fmla="*/ 6 h 97"/>
                <a:gd name="T8" fmla="*/ 43 w 43"/>
                <a:gd name="T9" fmla="*/ 11 h 97"/>
                <a:gd name="T10" fmla="*/ 43 w 43"/>
                <a:gd name="T11" fmla="*/ 15 h 97"/>
                <a:gd name="T12" fmla="*/ 43 w 43"/>
                <a:gd name="T13" fmla="*/ 25 h 97"/>
                <a:gd name="T14" fmla="*/ 41 w 43"/>
                <a:gd name="T15" fmla="*/ 32 h 97"/>
                <a:gd name="T16" fmla="*/ 39 w 43"/>
                <a:gd name="T17" fmla="*/ 42 h 97"/>
                <a:gd name="T18" fmla="*/ 32 w 43"/>
                <a:gd name="T19" fmla="*/ 49 h 97"/>
                <a:gd name="T20" fmla="*/ 28 w 43"/>
                <a:gd name="T21" fmla="*/ 59 h 97"/>
                <a:gd name="T22" fmla="*/ 20 w 43"/>
                <a:gd name="T23" fmla="*/ 66 h 97"/>
                <a:gd name="T24" fmla="*/ 17 w 43"/>
                <a:gd name="T25" fmla="*/ 76 h 97"/>
                <a:gd name="T26" fmla="*/ 9 w 43"/>
                <a:gd name="T27" fmla="*/ 84 h 97"/>
                <a:gd name="T28" fmla="*/ 5 w 43"/>
                <a:gd name="T29" fmla="*/ 89 h 97"/>
                <a:gd name="T30" fmla="*/ 1 w 43"/>
                <a:gd name="T31" fmla="*/ 93 h 97"/>
                <a:gd name="T32" fmla="*/ 0 w 43"/>
                <a:gd name="T33" fmla="*/ 97 h 97"/>
                <a:gd name="T34" fmla="*/ 1 w 43"/>
                <a:gd name="T35" fmla="*/ 84 h 97"/>
                <a:gd name="T36" fmla="*/ 5 w 43"/>
                <a:gd name="T37" fmla="*/ 70 h 97"/>
                <a:gd name="T38" fmla="*/ 7 w 43"/>
                <a:gd name="T39" fmla="*/ 63 h 97"/>
                <a:gd name="T40" fmla="*/ 9 w 43"/>
                <a:gd name="T41" fmla="*/ 57 h 97"/>
                <a:gd name="T42" fmla="*/ 9 w 43"/>
                <a:gd name="T43" fmla="*/ 47 h 97"/>
                <a:gd name="T44" fmla="*/ 13 w 43"/>
                <a:gd name="T45" fmla="*/ 42 h 97"/>
                <a:gd name="T46" fmla="*/ 15 w 43"/>
                <a:gd name="T47" fmla="*/ 30 h 97"/>
                <a:gd name="T48" fmla="*/ 19 w 43"/>
                <a:gd name="T49" fmla="*/ 19 h 97"/>
                <a:gd name="T50" fmla="*/ 19 w 43"/>
                <a:gd name="T51" fmla="*/ 8 h 97"/>
                <a:gd name="T52" fmla="*/ 24 w 43"/>
                <a:gd name="T53" fmla="*/ 0 h 97"/>
                <a:gd name="T54" fmla="*/ 24 w 43"/>
                <a:gd name="T55" fmla="*/ 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43" h="97">
                  <a:moveTo>
                    <a:pt x="24" y="0"/>
                  </a:moveTo>
                  <a:lnTo>
                    <a:pt x="30" y="0"/>
                  </a:lnTo>
                  <a:lnTo>
                    <a:pt x="38" y="4"/>
                  </a:lnTo>
                  <a:lnTo>
                    <a:pt x="41" y="6"/>
                  </a:lnTo>
                  <a:lnTo>
                    <a:pt x="43" y="11"/>
                  </a:lnTo>
                  <a:lnTo>
                    <a:pt x="43" y="15"/>
                  </a:lnTo>
                  <a:lnTo>
                    <a:pt x="43" y="25"/>
                  </a:lnTo>
                  <a:lnTo>
                    <a:pt x="41" y="32"/>
                  </a:lnTo>
                  <a:lnTo>
                    <a:pt x="39" y="42"/>
                  </a:lnTo>
                  <a:lnTo>
                    <a:pt x="32" y="49"/>
                  </a:lnTo>
                  <a:lnTo>
                    <a:pt x="28" y="59"/>
                  </a:lnTo>
                  <a:lnTo>
                    <a:pt x="20" y="66"/>
                  </a:lnTo>
                  <a:lnTo>
                    <a:pt x="17" y="76"/>
                  </a:lnTo>
                  <a:lnTo>
                    <a:pt x="9" y="84"/>
                  </a:lnTo>
                  <a:lnTo>
                    <a:pt x="5" y="89"/>
                  </a:lnTo>
                  <a:lnTo>
                    <a:pt x="1" y="93"/>
                  </a:lnTo>
                  <a:lnTo>
                    <a:pt x="0" y="97"/>
                  </a:lnTo>
                  <a:lnTo>
                    <a:pt x="1" y="84"/>
                  </a:lnTo>
                  <a:lnTo>
                    <a:pt x="5" y="70"/>
                  </a:lnTo>
                  <a:lnTo>
                    <a:pt x="7" y="63"/>
                  </a:lnTo>
                  <a:lnTo>
                    <a:pt x="9" y="57"/>
                  </a:lnTo>
                  <a:lnTo>
                    <a:pt x="9" y="47"/>
                  </a:lnTo>
                  <a:lnTo>
                    <a:pt x="13" y="42"/>
                  </a:lnTo>
                  <a:lnTo>
                    <a:pt x="15" y="30"/>
                  </a:lnTo>
                  <a:lnTo>
                    <a:pt x="19" y="19"/>
                  </a:lnTo>
                  <a:lnTo>
                    <a:pt x="19" y="8"/>
                  </a:lnTo>
                  <a:lnTo>
                    <a:pt x="24" y="0"/>
                  </a:lnTo>
                  <a:lnTo>
                    <a:pt x="2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3" name="Freeform 27">
              <a:extLst>
                <a:ext uri="{FF2B5EF4-FFF2-40B4-BE49-F238E27FC236}">
                  <a16:creationId xmlns:a16="http://schemas.microsoft.com/office/drawing/2014/main" id="{23095A77-51A3-C1F7-7FC4-A93702B22AA8}"/>
                </a:ext>
              </a:extLst>
            </p:cNvPr>
            <p:cNvSpPr>
              <a:spLocks/>
            </p:cNvSpPr>
            <p:nvPr/>
          </p:nvSpPr>
          <p:spPr bwMode="auto">
            <a:xfrm>
              <a:off x="1810" y="2617"/>
              <a:ext cx="32" cy="30"/>
            </a:xfrm>
            <a:custGeom>
              <a:avLst/>
              <a:gdLst>
                <a:gd name="T0" fmla="*/ 40 w 63"/>
                <a:gd name="T1" fmla="*/ 0 h 60"/>
                <a:gd name="T2" fmla="*/ 47 w 63"/>
                <a:gd name="T3" fmla="*/ 0 h 60"/>
                <a:gd name="T4" fmla="*/ 55 w 63"/>
                <a:gd name="T5" fmla="*/ 3 h 60"/>
                <a:gd name="T6" fmla="*/ 59 w 63"/>
                <a:gd name="T7" fmla="*/ 7 h 60"/>
                <a:gd name="T8" fmla="*/ 63 w 63"/>
                <a:gd name="T9" fmla="*/ 11 h 60"/>
                <a:gd name="T10" fmla="*/ 63 w 63"/>
                <a:gd name="T11" fmla="*/ 20 h 60"/>
                <a:gd name="T12" fmla="*/ 59 w 63"/>
                <a:gd name="T13" fmla="*/ 30 h 60"/>
                <a:gd name="T14" fmla="*/ 53 w 63"/>
                <a:gd name="T15" fmla="*/ 36 h 60"/>
                <a:gd name="T16" fmla="*/ 46 w 63"/>
                <a:gd name="T17" fmla="*/ 39 h 60"/>
                <a:gd name="T18" fmla="*/ 40 w 63"/>
                <a:gd name="T19" fmla="*/ 43 h 60"/>
                <a:gd name="T20" fmla="*/ 32 w 63"/>
                <a:gd name="T21" fmla="*/ 47 h 60"/>
                <a:gd name="T22" fmla="*/ 21 w 63"/>
                <a:gd name="T23" fmla="*/ 51 h 60"/>
                <a:gd name="T24" fmla="*/ 13 w 63"/>
                <a:gd name="T25" fmla="*/ 55 h 60"/>
                <a:gd name="T26" fmla="*/ 8 w 63"/>
                <a:gd name="T27" fmla="*/ 58 h 60"/>
                <a:gd name="T28" fmla="*/ 0 w 63"/>
                <a:gd name="T29" fmla="*/ 60 h 60"/>
                <a:gd name="T30" fmla="*/ 4 w 63"/>
                <a:gd name="T31" fmla="*/ 53 h 60"/>
                <a:gd name="T32" fmla="*/ 8 w 63"/>
                <a:gd name="T33" fmla="*/ 45 h 60"/>
                <a:gd name="T34" fmla="*/ 13 w 63"/>
                <a:gd name="T35" fmla="*/ 36 h 60"/>
                <a:gd name="T36" fmla="*/ 19 w 63"/>
                <a:gd name="T37" fmla="*/ 30 h 60"/>
                <a:gd name="T38" fmla="*/ 23 w 63"/>
                <a:gd name="T39" fmla="*/ 22 h 60"/>
                <a:gd name="T40" fmla="*/ 28 w 63"/>
                <a:gd name="T41" fmla="*/ 13 h 60"/>
                <a:gd name="T42" fmla="*/ 34 w 63"/>
                <a:gd name="T43" fmla="*/ 5 h 60"/>
                <a:gd name="T44" fmla="*/ 40 w 63"/>
                <a:gd name="T45" fmla="*/ 0 h 60"/>
                <a:gd name="T46" fmla="*/ 40 w 63"/>
                <a:gd name="T47" fmla="*/ 0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60">
                  <a:moveTo>
                    <a:pt x="40" y="0"/>
                  </a:moveTo>
                  <a:lnTo>
                    <a:pt x="47" y="0"/>
                  </a:lnTo>
                  <a:lnTo>
                    <a:pt x="55" y="3"/>
                  </a:lnTo>
                  <a:lnTo>
                    <a:pt x="59" y="7"/>
                  </a:lnTo>
                  <a:lnTo>
                    <a:pt x="63" y="11"/>
                  </a:lnTo>
                  <a:lnTo>
                    <a:pt x="63" y="20"/>
                  </a:lnTo>
                  <a:lnTo>
                    <a:pt x="59" y="30"/>
                  </a:lnTo>
                  <a:lnTo>
                    <a:pt x="53" y="36"/>
                  </a:lnTo>
                  <a:lnTo>
                    <a:pt x="46" y="39"/>
                  </a:lnTo>
                  <a:lnTo>
                    <a:pt x="40" y="43"/>
                  </a:lnTo>
                  <a:lnTo>
                    <a:pt x="32" y="47"/>
                  </a:lnTo>
                  <a:lnTo>
                    <a:pt x="21" y="51"/>
                  </a:lnTo>
                  <a:lnTo>
                    <a:pt x="13" y="55"/>
                  </a:lnTo>
                  <a:lnTo>
                    <a:pt x="8" y="58"/>
                  </a:lnTo>
                  <a:lnTo>
                    <a:pt x="0" y="60"/>
                  </a:lnTo>
                  <a:lnTo>
                    <a:pt x="4" y="53"/>
                  </a:lnTo>
                  <a:lnTo>
                    <a:pt x="8" y="45"/>
                  </a:lnTo>
                  <a:lnTo>
                    <a:pt x="13" y="36"/>
                  </a:lnTo>
                  <a:lnTo>
                    <a:pt x="19" y="30"/>
                  </a:lnTo>
                  <a:lnTo>
                    <a:pt x="23" y="22"/>
                  </a:lnTo>
                  <a:lnTo>
                    <a:pt x="28" y="13"/>
                  </a:lnTo>
                  <a:lnTo>
                    <a:pt x="34" y="5"/>
                  </a:lnTo>
                  <a:lnTo>
                    <a:pt x="40" y="0"/>
                  </a:lnTo>
                  <a:lnTo>
                    <a:pt x="4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4" name="Freeform 28">
              <a:extLst>
                <a:ext uri="{FF2B5EF4-FFF2-40B4-BE49-F238E27FC236}">
                  <a16:creationId xmlns:a16="http://schemas.microsoft.com/office/drawing/2014/main" id="{093E5676-E167-F6B1-E87F-24FAB2F1E6BE}"/>
                </a:ext>
              </a:extLst>
            </p:cNvPr>
            <p:cNvSpPr>
              <a:spLocks/>
            </p:cNvSpPr>
            <p:nvPr/>
          </p:nvSpPr>
          <p:spPr bwMode="auto">
            <a:xfrm>
              <a:off x="1158" y="2619"/>
              <a:ext cx="381" cy="206"/>
            </a:xfrm>
            <a:custGeom>
              <a:avLst/>
              <a:gdLst>
                <a:gd name="T0" fmla="*/ 308 w 760"/>
                <a:gd name="T1" fmla="*/ 6 h 413"/>
                <a:gd name="T2" fmla="*/ 349 w 760"/>
                <a:gd name="T3" fmla="*/ 23 h 413"/>
                <a:gd name="T4" fmla="*/ 391 w 760"/>
                <a:gd name="T5" fmla="*/ 44 h 413"/>
                <a:gd name="T6" fmla="*/ 433 w 760"/>
                <a:gd name="T7" fmla="*/ 67 h 413"/>
                <a:gd name="T8" fmla="*/ 473 w 760"/>
                <a:gd name="T9" fmla="*/ 90 h 413"/>
                <a:gd name="T10" fmla="*/ 515 w 760"/>
                <a:gd name="T11" fmla="*/ 111 h 413"/>
                <a:gd name="T12" fmla="*/ 559 w 760"/>
                <a:gd name="T13" fmla="*/ 130 h 413"/>
                <a:gd name="T14" fmla="*/ 606 w 760"/>
                <a:gd name="T15" fmla="*/ 145 h 413"/>
                <a:gd name="T16" fmla="*/ 642 w 760"/>
                <a:gd name="T17" fmla="*/ 154 h 413"/>
                <a:gd name="T18" fmla="*/ 675 w 760"/>
                <a:gd name="T19" fmla="*/ 166 h 413"/>
                <a:gd name="T20" fmla="*/ 705 w 760"/>
                <a:gd name="T21" fmla="*/ 179 h 413"/>
                <a:gd name="T22" fmla="*/ 732 w 760"/>
                <a:gd name="T23" fmla="*/ 198 h 413"/>
                <a:gd name="T24" fmla="*/ 753 w 760"/>
                <a:gd name="T25" fmla="*/ 219 h 413"/>
                <a:gd name="T26" fmla="*/ 760 w 760"/>
                <a:gd name="T27" fmla="*/ 240 h 413"/>
                <a:gd name="T28" fmla="*/ 754 w 760"/>
                <a:gd name="T29" fmla="*/ 263 h 413"/>
                <a:gd name="T30" fmla="*/ 728 w 760"/>
                <a:gd name="T31" fmla="*/ 284 h 413"/>
                <a:gd name="T32" fmla="*/ 692 w 760"/>
                <a:gd name="T33" fmla="*/ 306 h 413"/>
                <a:gd name="T34" fmla="*/ 656 w 760"/>
                <a:gd name="T35" fmla="*/ 333 h 413"/>
                <a:gd name="T36" fmla="*/ 623 w 760"/>
                <a:gd name="T37" fmla="*/ 360 h 413"/>
                <a:gd name="T38" fmla="*/ 589 w 760"/>
                <a:gd name="T39" fmla="*/ 384 h 413"/>
                <a:gd name="T40" fmla="*/ 553 w 760"/>
                <a:gd name="T41" fmla="*/ 402 h 413"/>
                <a:gd name="T42" fmla="*/ 519 w 760"/>
                <a:gd name="T43" fmla="*/ 411 h 413"/>
                <a:gd name="T44" fmla="*/ 483 w 760"/>
                <a:gd name="T45" fmla="*/ 409 h 413"/>
                <a:gd name="T46" fmla="*/ 443 w 760"/>
                <a:gd name="T47" fmla="*/ 396 h 413"/>
                <a:gd name="T48" fmla="*/ 397 w 760"/>
                <a:gd name="T49" fmla="*/ 371 h 413"/>
                <a:gd name="T50" fmla="*/ 344 w 760"/>
                <a:gd name="T51" fmla="*/ 346 h 413"/>
                <a:gd name="T52" fmla="*/ 291 w 760"/>
                <a:gd name="T53" fmla="*/ 324 h 413"/>
                <a:gd name="T54" fmla="*/ 237 w 760"/>
                <a:gd name="T55" fmla="*/ 303 h 413"/>
                <a:gd name="T56" fmla="*/ 184 w 760"/>
                <a:gd name="T57" fmla="*/ 280 h 413"/>
                <a:gd name="T58" fmla="*/ 131 w 760"/>
                <a:gd name="T59" fmla="*/ 257 h 413"/>
                <a:gd name="T60" fmla="*/ 79 w 760"/>
                <a:gd name="T61" fmla="*/ 230 h 413"/>
                <a:gd name="T62" fmla="*/ 32 w 760"/>
                <a:gd name="T63" fmla="*/ 206 h 413"/>
                <a:gd name="T64" fmla="*/ 7 w 760"/>
                <a:gd name="T65" fmla="*/ 183 h 413"/>
                <a:gd name="T66" fmla="*/ 2 w 760"/>
                <a:gd name="T67" fmla="*/ 162 h 413"/>
                <a:gd name="T68" fmla="*/ 0 w 760"/>
                <a:gd name="T69" fmla="*/ 139 h 413"/>
                <a:gd name="T70" fmla="*/ 9 w 760"/>
                <a:gd name="T71" fmla="*/ 126 h 413"/>
                <a:gd name="T72" fmla="*/ 24 w 760"/>
                <a:gd name="T73" fmla="*/ 118 h 413"/>
                <a:gd name="T74" fmla="*/ 53 w 760"/>
                <a:gd name="T75" fmla="*/ 109 h 413"/>
                <a:gd name="T76" fmla="*/ 81 w 760"/>
                <a:gd name="T77" fmla="*/ 92 h 413"/>
                <a:gd name="T78" fmla="*/ 112 w 760"/>
                <a:gd name="T79" fmla="*/ 76 h 413"/>
                <a:gd name="T80" fmla="*/ 144 w 760"/>
                <a:gd name="T81" fmla="*/ 61 h 413"/>
                <a:gd name="T82" fmla="*/ 176 w 760"/>
                <a:gd name="T83" fmla="*/ 46 h 413"/>
                <a:gd name="T84" fmla="*/ 209 w 760"/>
                <a:gd name="T85" fmla="*/ 33 h 413"/>
                <a:gd name="T86" fmla="*/ 241 w 760"/>
                <a:gd name="T87" fmla="*/ 19 h 413"/>
                <a:gd name="T88" fmla="*/ 272 w 760"/>
                <a:gd name="T89" fmla="*/ 6 h 413"/>
                <a:gd name="T90" fmla="*/ 289 w 760"/>
                <a:gd name="T91" fmla="*/ 0 h 4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760" h="413">
                  <a:moveTo>
                    <a:pt x="289" y="0"/>
                  </a:moveTo>
                  <a:lnTo>
                    <a:pt x="308" y="6"/>
                  </a:lnTo>
                  <a:lnTo>
                    <a:pt x="330" y="14"/>
                  </a:lnTo>
                  <a:lnTo>
                    <a:pt x="349" y="23"/>
                  </a:lnTo>
                  <a:lnTo>
                    <a:pt x="370" y="33"/>
                  </a:lnTo>
                  <a:lnTo>
                    <a:pt x="391" y="44"/>
                  </a:lnTo>
                  <a:lnTo>
                    <a:pt x="410" y="55"/>
                  </a:lnTo>
                  <a:lnTo>
                    <a:pt x="433" y="67"/>
                  </a:lnTo>
                  <a:lnTo>
                    <a:pt x="454" y="78"/>
                  </a:lnTo>
                  <a:lnTo>
                    <a:pt x="473" y="90"/>
                  </a:lnTo>
                  <a:lnTo>
                    <a:pt x="494" y="99"/>
                  </a:lnTo>
                  <a:lnTo>
                    <a:pt x="515" y="111"/>
                  </a:lnTo>
                  <a:lnTo>
                    <a:pt x="538" y="122"/>
                  </a:lnTo>
                  <a:lnTo>
                    <a:pt x="559" y="130"/>
                  </a:lnTo>
                  <a:lnTo>
                    <a:pt x="581" y="139"/>
                  </a:lnTo>
                  <a:lnTo>
                    <a:pt x="606" y="145"/>
                  </a:lnTo>
                  <a:lnTo>
                    <a:pt x="629" y="152"/>
                  </a:lnTo>
                  <a:lnTo>
                    <a:pt x="642" y="154"/>
                  </a:lnTo>
                  <a:lnTo>
                    <a:pt x="657" y="160"/>
                  </a:lnTo>
                  <a:lnTo>
                    <a:pt x="675" y="166"/>
                  </a:lnTo>
                  <a:lnTo>
                    <a:pt x="690" y="173"/>
                  </a:lnTo>
                  <a:lnTo>
                    <a:pt x="705" y="179"/>
                  </a:lnTo>
                  <a:lnTo>
                    <a:pt x="718" y="189"/>
                  </a:lnTo>
                  <a:lnTo>
                    <a:pt x="732" y="198"/>
                  </a:lnTo>
                  <a:lnTo>
                    <a:pt x="745" y="209"/>
                  </a:lnTo>
                  <a:lnTo>
                    <a:pt x="753" y="219"/>
                  </a:lnTo>
                  <a:lnTo>
                    <a:pt x="758" y="228"/>
                  </a:lnTo>
                  <a:lnTo>
                    <a:pt x="760" y="240"/>
                  </a:lnTo>
                  <a:lnTo>
                    <a:pt x="760" y="251"/>
                  </a:lnTo>
                  <a:lnTo>
                    <a:pt x="754" y="263"/>
                  </a:lnTo>
                  <a:lnTo>
                    <a:pt x="745" y="274"/>
                  </a:lnTo>
                  <a:lnTo>
                    <a:pt x="728" y="284"/>
                  </a:lnTo>
                  <a:lnTo>
                    <a:pt x="709" y="295"/>
                  </a:lnTo>
                  <a:lnTo>
                    <a:pt x="692" y="306"/>
                  </a:lnTo>
                  <a:lnTo>
                    <a:pt x="675" y="322"/>
                  </a:lnTo>
                  <a:lnTo>
                    <a:pt x="656" y="333"/>
                  </a:lnTo>
                  <a:lnTo>
                    <a:pt x="640" y="348"/>
                  </a:lnTo>
                  <a:lnTo>
                    <a:pt x="623" y="360"/>
                  </a:lnTo>
                  <a:lnTo>
                    <a:pt x="606" y="373"/>
                  </a:lnTo>
                  <a:lnTo>
                    <a:pt x="589" y="384"/>
                  </a:lnTo>
                  <a:lnTo>
                    <a:pt x="572" y="396"/>
                  </a:lnTo>
                  <a:lnTo>
                    <a:pt x="553" y="402"/>
                  </a:lnTo>
                  <a:lnTo>
                    <a:pt x="536" y="409"/>
                  </a:lnTo>
                  <a:lnTo>
                    <a:pt x="519" y="411"/>
                  </a:lnTo>
                  <a:lnTo>
                    <a:pt x="500" y="413"/>
                  </a:lnTo>
                  <a:lnTo>
                    <a:pt x="483" y="409"/>
                  </a:lnTo>
                  <a:lnTo>
                    <a:pt x="464" y="403"/>
                  </a:lnTo>
                  <a:lnTo>
                    <a:pt x="443" y="396"/>
                  </a:lnTo>
                  <a:lnTo>
                    <a:pt x="424" y="382"/>
                  </a:lnTo>
                  <a:lnTo>
                    <a:pt x="397" y="371"/>
                  </a:lnTo>
                  <a:lnTo>
                    <a:pt x="370" y="360"/>
                  </a:lnTo>
                  <a:lnTo>
                    <a:pt x="344" y="346"/>
                  </a:lnTo>
                  <a:lnTo>
                    <a:pt x="319" y="337"/>
                  </a:lnTo>
                  <a:lnTo>
                    <a:pt x="291" y="324"/>
                  </a:lnTo>
                  <a:lnTo>
                    <a:pt x="264" y="314"/>
                  </a:lnTo>
                  <a:lnTo>
                    <a:pt x="237" y="303"/>
                  </a:lnTo>
                  <a:lnTo>
                    <a:pt x="211" y="291"/>
                  </a:lnTo>
                  <a:lnTo>
                    <a:pt x="184" y="280"/>
                  </a:lnTo>
                  <a:lnTo>
                    <a:pt x="157" y="268"/>
                  </a:lnTo>
                  <a:lnTo>
                    <a:pt x="131" y="257"/>
                  </a:lnTo>
                  <a:lnTo>
                    <a:pt x="106" y="244"/>
                  </a:lnTo>
                  <a:lnTo>
                    <a:pt x="79" y="230"/>
                  </a:lnTo>
                  <a:lnTo>
                    <a:pt x="55" y="219"/>
                  </a:lnTo>
                  <a:lnTo>
                    <a:pt x="32" y="206"/>
                  </a:lnTo>
                  <a:lnTo>
                    <a:pt x="9" y="194"/>
                  </a:lnTo>
                  <a:lnTo>
                    <a:pt x="7" y="183"/>
                  </a:lnTo>
                  <a:lnTo>
                    <a:pt x="5" y="171"/>
                  </a:lnTo>
                  <a:lnTo>
                    <a:pt x="2" y="162"/>
                  </a:lnTo>
                  <a:lnTo>
                    <a:pt x="0" y="152"/>
                  </a:lnTo>
                  <a:lnTo>
                    <a:pt x="0" y="139"/>
                  </a:lnTo>
                  <a:lnTo>
                    <a:pt x="5" y="132"/>
                  </a:lnTo>
                  <a:lnTo>
                    <a:pt x="9" y="126"/>
                  </a:lnTo>
                  <a:lnTo>
                    <a:pt x="17" y="122"/>
                  </a:lnTo>
                  <a:lnTo>
                    <a:pt x="24" y="118"/>
                  </a:lnTo>
                  <a:lnTo>
                    <a:pt x="38" y="116"/>
                  </a:lnTo>
                  <a:lnTo>
                    <a:pt x="53" y="109"/>
                  </a:lnTo>
                  <a:lnTo>
                    <a:pt x="66" y="99"/>
                  </a:lnTo>
                  <a:lnTo>
                    <a:pt x="81" y="92"/>
                  </a:lnTo>
                  <a:lnTo>
                    <a:pt x="98" y="84"/>
                  </a:lnTo>
                  <a:lnTo>
                    <a:pt x="112" y="76"/>
                  </a:lnTo>
                  <a:lnTo>
                    <a:pt x="129" y="69"/>
                  </a:lnTo>
                  <a:lnTo>
                    <a:pt x="144" y="61"/>
                  </a:lnTo>
                  <a:lnTo>
                    <a:pt x="161" y="55"/>
                  </a:lnTo>
                  <a:lnTo>
                    <a:pt x="176" y="46"/>
                  </a:lnTo>
                  <a:lnTo>
                    <a:pt x="192" y="40"/>
                  </a:lnTo>
                  <a:lnTo>
                    <a:pt x="209" y="33"/>
                  </a:lnTo>
                  <a:lnTo>
                    <a:pt x="224" y="27"/>
                  </a:lnTo>
                  <a:lnTo>
                    <a:pt x="241" y="19"/>
                  </a:lnTo>
                  <a:lnTo>
                    <a:pt x="256" y="14"/>
                  </a:lnTo>
                  <a:lnTo>
                    <a:pt x="272" y="6"/>
                  </a:lnTo>
                  <a:lnTo>
                    <a:pt x="289" y="0"/>
                  </a:lnTo>
                  <a:lnTo>
                    <a:pt x="289" y="0"/>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5" name="Freeform 29">
              <a:extLst>
                <a:ext uri="{FF2B5EF4-FFF2-40B4-BE49-F238E27FC236}">
                  <a16:creationId xmlns:a16="http://schemas.microsoft.com/office/drawing/2014/main" id="{D441923F-51F4-1507-A373-C6A5201D9F3F}"/>
                </a:ext>
              </a:extLst>
            </p:cNvPr>
            <p:cNvSpPr>
              <a:spLocks/>
            </p:cNvSpPr>
            <p:nvPr/>
          </p:nvSpPr>
          <p:spPr bwMode="auto">
            <a:xfrm>
              <a:off x="1086" y="2622"/>
              <a:ext cx="862" cy="599"/>
            </a:xfrm>
            <a:custGeom>
              <a:avLst/>
              <a:gdLst>
                <a:gd name="T0" fmla="*/ 1713 w 1725"/>
                <a:gd name="T1" fmla="*/ 17 h 1198"/>
                <a:gd name="T2" fmla="*/ 1725 w 1725"/>
                <a:gd name="T3" fmla="*/ 53 h 1198"/>
                <a:gd name="T4" fmla="*/ 1713 w 1725"/>
                <a:gd name="T5" fmla="*/ 87 h 1198"/>
                <a:gd name="T6" fmla="*/ 1685 w 1725"/>
                <a:gd name="T7" fmla="*/ 118 h 1198"/>
                <a:gd name="T8" fmla="*/ 1641 w 1725"/>
                <a:gd name="T9" fmla="*/ 150 h 1198"/>
                <a:gd name="T10" fmla="*/ 1595 w 1725"/>
                <a:gd name="T11" fmla="*/ 179 h 1198"/>
                <a:gd name="T12" fmla="*/ 1548 w 1725"/>
                <a:gd name="T13" fmla="*/ 207 h 1198"/>
                <a:gd name="T14" fmla="*/ 1510 w 1725"/>
                <a:gd name="T15" fmla="*/ 236 h 1198"/>
                <a:gd name="T16" fmla="*/ 1422 w 1725"/>
                <a:gd name="T17" fmla="*/ 291 h 1198"/>
                <a:gd name="T18" fmla="*/ 1284 w 1725"/>
                <a:gd name="T19" fmla="*/ 376 h 1198"/>
                <a:gd name="T20" fmla="*/ 1145 w 1725"/>
                <a:gd name="T21" fmla="*/ 464 h 1198"/>
                <a:gd name="T22" fmla="*/ 1008 w 1725"/>
                <a:gd name="T23" fmla="*/ 553 h 1198"/>
                <a:gd name="T24" fmla="*/ 871 w 1725"/>
                <a:gd name="T25" fmla="*/ 643 h 1198"/>
                <a:gd name="T26" fmla="*/ 734 w 1725"/>
                <a:gd name="T27" fmla="*/ 732 h 1198"/>
                <a:gd name="T28" fmla="*/ 599 w 1725"/>
                <a:gd name="T29" fmla="*/ 819 h 1198"/>
                <a:gd name="T30" fmla="*/ 462 w 1725"/>
                <a:gd name="T31" fmla="*/ 905 h 1198"/>
                <a:gd name="T32" fmla="*/ 375 w 1725"/>
                <a:gd name="T33" fmla="*/ 964 h 1198"/>
                <a:gd name="T34" fmla="*/ 335 w 1725"/>
                <a:gd name="T35" fmla="*/ 994 h 1198"/>
                <a:gd name="T36" fmla="*/ 293 w 1725"/>
                <a:gd name="T37" fmla="*/ 1025 h 1198"/>
                <a:gd name="T38" fmla="*/ 249 w 1725"/>
                <a:gd name="T39" fmla="*/ 1055 h 1198"/>
                <a:gd name="T40" fmla="*/ 204 w 1725"/>
                <a:gd name="T41" fmla="*/ 1084 h 1198"/>
                <a:gd name="T42" fmla="*/ 158 w 1725"/>
                <a:gd name="T43" fmla="*/ 1112 h 1198"/>
                <a:gd name="T44" fmla="*/ 112 w 1725"/>
                <a:gd name="T45" fmla="*/ 1141 h 1198"/>
                <a:gd name="T46" fmla="*/ 69 w 1725"/>
                <a:gd name="T47" fmla="*/ 1171 h 1198"/>
                <a:gd name="T48" fmla="*/ 38 w 1725"/>
                <a:gd name="T49" fmla="*/ 1184 h 1198"/>
                <a:gd name="T50" fmla="*/ 19 w 1725"/>
                <a:gd name="T51" fmla="*/ 1194 h 1198"/>
                <a:gd name="T52" fmla="*/ 2 w 1725"/>
                <a:gd name="T53" fmla="*/ 1177 h 1198"/>
                <a:gd name="T54" fmla="*/ 2 w 1725"/>
                <a:gd name="T55" fmla="*/ 1144 h 1198"/>
                <a:gd name="T56" fmla="*/ 21 w 1725"/>
                <a:gd name="T57" fmla="*/ 1114 h 1198"/>
                <a:gd name="T58" fmla="*/ 50 w 1725"/>
                <a:gd name="T59" fmla="*/ 1089 h 1198"/>
                <a:gd name="T60" fmla="*/ 88 w 1725"/>
                <a:gd name="T61" fmla="*/ 1065 h 1198"/>
                <a:gd name="T62" fmla="*/ 126 w 1725"/>
                <a:gd name="T63" fmla="*/ 1040 h 1198"/>
                <a:gd name="T64" fmla="*/ 164 w 1725"/>
                <a:gd name="T65" fmla="*/ 1019 h 1198"/>
                <a:gd name="T66" fmla="*/ 194 w 1725"/>
                <a:gd name="T67" fmla="*/ 996 h 1198"/>
                <a:gd name="T68" fmla="*/ 247 w 1725"/>
                <a:gd name="T69" fmla="*/ 956 h 1198"/>
                <a:gd name="T70" fmla="*/ 331 w 1725"/>
                <a:gd name="T71" fmla="*/ 897 h 1198"/>
                <a:gd name="T72" fmla="*/ 415 w 1725"/>
                <a:gd name="T73" fmla="*/ 842 h 1198"/>
                <a:gd name="T74" fmla="*/ 498 w 1725"/>
                <a:gd name="T75" fmla="*/ 785 h 1198"/>
                <a:gd name="T76" fmla="*/ 584 w 1725"/>
                <a:gd name="T77" fmla="*/ 730 h 1198"/>
                <a:gd name="T78" fmla="*/ 669 w 1725"/>
                <a:gd name="T79" fmla="*/ 675 h 1198"/>
                <a:gd name="T80" fmla="*/ 753 w 1725"/>
                <a:gd name="T81" fmla="*/ 618 h 1198"/>
                <a:gd name="T82" fmla="*/ 839 w 1725"/>
                <a:gd name="T83" fmla="*/ 565 h 1198"/>
                <a:gd name="T84" fmla="*/ 936 w 1725"/>
                <a:gd name="T85" fmla="*/ 508 h 1198"/>
                <a:gd name="T86" fmla="*/ 1038 w 1725"/>
                <a:gd name="T87" fmla="*/ 447 h 1198"/>
                <a:gd name="T88" fmla="*/ 1141 w 1725"/>
                <a:gd name="T89" fmla="*/ 382 h 1198"/>
                <a:gd name="T90" fmla="*/ 1245 w 1725"/>
                <a:gd name="T91" fmla="*/ 317 h 1198"/>
                <a:gd name="T92" fmla="*/ 1346 w 1725"/>
                <a:gd name="T93" fmla="*/ 249 h 1198"/>
                <a:gd name="T94" fmla="*/ 1449 w 1725"/>
                <a:gd name="T95" fmla="*/ 177 h 1198"/>
                <a:gd name="T96" fmla="*/ 1548 w 1725"/>
                <a:gd name="T97" fmla="*/ 106 h 1198"/>
                <a:gd name="T98" fmla="*/ 1647 w 1725"/>
                <a:gd name="T99" fmla="*/ 34 h 1198"/>
                <a:gd name="T100" fmla="*/ 1696 w 1725"/>
                <a:gd name="T101" fmla="*/ 0 h 1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1725" h="1198">
                  <a:moveTo>
                    <a:pt x="1696" y="0"/>
                  </a:moveTo>
                  <a:lnTo>
                    <a:pt x="1713" y="17"/>
                  </a:lnTo>
                  <a:lnTo>
                    <a:pt x="1723" y="36"/>
                  </a:lnTo>
                  <a:lnTo>
                    <a:pt x="1725" y="53"/>
                  </a:lnTo>
                  <a:lnTo>
                    <a:pt x="1723" y="70"/>
                  </a:lnTo>
                  <a:lnTo>
                    <a:pt x="1713" y="87"/>
                  </a:lnTo>
                  <a:lnTo>
                    <a:pt x="1702" y="103"/>
                  </a:lnTo>
                  <a:lnTo>
                    <a:pt x="1685" y="118"/>
                  </a:lnTo>
                  <a:lnTo>
                    <a:pt x="1666" y="135"/>
                  </a:lnTo>
                  <a:lnTo>
                    <a:pt x="1641" y="150"/>
                  </a:lnTo>
                  <a:lnTo>
                    <a:pt x="1618" y="163"/>
                  </a:lnTo>
                  <a:lnTo>
                    <a:pt x="1595" y="179"/>
                  </a:lnTo>
                  <a:lnTo>
                    <a:pt x="1573" y="194"/>
                  </a:lnTo>
                  <a:lnTo>
                    <a:pt x="1548" y="207"/>
                  </a:lnTo>
                  <a:lnTo>
                    <a:pt x="1529" y="220"/>
                  </a:lnTo>
                  <a:lnTo>
                    <a:pt x="1510" y="236"/>
                  </a:lnTo>
                  <a:lnTo>
                    <a:pt x="1495" y="251"/>
                  </a:lnTo>
                  <a:lnTo>
                    <a:pt x="1422" y="291"/>
                  </a:lnTo>
                  <a:lnTo>
                    <a:pt x="1354" y="333"/>
                  </a:lnTo>
                  <a:lnTo>
                    <a:pt x="1284" y="376"/>
                  </a:lnTo>
                  <a:lnTo>
                    <a:pt x="1215" y="420"/>
                  </a:lnTo>
                  <a:lnTo>
                    <a:pt x="1145" y="464"/>
                  </a:lnTo>
                  <a:lnTo>
                    <a:pt x="1076" y="508"/>
                  </a:lnTo>
                  <a:lnTo>
                    <a:pt x="1008" y="553"/>
                  </a:lnTo>
                  <a:lnTo>
                    <a:pt x="939" y="599"/>
                  </a:lnTo>
                  <a:lnTo>
                    <a:pt x="871" y="643"/>
                  </a:lnTo>
                  <a:lnTo>
                    <a:pt x="802" y="688"/>
                  </a:lnTo>
                  <a:lnTo>
                    <a:pt x="734" y="732"/>
                  </a:lnTo>
                  <a:lnTo>
                    <a:pt x="667" y="776"/>
                  </a:lnTo>
                  <a:lnTo>
                    <a:pt x="599" y="819"/>
                  </a:lnTo>
                  <a:lnTo>
                    <a:pt x="531" y="863"/>
                  </a:lnTo>
                  <a:lnTo>
                    <a:pt x="462" y="905"/>
                  </a:lnTo>
                  <a:lnTo>
                    <a:pt x="396" y="947"/>
                  </a:lnTo>
                  <a:lnTo>
                    <a:pt x="375" y="964"/>
                  </a:lnTo>
                  <a:lnTo>
                    <a:pt x="356" y="979"/>
                  </a:lnTo>
                  <a:lnTo>
                    <a:pt x="335" y="994"/>
                  </a:lnTo>
                  <a:lnTo>
                    <a:pt x="314" y="1009"/>
                  </a:lnTo>
                  <a:lnTo>
                    <a:pt x="293" y="1025"/>
                  </a:lnTo>
                  <a:lnTo>
                    <a:pt x="270" y="1040"/>
                  </a:lnTo>
                  <a:lnTo>
                    <a:pt x="249" y="1055"/>
                  </a:lnTo>
                  <a:lnTo>
                    <a:pt x="228" y="1070"/>
                  </a:lnTo>
                  <a:lnTo>
                    <a:pt x="204" y="1084"/>
                  </a:lnTo>
                  <a:lnTo>
                    <a:pt x="181" y="1099"/>
                  </a:lnTo>
                  <a:lnTo>
                    <a:pt x="158" y="1112"/>
                  </a:lnTo>
                  <a:lnTo>
                    <a:pt x="137" y="1127"/>
                  </a:lnTo>
                  <a:lnTo>
                    <a:pt x="112" y="1141"/>
                  </a:lnTo>
                  <a:lnTo>
                    <a:pt x="91" y="1156"/>
                  </a:lnTo>
                  <a:lnTo>
                    <a:pt x="69" y="1171"/>
                  </a:lnTo>
                  <a:lnTo>
                    <a:pt x="50" y="1188"/>
                  </a:lnTo>
                  <a:lnTo>
                    <a:pt x="38" y="1184"/>
                  </a:lnTo>
                  <a:lnTo>
                    <a:pt x="29" y="1188"/>
                  </a:lnTo>
                  <a:lnTo>
                    <a:pt x="19" y="1194"/>
                  </a:lnTo>
                  <a:lnTo>
                    <a:pt x="12" y="1198"/>
                  </a:lnTo>
                  <a:lnTo>
                    <a:pt x="2" y="1177"/>
                  </a:lnTo>
                  <a:lnTo>
                    <a:pt x="0" y="1162"/>
                  </a:lnTo>
                  <a:lnTo>
                    <a:pt x="2" y="1144"/>
                  </a:lnTo>
                  <a:lnTo>
                    <a:pt x="12" y="1131"/>
                  </a:lnTo>
                  <a:lnTo>
                    <a:pt x="21" y="1114"/>
                  </a:lnTo>
                  <a:lnTo>
                    <a:pt x="34" y="1101"/>
                  </a:lnTo>
                  <a:lnTo>
                    <a:pt x="50" y="1089"/>
                  </a:lnTo>
                  <a:lnTo>
                    <a:pt x="69" y="1078"/>
                  </a:lnTo>
                  <a:lnTo>
                    <a:pt x="88" y="1065"/>
                  </a:lnTo>
                  <a:lnTo>
                    <a:pt x="107" y="1053"/>
                  </a:lnTo>
                  <a:lnTo>
                    <a:pt x="126" y="1040"/>
                  </a:lnTo>
                  <a:lnTo>
                    <a:pt x="145" y="1030"/>
                  </a:lnTo>
                  <a:lnTo>
                    <a:pt x="164" y="1019"/>
                  </a:lnTo>
                  <a:lnTo>
                    <a:pt x="179" y="1008"/>
                  </a:lnTo>
                  <a:lnTo>
                    <a:pt x="194" y="996"/>
                  </a:lnTo>
                  <a:lnTo>
                    <a:pt x="205" y="987"/>
                  </a:lnTo>
                  <a:lnTo>
                    <a:pt x="247" y="956"/>
                  </a:lnTo>
                  <a:lnTo>
                    <a:pt x="289" y="928"/>
                  </a:lnTo>
                  <a:lnTo>
                    <a:pt x="331" y="897"/>
                  </a:lnTo>
                  <a:lnTo>
                    <a:pt x="373" y="871"/>
                  </a:lnTo>
                  <a:lnTo>
                    <a:pt x="415" y="842"/>
                  </a:lnTo>
                  <a:lnTo>
                    <a:pt x="458" y="814"/>
                  </a:lnTo>
                  <a:lnTo>
                    <a:pt x="498" y="785"/>
                  </a:lnTo>
                  <a:lnTo>
                    <a:pt x="542" y="759"/>
                  </a:lnTo>
                  <a:lnTo>
                    <a:pt x="584" y="730"/>
                  </a:lnTo>
                  <a:lnTo>
                    <a:pt x="628" y="701"/>
                  </a:lnTo>
                  <a:lnTo>
                    <a:pt x="669" y="675"/>
                  </a:lnTo>
                  <a:lnTo>
                    <a:pt x="711" y="646"/>
                  </a:lnTo>
                  <a:lnTo>
                    <a:pt x="753" y="618"/>
                  </a:lnTo>
                  <a:lnTo>
                    <a:pt x="797" y="591"/>
                  </a:lnTo>
                  <a:lnTo>
                    <a:pt x="839" y="565"/>
                  </a:lnTo>
                  <a:lnTo>
                    <a:pt x="882" y="538"/>
                  </a:lnTo>
                  <a:lnTo>
                    <a:pt x="936" y="508"/>
                  </a:lnTo>
                  <a:lnTo>
                    <a:pt x="987" y="477"/>
                  </a:lnTo>
                  <a:lnTo>
                    <a:pt x="1038" y="447"/>
                  </a:lnTo>
                  <a:lnTo>
                    <a:pt x="1091" y="416"/>
                  </a:lnTo>
                  <a:lnTo>
                    <a:pt x="1141" y="382"/>
                  </a:lnTo>
                  <a:lnTo>
                    <a:pt x="1194" y="352"/>
                  </a:lnTo>
                  <a:lnTo>
                    <a:pt x="1245" y="317"/>
                  </a:lnTo>
                  <a:lnTo>
                    <a:pt x="1297" y="283"/>
                  </a:lnTo>
                  <a:lnTo>
                    <a:pt x="1346" y="249"/>
                  </a:lnTo>
                  <a:lnTo>
                    <a:pt x="1398" y="213"/>
                  </a:lnTo>
                  <a:lnTo>
                    <a:pt x="1449" y="177"/>
                  </a:lnTo>
                  <a:lnTo>
                    <a:pt x="1498" y="143"/>
                  </a:lnTo>
                  <a:lnTo>
                    <a:pt x="1548" y="106"/>
                  </a:lnTo>
                  <a:lnTo>
                    <a:pt x="1597" y="70"/>
                  </a:lnTo>
                  <a:lnTo>
                    <a:pt x="1647" y="34"/>
                  </a:lnTo>
                  <a:lnTo>
                    <a:pt x="1696" y="0"/>
                  </a:lnTo>
                  <a:lnTo>
                    <a:pt x="1696" y="0"/>
                  </a:lnTo>
                  <a:close/>
                </a:path>
              </a:pathLst>
            </a:custGeom>
            <a:solidFill>
              <a:srgbClr val="FFFFC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6" name="Freeform 30">
              <a:extLst>
                <a:ext uri="{FF2B5EF4-FFF2-40B4-BE49-F238E27FC236}">
                  <a16:creationId xmlns:a16="http://schemas.microsoft.com/office/drawing/2014/main" id="{B15E6DCB-2C91-3257-D617-6B2AC55109BD}"/>
                </a:ext>
              </a:extLst>
            </p:cNvPr>
            <p:cNvSpPr>
              <a:spLocks/>
            </p:cNvSpPr>
            <p:nvPr/>
          </p:nvSpPr>
          <p:spPr bwMode="auto">
            <a:xfrm>
              <a:off x="1567" y="2643"/>
              <a:ext cx="107" cy="83"/>
            </a:xfrm>
            <a:custGeom>
              <a:avLst/>
              <a:gdLst>
                <a:gd name="T0" fmla="*/ 109 w 213"/>
                <a:gd name="T1" fmla="*/ 0 h 165"/>
                <a:gd name="T2" fmla="*/ 133 w 213"/>
                <a:gd name="T3" fmla="*/ 2 h 165"/>
                <a:gd name="T4" fmla="*/ 160 w 213"/>
                <a:gd name="T5" fmla="*/ 15 h 165"/>
                <a:gd name="T6" fmla="*/ 183 w 213"/>
                <a:gd name="T7" fmla="*/ 34 h 165"/>
                <a:gd name="T8" fmla="*/ 200 w 213"/>
                <a:gd name="T9" fmla="*/ 57 h 165"/>
                <a:gd name="T10" fmla="*/ 209 w 213"/>
                <a:gd name="T11" fmla="*/ 80 h 165"/>
                <a:gd name="T12" fmla="*/ 209 w 213"/>
                <a:gd name="T13" fmla="*/ 101 h 165"/>
                <a:gd name="T14" fmla="*/ 194 w 213"/>
                <a:gd name="T15" fmla="*/ 118 h 165"/>
                <a:gd name="T16" fmla="*/ 183 w 213"/>
                <a:gd name="T17" fmla="*/ 116 h 165"/>
                <a:gd name="T18" fmla="*/ 183 w 213"/>
                <a:gd name="T19" fmla="*/ 106 h 165"/>
                <a:gd name="T20" fmla="*/ 177 w 213"/>
                <a:gd name="T21" fmla="*/ 95 h 165"/>
                <a:gd name="T22" fmla="*/ 168 w 213"/>
                <a:gd name="T23" fmla="*/ 82 h 165"/>
                <a:gd name="T24" fmla="*/ 152 w 213"/>
                <a:gd name="T25" fmla="*/ 63 h 165"/>
                <a:gd name="T26" fmla="*/ 143 w 213"/>
                <a:gd name="T27" fmla="*/ 57 h 165"/>
                <a:gd name="T28" fmla="*/ 147 w 213"/>
                <a:gd name="T29" fmla="*/ 72 h 165"/>
                <a:gd name="T30" fmla="*/ 154 w 213"/>
                <a:gd name="T31" fmla="*/ 85 h 165"/>
                <a:gd name="T32" fmla="*/ 160 w 213"/>
                <a:gd name="T33" fmla="*/ 102 h 165"/>
                <a:gd name="T34" fmla="*/ 166 w 213"/>
                <a:gd name="T35" fmla="*/ 123 h 165"/>
                <a:gd name="T36" fmla="*/ 156 w 213"/>
                <a:gd name="T37" fmla="*/ 142 h 165"/>
                <a:gd name="T38" fmla="*/ 143 w 213"/>
                <a:gd name="T39" fmla="*/ 150 h 165"/>
                <a:gd name="T40" fmla="*/ 131 w 213"/>
                <a:gd name="T41" fmla="*/ 142 h 165"/>
                <a:gd name="T42" fmla="*/ 120 w 213"/>
                <a:gd name="T43" fmla="*/ 118 h 165"/>
                <a:gd name="T44" fmla="*/ 101 w 213"/>
                <a:gd name="T45" fmla="*/ 99 h 165"/>
                <a:gd name="T46" fmla="*/ 78 w 213"/>
                <a:gd name="T47" fmla="*/ 93 h 165"/>
                <a:gd name="T48" fmla="*/ 72 w 213"/>
                <a:gd name="T49" fmla="*/ 102 h 165"/>
                <a:gd name="T50" fmla="*/ 80 w 213"/>
                <a:gd name="T51" fmla="*/ 123 h 165"/>
                <a:gd name="T52" fmla="*/ 74 w 213"/>
                <a:gd name="T53" fmla="*/ 142 h 165"/>
                <a:gd name="T54" fmla="*/ 57 w 213"/>
                <a:gd name="T55" fmla="*/ 158 h 165"/>
                <a:gd name="T56" fmla="*/ 34 w 213"/>
                <a:gd name="T57" fmla="*/ 152 h 165"/>
                <a:gd name="T58" fmla="*/ 17 w 213"/>
                <a:gd name="T59" fmla="*/ 127 h 165"/>
                <a:gd name="T60" fmla="*/ 4 w 213"/>
                <a:gd name="T61" fmla="*/ 102 h 165"/>
                <a:gd name="T62" fmla="*/ 0 w 213"/>
                <a:gd name="T63" fmla="*/ 76 h 165"/>
                <a:gd name="T64" fmla="*/ 2 w 213"/>
                <a:gd name="T65" fmla="*/ 55 h 165"/>
                <a:gd name="T66" fmla="*/ 13 w 213"/>
                <a:gd name="T67" fmla="*/ 40 h 165"/>
                <a:gd name="T68" fmla="*/ 31 w 213"/>
                <a:gd name="T69" fmla="*/ 28 h 165"/>
                <a:gd name="T70" fmla="*/ 52 w 213"/>
                <a:gd name="T71" fmla="*/ 26 h 165"/>
                <a:gd name="T72" fmla="*/ 69 w 213"/>
                <a:gd name="T73" fmla="*/ 26 h 165"/>
                <a:gd name="T74" fmla="*/ 74 w 213"/>
                <a:gd name="T75" fmla="*/ 19 h 165"/>
                <a:gd name="T76" fmla="*/ 90 w 213"/>
                <a:gd name="T77" fmla="*/ 7 h 165"/>
                <a:gd name="T78" fmla="*/ 99 w 213"/>
                <a:gd name="T79" fmla="*/ 4 h 1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13" h="165">
                  <a:moveTo>
                    <a:pt x="99" y="4"/>
                  </a:moveTo>
                  <a:lnTo>
                    <a:pt x="109" y="0"/>
                  </a:lnTo>
                  <a:lnTo>
                    <a:pt x="120" y="0"/>
                  </a:lnTo>
                  <a:lnTo>
                    <a:pt x="133" y="2"/>
                  </a:lnTo>
                  <a:lnTo>
                    <a:pt x="147" y="9"/>
                  </a:lnTo>
                  <a:lnTo>
                    <a:pt x="160" y="15"/>
                  </a:lnTo>
                  <a:lnTo>
                    <a:pt x="171" y="25"/>
                  </a:lnTo>
                  <a:lnTo>
                    <a:pt x="183" y="34"/>
                  </a:lnTo>
                  <a:lnTo>
                    <a:pt x="194" y="45"/>
                  </a:lnTo>
                  <a:lnTo>
                    <a:pt x="200" y="57"/>
                  </a:lnTo>
                  <a:lnTo>
                    <a:pt x="207" y="68"/>
                  </a:lnTo>
                  <a:lnTo>
                    <a:pt x="209" y="80"/>
                  </a:lnTo>
                  <a:lnTo>
                    <a:pt x="213" y="91"/>
                  </a:lnTo>
                  <a:lnTo>
                    <a:pt x="209" y="101"/>
                  </a:lnTo>
                  <a:lnTo>
                    <a:pt x="204" y="110"/>
                  </a:lnTo>
                  <a:lnTo>
                    <a:pt x="194" y="118"/>
                  </a:lnTo>
                  <a:lnTo>
                    <a:pt x="181" y="125"/>
                  </a:lnTo>
                  <a:lnTo>
                    <a:pt x="183" y="116"/>
                  </a:lnTo>
                  <a:lnTo>
                    <a:pt x="183" y="112"/>
                  </a:lnTo>
                  <a:lnTo>
                    <a:pt x="183" y="106"/>
                  </a:lnTo>
                  <a:lnTo>
                    <a:pt x="181" y="102"/>
                  </a:lnTo>
                  <a:lnTo>
                    <a:pt x="177" y="95"/>
                  </a:lnTo>
                  <a:lnTo>
                    <a:pt x="173" y="87"/>
                  </a:lnTo>
                  <a:lnTo>
                    <a:pt x="168" y="82"/>
                  </a:lnTo>
                  <a:lnTo>
                    <a:pt x="164" y="76"/>
                  </a:lnTo>
                  <a:lnTo>
                    <a:pt x="152" y="63"/>
                  </a:lnTo>
                  <a:lnTo>
                    <a:pt x="143" y="53"/>
                  </a:lnTo>
                  <a:lnTo>
                    <a:pt x="143" y="57"/>
                  </a:lnTo>
                  <a:lnTo>
                    <a:pt x="145" y="63"/>
                  </a:lnTo>
                  <a:lnTo>
                    <a:pt x="147" y="72"/>
                  </a:lnTo>
                  <a:lnTo>
                    <a:pt x="152" y="80"/>
                  </a:lnTo>
                  <a:lnTo>
                    <a:pt x="154" y="85"/>
                  </a:lnTo>
                  <a:lnTo>
                    <a:pt x="158" y="95"/>
                  </a:lnTo>
                  <a:lnTo>
                    <a:pt x="160" y="102"/>
                  </a:lnTo>
                  <a:lnTo>
                    <a:pt x="164" y="110"/>
                  </a:lnTo>
                  <a:lnTo>
                    <a:pt x="166" y="123"/>
                  </a:lnTo>
                  <a:lnTo>
                    <a:pt x="162" y="137"/>
                  </a:lnTo>
                  <a:lnTo>
                    <a:pt x="156" y="142"/>
                  </a:lnTo>
                  <a:lnTo>
                    <a:pt x="152" y="148"/>
                  </a:lnTo>
                  <a:lnTo>
                    <a:pt x="143" y="150"/>
                  </a:lnTo>
                  <a:lnTo>
                    <a:pt x="133" y="154"/>
                  </a:lnTo>
                  <a:lnTo>
                    <a:pt x="131" y="142"/>
                  </a:lnTo>
                  <a:lnTo>
                    <a:pt x="128" y="129"/>
                  </a:lnTo>
                  <a:lnTo>
                    <a:pt x="120" y="118"/>
                  </a:lnTo>
                  <a:lnTo>
                    <a:pt x="112" y="108"/>
                  </a:lnTo>
                  <a:lnTo>
                    <a:pt x="101" y="99"/>
                  </a:lnTo>
                  <a:lnTo>
                    <a:pt x="90" y="95"/>
                  </a:lnTo>
                  <a:lnTo>
                    <a:pt x="78" y="93"/>
                  </a:lnTo>
                  <a:lnTo>
                    <a:pt x="67" y="95"/>
                  </a:lnTo>
                  <a:lnTo>
                    <a:pt x="72" y="102"/>
                  </a:lnTo>
                  <a:lnTo>
                    <a:pt x="78" y="114"/>
                  </a:lnTo>
                  <a:lnTo>
                    <a:pt x="80" y="123"/>
                  </a:lnTo>
                  <a:lnTo>
                    <a:pt x="80" y="135"/>
                  </a:lnTo>
                  <a:lnTo>
                    <a:pt x="74" y="142"/>
                  </a:lnTo>
                  <a:lnTo>
                    <a:pt x="67" y="152"/>
                  </a:lnTo>
                  <a:lnTo>
                    <a:pt x="57" y="158"/>
                  </a:lnTo>
                  <a:lnTo>
                    <a:pt x="48" y="165"/>
                  </a:lnTo>
                  <a:lnTo>
                    <a:pt x="34" y="152"/>
                  </a:lnTo>
                  <a:lnTo>
                    <a:pt x="27" y="140"/>
                  </a:lnTo>
                  <a:lnTo>
                    <a:pt x="17" y="127"/>
                  </a:lnTo>
                  <a:lnTo>
                    <a:pt x="12" y="116"/>
                  </a:lnTo>
                  <a:lnTo>
                    <a:pt x="4" y="102"/>
                  </a:lnTo>
                  <a:lnTo>
                    <a:pt x="2" y="89"/>
                  </a:lnTo>
                  <a:lnTo>
                    <a:pt x="0" y="76"/>
                  </a:lnTo>
                  <a:lnTo>
                    <a:pt x="2" y="66"/>
                  </a:lnTo>
                  <a:lnTo>
                    <a:pt x="2" y="55"/>
                  </a:lnTo>
                  <a:lnTo>
                    <a:pt x="8" y="47"/>
                  </a:lnTo>
                  <a:lnTo>
                    <a:pt x="13" y="40"/>
                  </a:lnTo>
                  <a:lnTo>
                    <a:pt x="21" y="34"/>
                  </a:lnTo>
                  <a:lnTo>
                    <a:pt x="31" y="28"/>
                  </a:lnTo>
                  <a:lnTo>
                    <a:pt x="44" y="26"/>
                  </a:lnTo>
                  <a:lnTo>
                    <a:pt x="52" y="26"/>
                  </a:lnTo>
                  <a:lnTo>
                    <a:pt x="59" y="26"/>
                  </a:lnTo>
                  <a:lnTo>
                    <a:pt x="69" y="26"/>
                  </a:lnTo>
                  <a:lnTo>
                    <a:pt x="80" y="30"/>
                  </a:lnTo>
                  <a:lnTo>
                    <a:pt x="74" y="19"/>
                  </a:lnTo>
                  <a:lnTo>
                    <a:pt x="80" y="13"/>
                  </a:lnTo>
                  <a:lnTo>
                    <a:pt x="90" y="7"/>
                  </a:lnTo>
                  <a:lnTo>
                    <a:pt x="99" y="4"/>
                  </a:lnTo>
                  <a:lnTo>
                    <a:pt x="99" y="4"/>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7" name="Freeform 31">
              <a:extLst>
                <a:ext uri="{FF2B5EF4-FFF2-40B4-BE49-F238E27FC236}">
                  <a16:creationId xmlns:a16="http://schemas.microsoft.com/office/drawing/2014/main" id="{6AEEC478-5442-9836-D922-77B94CD6F2D5}"/>
                </a:ext>
              </a:extLst>
            </p:cNvPr>
            <p:cNvSpPr>
              <a:spLocks/>
            </p:cNvSpPr>
            <p:nvPr/>
          </p:nvSpPr>
          <p:spPr bwMode="auto">
            <a:xfrm>
              <a:off x="1244" y="2652"/>
              <a:ext cx="101" cy="63"/>
            </a:xfrm>
            <a:custGeom>
              <a:avLst/>
              <a:gdLst>
                <a:gd name="T0" fmla="*/ 177 w 201"/>
                <a:gd name="T1" fmla="*/ 0 h 125"/>
                <a:gd name="T2" fmla="*/ 186 w 201"/>
                <a:gd name="T3" fmla="*/ 4 h 125"/>
                <a:gd name="T4" fmla="*/ 194 w 201"/>
                <a:gd name="T5" fmla="*/ 8 h 125"/>
                <a:gd name="T6" fmla="*/ 197 w 201"/>
                <a:gd name="T7" fmla="*/ 11 h 125"/>
                <a:gd name="T8" fmla="*/ 201 w 201"/>
                <a:gd name="T9" fmla="*/ 15 h 125"/>
                <a:gd name="T10" fmla="*/ 199 w 201"/>
                <a:gd name="T11" fmla="*/ 25 h 125"/>
                <a:gd name="T12" fmla="*/ 190 w 201"/>
                <a:gd name="T13" fmla="*/ 36 h 125"/>
                <a:gd name="T14" fmla="*/ 182 w 201"/>
                <a:gd name="T15" fmla="*/ 40 h 125"/>
                <a:gd name="T16" fmla="*/ 177 w 201"/>
                <a:gd name="T17" fmla="*/ 44 h 125"/>
                <a:gd name="T18" fmla="*/ 169 w 201"/>
                <a:gd name="T19" fmla="*/ 47 h 125"/>
                <a:gd name="T20" fmla="*/ 161 w 201"/>
                <a:gd name="T21" fmla="*/ 51 h 125"/>
                <a:gd name="T22" fmla="*/ 152 w 201"/>
                <a:gd name="T23" fmla="*/ 55 h 125"/>
                <a:gd name="T24" fmla="*/ 144 w 201"/>
                <a:gd name="T25" fmla="*/ 59 h 125"/>
                <a:gd name="T26" fmla="*/ 135 w 201"/>
                <a:gd name="T27" fmla="*/ 65 h 125"/>
                <a:gd name="T28" fmla="*/ 127 w 201"/>
                <a:gd name="T29" fmla="*/ 68 h 125"/>
                <a:gd name="T30" fmla="*/ 118 w 201"/>
                <a:gd name="T31" fmla="*/ 70 h 125"/>
                <a:gd name="T32" fmla="*/ 110 w 201"/>
                <a:gd name="T33" fmla="*/ 74 h 125"/>
                <a:gd name="T34" fmla="*/ 101 w 201"/>
                <a:gd name="T35" fmla="*/ 78 h 125"/>
                <a:gd name="T36" fmla="*/ 93 w 201"/>
                <a:gd name="T37" fmla="*/ 82 h 125"/>
                <a:gd name="T38" fmla="*/ 80 w 201"/>
                <a:gd name="T39" fmla="*/ 89 h 125"/>
                <a:gd name="T40" fmla="*/ 72 w 201"/>
                <a:gd name="T41" fmla="*/ 97 h 125"/>
                <a:gd name="T42" fmla="*/ 62 w 201"/>
                <a:gd name="T43" fmla="*/ 99 h 125"/>
                <a:gd name="T44" fmla="*/ 53 w 201"/>
                <a:gd name="T45" fmla="*/ 104 h 125"/>
                <a:gd name="T46" fmla="*/ 43 w 201"/>
                <a:gd name="T47" fmla="*/ 112 h 125"/>
                <a:gd name="T48" fmla="*/ 36 w 201"/>
                <a:gd name="T49" fmla="*/ 118 h 125"/>
                <a:gd name="T50" fmla="*/ 26 w 201"/>
                <a:gd name="T51" fmla="*/ 122 h 125"/>
                <a:gd name="T52" fmla="*/ 17 w 201"/>
                <a:gd name="T53" fmla="*/ 125 h 125"/>
                <a:gd name="T54" fmla="*/ 7 w 201"/>
                <a:gd name="T55" fmla="*/ 122 h 125"/>
                <a:gd name="T56" fmla="*/ 0 w 201"/>
                <a:gd name="T57" fmla="*/ 118 h 125"/>
                <a:gd name="T58" fmla="*/ 11 w 201"/>
                <a:gd name="T59" fmla="*/ 110 h 125"/>
                <a:gd name="T60" fmla="*/ 21 w 201"/>
                <a:gd name="T61" fmla="*/ 104 h 125"/>
                <a:gd name="T62" fmla="*/ 34 w 201"/>
                <a:gd name="T63" fmla="*/ 97 h 125"/>
                <a:gd name="T64" fmla="*/ 45 w 201"/>
                <a:gd name="T65" fmla="*/ 91 h 125"/>
                <a:gd name="T66" fmla="*/ 57 w 201"/>
                <a:gd name="T67" fmla="*/ 82 h 125"/>
                <a:gd name="T68" fmla="*/ 70 w 201"/>
                <a:gd name="T69" fmla="*/ 74 h 125"/>
                <a:gd name="T70" fmla="*/ 81 w 201"/>
                <a:gd name="T71" fmla="*/ 66 h 125"/>
                <a:gd name="T72" fmla="*/ 93 w 201"/>
                <a:gd name="T73" fmla="*/ 59 h 125"/>
                <a:gd name="T74" fmla="*/ 104 w 201"/>
                <a:gd name="T75" fmla="*/ 51 h 125"/>
                <a:gd name="T76" fmla="*/ 116 w 201"/>
                <a:gd name="T77" fmla="*/ 44 h 125"/>
                <a:gd name="T78" fmla="*/ 127 w 201"/>
                <a:gd name="T79" fmla="*/ 36 h 125"/>
                <a:gd name="T80" fmla="*/ 139 w 201"/>
                <a:gd name="T81" fmla="*/ 28 h 125"/>
                <a:gd name="T82" fmla="*/ 148 w 201"/>
                <a:gd name="T83" fmla="*/ 21 h 125"/>
                <a:gd name="T84" fmla="*/ 158 w 201"/>
                <a:gd name="T85" fmla="*/ 13 h 125"/>
                <a:gd name="T86" fmla="*/ 167 w 201"/>
                <a:gd name="T87" fmla="*/ 6 h 125"/>
                <a:gd name="T88" fmla="*/ 177 w 201"/>
                <a:gd name="T89" fmla="*/ 0 h 125"/>
                <a:gd name="T90" fmla="*/ 177 w 201"/>
                <a:gd name="T91" fmla="*/ 0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01" h="125">
                  <a:moveTo>
                    <a:pt x="177" y="0"/>
                  </a:moveTo>
                  <a:lnTo>
                    <a:pt x="186" y="4"/>
                  </a:lnTo>
                  <a:lnTo>
                    <a:pt x="194" y="8"/>
                  </a:lnTo>
                  <a:lnTo>
                    <a:pt x="197" y="11"/>
                  </a:lnTo>
                  <a:lnTo>
                    <a:pt x="201" y="15"/>
                  </a:lnTo>
                  <a:lnTo>
                    <a:pt x="199" y="25"/>
                  </a:lnTo>
                  <a:lnTo>
                    <a:pt x="190" y="36"/>
                  </a:lnTo>
                  <a:lnTo>
                    <a:pt x="182" y="40"/>
                  </a:lnTo>
                  <a:lnTo>
                    <a:pt x="177" y="44"/>
                  </a:lnTo>
                  <a:lnTo>
                    <a:pt x="169" y="47"/>
                  </a:lnTo>
                  <a:lnTo>
                    <a:pt x="161" y="51"/>
                  </a:lnTo>
                  <a:lnTo>
                    <a:pt x="152" y="55"/>
                  </a:lnTo>
                  <a:lnTo>
                    <a:pt x="144" y="59"/>
                  </a:lnTo>
                  <a:lnTo>
                    <a:pt x="135" y="65"/>
                  </a:lnTo>
                  <a:lnTo>
                    <a:pt x="127" y="68"/>
                  </a:lnTo>
                  <a:lnTo>
                    <a:pt x="118" y="70"/>
                  </a:lnTo>
                  <a:lnTo>
                    <a:pt x="110" y="74"/>
                  </a:lnTo>
                  <a:lnTo>
                    <a:pt x="101" y="78"/>
                  </a:lnTo>
                  <a:lnTo>
                    <a:pt x="93" y="82"/>
                  </a:lnTo>
                  <a:lnTo>
                    <a:pt x="80" y="89"/>
                  </a:lnTo>
                  <a:lnTo>
                    <a:pt x="72" y="97"/>
                  </a:lnTo>
                  <a:lnTo>
                    <a:pt x="62" y="99"/>
                  </a:lnTo>
                  <a:lnTo>
                    <a:pt x="53" y="104"/>
                  </a:lnTo>
                  <a:lnTo>
                    <a:pt x="43" y="112"/>
                  </a:lnTo>
                  <a:lnTo>
                    <a:pt x="36" y="118"/>
                  </a:lnTo>
                  <a:lnTo>
                    <a:pt x="26" y="122"/>
                  </a:lnTo>
                  <a:lnTo>
                    <a:pt x="17" y="125"/>
                  </a:lnTo>
                  <a:lnTo>
                    <a:pt x="7" y="122"/>
                  </a:lnTo>
                  <a:lnTo>
                    <a:pt x="0" y="118"/>
                  </a:lnTo>
                  <a:lnTo>
                    <a:pt x="11" y="110"/>
                  </a:lnTo>
                  <a:lnTo>
                    <a:pt x="21" y="104"/>
                  </a:lnTo>
                  <a:lnTo>
                    <a:pt x="34" y="97"/>
                  </a:lnTo>
                  <a:lnTo>
                    <a:pt x="45" y="91"/>
                  </a:lnTo>
                  <a:lnTo>
                    <a:pt x="57" y="82"/>
                  </a:lnTo>
                  <a:lnTo>
                    <a:pt x="70" y="74"/>
                  </a:lnTo>
                  <a:lnTo>
                    <a:pt x="81" y="66"/>
                  </a:lnTo>
                  <a:lnTo>
                    <a:pt x="93" y="59"/>
                  </a:lnTo>
                  <a:lnTo>
                    <a:pt x="104" y="51"/>
                  </a:lnTo>
                  <a:lnTo>
                    <a:pt x="116" y="44"/>
                  </a:lnTo>
                  <a:lnTo>
                    <a:pt x="127" y="36"/>
                  </a:lnTo>
                  <a:lnTo>
                    <a:pt x="139" y="28"/>
                  </a:lnTo>
                  <a:lnTo>
                    <a:pt x="148" y="21"/>
                  </a:lnTo>
                  <a:lnTo>
                    <a:pt x="158" y="13"/>
                  </a:lnTo>
                  <a:lnTo>
                    <a:pt x="167" y="6"/>
                  </a:lnTo>
                  <a:lnTo>
                    <a:pt x="177" y="0"/>
                  </a:lnTo>
                  <a:lnTo>
                    <a:pt x="17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8" name="Freeform 32">
              <a:extLst>
                <a:ext uri="{FF2B5EF4-FFF2-40B4-BE49-F238E27FC236}">
                  <a16:creationId xmlns:a16="http://schemas.microsoft.com/office/drawing/2014/main" id="{FA7E02BC-425C-CF68-6A28-8A87163092D5}"/>
                </a:ext>
              </a:extLst>
            </p:cNvPr>
            <p:cNvSpPr>
              <a:spLocks/>
            </p:cNvSpPr>
            <p:nvPr/>
          </p:nvSpPr>
          <p:spPr bwMode="auto">
            <a:xfrm>
              <a:off x="1241" y="2659"/>
              <a:ext cx="32" cy="19"/>
            </a:xfrm>
            <a:custGeom>
              <a:avLst/>
              <a:gdLst>
                <a:gd name="T0" fmla="*/ 51 w 65"/>
                <a:gd name="T1" fmla="*/ 0 h 38"/>
                <a:gd name="T2" fmla="*/ 59 w 65"/>
                <a:gd name="T3" fmla="*/ 2 h 38"/>
                <a:gd name="T4" fmla="*/ 63 w 65"/>
                <a:gd name="T5" fmla="*/ 4 h 38"/>
                <a:gd name="T6" fmla="*/ 65 w 65"/>
                <a:gd name="T7" fmla="*/ 8 h 38"/>
                <a:gd name="T8" fmla="*/ 65 w 65"/>
                <a:gd name="T9" fmla="*/ 14 h 38"/>
                <a:gd name="T10" fmla="*/ 59 w 65"/>
                <a:gd name="T11" fmla="*/ 15 h 38"/>
                <a:gd name="T12" fmla="*/ 51 w 65"/>
                <a:gd name="T13" fmla="*/ 19 h 38"/>
                <a:gd name="T14" fmla="*/ 42 w 65"/>
                <a:gd name="T15" fmla="*/ 25 h 38"/>
                <a:gd name="T16" fmla="*/ 34 w 65"/>
                <a:gd name="T17" fmla="*/ 29 h 38"/>
                <a:gd name="T18" fmla="*/ 23 w 65"/>
                <a:gd name="T19" fmla="*/ 31 h 38"/>
                <a:gd name="T20" fmla="*/ 13 w 65"/>
                <a:gd name="T21" fmla="*/ 34 h 38"/>
                <a:gd name="T22" fmla="*/ 6 w 65"/>
                <a:gd name="T23" fmla="*/ 36 h 38"/>
                <a:gd name="T24" fmla="*/ 4 w 65"/>
                <a:gd name="T25" fmla="*/ 38 h 38"/>
                <a:gd name="T26" fmla="*/ 0 w 65"/>
                <a:gd name="T27" fmla="*/ 38 h 38"/>
                <a:gd name="T28" fmla="*/ 11 w 65"/>
                <a:gd name="T29" fmla="*/ 27 h 38"/>
                <a:gd name="T30" fmla="*/ 25 w 65"/>
                <a:gd name="T31" fmla="*/ 19 h 38"/>
                <a:gd name="T32" fmla="*/ 38 w 65"/>
                <a:gd name="T33" fmla="*/ 10 h 38"/>
                <a:gd name="T34" fmla="*/ 51 w 65"/>
                <a:gd name="T35" fmla="*/ 0 h 38"/>
                <a:gd name="T36" fmla="*/ 51 w 65"/>
                <a:gd name="T37" fmla="*/ 0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5" h="38">
                  <a:moveTo>
                    <a:pt x="51" y="0"/>
                  </a:moveTo>
                  <a:lnTo>
                    <a:pt x="59" y="2"/>
                  </a:lnTo>
                  <a:lnTo>
                    <a:pt x="63" y="4"/>
                  </a:lnTo>
                  <a:lnTo>
                    <a:pt x="65" y="8"/>
                  </a:lnTo>
                  <a:lnTo>
                    <a:pt x="65" y="14"/>
                  </a:lnTo>
                  <a:lnTo>
                    <a:pt x="59" y="15"/>
                  </a:lnTo>
                  <a:lnTo>
                    <a:pt x="51" y="19"/>
                  </a:lnTo>
                  <a:lnTo>
                    <a:pt x="42" y="25"/>
                  </a:lnTo>
                  <a:lnTo>
                    <a:pt x="34" y="29"/>
                  </a:lnTo>
                  <a:lnTo>
                    <a:pt x="23" y="31"/>
                  </a:lnTo>
                  <a:lnTo>
                    <a:pt x="13" y="34"/>
                  </a:lnTo>
                  <a:lnTo>
                    <a:pt x="6" y="36"/>
                  </a:lnTo>
                  <a:lnTo>
                    <a:pt x="4" y="38"/>
                  </a:lnTo>
                  <a:lnTo>
                    <a:pt x="0" y="38"/>
                  </a:lnTo>
                  <a:lnTo>
                    <a:pt x="11" y="27"/>
                  </a:lnTo>
                  <a:lnTo>
                    <a:pt x="25" y="19"/>
                  </a:lnTo>
                  <a:lnTo>
                    <a:pt x="38" y="10"/>
                  </a:lnTo>
                  <a:lnTo>
                    <a:pt x="51" y="0"/>
                  </a:lnTo>
                  <a:lnTo>
                    <a:pt x="5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49" name="Freeform 33">
              <a:extLst>
                <a:ext uri="{FF2B5EF4-FFF2-40B4-BE49-F238E27FC236}">
                  <a16:creationId xmlns:a16="http://schemas.microsoft.com/office/drawing/2014/main" id="{D39BAE42-0913-C57F-AB8B-9AC704FBF430}"/>
                </a:ext>
              </a:extLst>
            </p:cNvPr>
            <p:cNvSpPr>
              <a:spLocks/>
            </p:cNvSpPr>
            <p:nvPr/>
          </p:nvSpPr>
          <p:spPr bwMode="auto">
            <a:xfrm>
              <a:off x="1287" y="2670"/>
              <a:ext cx="90" cy="60"/>
            </a:xfrm>
            <a:custGeom>
              <a:avLst/>
              <a:gdLst>
                <a:gd name="T0" fmla="*/ 152 w 181"/>
                <a:gd name="T1" fmla="*/ 0 h 120"/>
                <a:gd name="T2" fmla="*/ 164 w 181"/>
                <a:gd name="T3" fmla="*/ 4 h 120"/>
                <a:gd name="T4" fmla="*/ 171 w 181"/>
                <a:gd name="T5" fmla="*/ 10 h 120"/>
                <a:gd name="T6" fmla="*/ 177 w 181"/>
                <a:gd name="T7" fmla="*/ 13 h 120"/>
                <a:gd name="T8" fmla="*/ 181 w 181"/>
                <a:gd name="T9" fmla="*/ 19 h 120"/>
                <a:gd name="T10" fmla="*/ 177 w 181"/>
                <a:gd name="T11" fmla="*/ 29 h 120"/>
                <a:gd name="T12" fmla="*/ 168 w 181"/>
                <a:gd name="T13" fmla="*/ 38 h 120"/>
                <a:gd name="T14" fmla="*/ 162 w 181"/>
                <a:gd name="T15" fmla="*/ 42 h 120"/>
                <a:gd name="T16" fmla="*/ 154 w 181"/>
                <a:gd name="T17" fmla="*/ 46 h 120"/>
                <a:gd name="T18" fmla="*/ 147 w 181"/>
                <a:gd name="T19" fmla="*/ 49 h 120"/>
                <a:gd name="T20" fmla="*/ 139 w 181"/>
                <a:gd name="T21" fmla="*/ 55 h 120"/>
                <a:gd name="T22" fmla="*/ 130 w 181"/>
                <a:gd name="T23" fmla="*/ 59 h 120"/>
                <a:gd name="T24" fmla="*/ 122 w 181"/>
                <a:gd name="T25" fmla="*/ 63 h 120"/>
                <a:gd name="T26" fmla="*/ 112 w 181"/>
                <a:gd name="T27" fmla="*/ 67 h 120"/>
                <a:gd name="T28" fmla="*/ 105 w 181"/>
                <a:gd name="T29" fmla="*/ 72 h 120"/>
                <a:gd name="T30" fmla="*/ 95 w 181"/>
                <a:gd name="T31" fmla="*/ 76 h 120"/>
                <a:gd name="T32" fmla="*/ 86 w 181"/>
                <a:gd name="T33" fmla="*/ 80 h 120"/>
                <a:gd name="T34" fmla="*/ 78 w 181"/>
                <a:gd name="T35" fmla="*/ 86 h 120"/>
                <a:gd name="T36" fmla="*/ 71 w 181"/>
                <a:gd name="T37" fmla="*/ 91 h 120"/>
                <a:gd name="T38" fmla="*/ 57 w 181"/>
                <a:gd name="T39" fmla="*/ 99 h 120"/>
                <a:gd name="T40" fmla="*/ 48 w 181"/>
                <a:gd name="T41" fmla="*/ 110 h 120"/>
                <a:gd name="T42" fmla="*/ 38 w 181"/>
                <a:gd name="T43" fmla="*/ 118 h 120"/>
                <a:gd name="T44" fmla="*/ 25 w 181"/>
                <a:gd name="T45" fmla="*/ 120 h 120"/>
                <a:gd name="T46" fmla="*/ 10 w 181"/>
                <a:gd name="T47" fmla="*/ 118 h 120"/>
                <a:gd name="T48" fmla="*/ 0 w 181"/>
                <a:gd name="T49" fmla="*/ 110 h 120"/>
                <a:gd name="T50" fmla="*/ 8 w 181"/>
                <a:gd name="T51" fmla="*/ 103 h 120"/>
                <a:gd name="T52" fmla="*/ 19 w 181"/>
                <a:gd name="T53" fmla="*/ 95 h 120"/>
                <a:gd name="T54" fmla="*/ 31 w 181"/>
                <a:gd name="T55" fmla="*/ 87 h 120"/>
                <a:gd name="T56" fmla="*/ 42 w 181"/>
                <a:gd name="T57" fmla="*/ 82 h 120"/>
                <a:gd name="T58" fmla="*/ 52 w 181"/>
                <a:gd name="T59" fmla="*/ 74 h 120"/>
                <a:gd name="T60" fmla="*/ 65 w 181"/>
                <a:gd name="T61" fmla="*/ 68 h 120"/>
                <a:gd name="T62" fmla="*/ 74 w 181"/>
                <a:gd name="T63" fmla="*/ 63 h 120"/>
                <a:gd name="T64" fmla="*/ 88 w 181"/>
                <a:gd name="T65" fmla="*/ 59 h 120"/>
                <a:gd name="T66" fmla="*/ 97 w 181"/>
                <a:gd name="T67" fmla="*/ 51 h 120"/>
                <a:gd name="T68" fmla="*/ 107 w 181"/>
                <a:gd name="T69" fmla="*/ 46 h 120"/>
                <a:gd name="T70" fmla="*/ 116 w 181"/>
                <a:gd name="T71" fmla="*/ 38 h 120"/>
                <a:gd name="T72" fmla="*/ 128 w 181"/>
                <a:gd name="T73" fmla="*/ 32 h 120"/>
                <a:gd name="T74" fmla="*/ 133 w 181"/>
                <a:gd name="T75" fmla="*/ 25 h 120"/>
                <a:gd name="T76" fmla="*/ 141 w 181"/>
                <a:gd name="T77" fmla="*/ 17 h 120"/>
                <a:gd name="T78" fmla="*/ 147 w 181"/>
                <a:gd name="T79" fmla="*/ 8 h 120"/>
                <a:gd name="T80" fmla="*/ 152 w 181"/>
                <a:gd name="T81" fmla="*/ 0 h 120"/>
                <a:gd name="T82" fmla="*/ 152 w 181"/>
                <a:gd name="T83" fmla="*/ 0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81" h="120">
                  <a:moveTo>
                    <a:pt x="152" y="0"/>
                  </a:moveTo>
                  <a:lnTo>
                    <a:pt x="164" y="4"/>
                  </a:lnTo>
                  <a:lnTo>
                    <a:pt x="171" y="10"/>
                  </a:lnTo>
                  <a:lnTo>
                    <a:pt x="177" y="13"/>
                  </a:lnTo>
                  <a:lnTo>
                    <a:pt x="181" y="19"/>
                  </a:lnTo>
                  <a:lnTo>
                    <a:pt x="177" y="29"/>
                  </a:lnTo>
                  <a:lnTo>
                    <a:pt x="168" y="38"/>
                  </a:lnTo>
                  <a:lnTo>
                    <a:pt x="162" y="42"/>
                  </a:lnTo>
                  <a:lnTo>
                    <a:pt x="154" y="46"/>
                  </a:lnTo>
                  <a:lnTo>
                    <a:pt x="147" y="49"/>
                  </a:lnTo>
                  <a:lnTo>
                    <a:pt x="139" y="55"/>
                  </a:lnTo>
                  <a:lnTo>
                    <a:pt x="130" y="59"/>
                  </a:lnTo>
                  <a:lnTo>
                    <a:pt x="122" y="63"/>
                  </a:lnTo>
                  <a:lnTo>
                    <a:pt x="112" y="67"/>
                  </a:lnTo>
                  <a:lnTo>
                    <a:pt x="105" y="72"/>
                  </a:lnTo>
                  <a:lnTo>
                    <a:pt x="95" y="76"/>
                  </a:lnTo>
                  <a:lnTo>
                    <a:pt x="86" y="80"/>
                  </a:lnTo>
                  <a:lnTo>
                    <a:pt x="78" y="86"/>
                  </a:lnTo>
                  <a:lnTo>
                    <a:pt x="71" y="91"/>
                  </a:lnTo>
                  <a:lnTo>
                    <a:pt x="57" y="99"/>
                  </a:lnTo>
                  <a:lnTo>
                    <a:pt x="48" y="110"/>
                  </a:lnTo>
                  <a:lnTo>
                    <a:pt x="38" y="118"/>
                  </a:lnTo>
                  <a:lnTo>
                    <a:pt x="25" y="120"/>
                  </a:lnTo>
                  <a:lnTo>
                    <a:pt x="10" y="118"/>
                  </a:lnTo>
                  <a:lnTo>
                    <a:pt x="0" y="110"/>
                  </a:lnTo>
                  <a:lnTo>
                    <a:pt x="8" y="103"/>
                  </a:lnTo>
                  <a:lnTo>
                    <a:pt x="19" y="95"/>
                  </a:lnTo>
                  <a:lnTo>
                    <a:pt x="31" y="87"/>
                  </a:lnTo>
                  <a:lnTo>
                    <a:pt x="42" y="82"/>
                  </a:lnTo>
                  <a:lnTo>
                    <a:pt x="52" y="74"/>
                  </a:lnTo>
                  <a:lnTo>
                    <a:pt x="65" y="68"/>
                  </a:lnTo>
                  <a:lnTo>
                    <a:pt x="74" y="63"/>
                  </a:lnTo>
                  <a:lnTo>
                    <a:pt x="88" y="59"/>
                  </a:lnTo>
                  <a:lnTo>
                    <a:pt x="97" y="51"/>
                  </a:lnTo>
                  <a:lnTo>
                    <a:pt x="107" y="46"/>
                  </a:lnTo>
                  <a:lnTo>
                    <a:pt x="116" y="38"/>
                  </a:lnTo>
                  <a:lnTo>
                    <a:pt x="128" y="32"/>
                  </a:lnTo>
                  <a:lnTo>
                    <a:pt x="133" y="25"/>
                  </a:lnTo>
                  <a:lnTo>
                    <a:pt x="141" y="17"/>
                  </a:lnTo>
                  <a:lnTo>
                    <a:pt x="147" y="8"/>
                  </a:lnTo>
                  <a:lnTo>
                    <a:pt x="152" y="0"/>
                  </a:lnTo>
                  <a:lnTo>
                    <a:pt x="15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0" name="Freeform 34">
              <a:extLst>
                <a:ext uri="{FF2B5EF4-FFF2-40B4-BE49-F238E27FC236}">
                  <a16:creationId xmlns:a16="http://schemas.microsoft.com/office/drawing/2014/main" id="{8D30642D-837E-B672-9FDF-C6917465C62C}"/>
                </a:ext>
              </a:extLst>
            </p:cNvPr>
            <p:cNvSpPr>
              <a:spLocks/>
            </p:cNvSpPr>
            <p:nvPr/>
          </p:nvSpPr>
          <p:spPr bwMode="auto">
            <a:xfrm>
              <a:off x="1730" y="2670"/>
              <a:ext cx="19" cy="24"/>
            </a:xfrm>
            <a:custGeom>
              <a:avLst/>
              <a:gdLst>
                <a:gd name="T0" fmla="*/ 25 w 38"/>
                <a:gd name="T1" fmla="*/ 0 h 48"/>
                <a:gd name="T2" fmla="*/ 27 w 38"/>
                <a:gd name="T3" fmla="*/ 0 h 48"/>
                <a:gd name="T4" fmla="*/ 33 w 38"/>
                <a:gd name="T5" fmla="*/ 0 h 48"/>
                <a:gd name="T6" fmla="*/ 27 w 38"/>
                <a:gd name="T7" fmla="*/ 8 h 48"/>
                <a:gd name="T8" fmla="*/ 25 w 38"/>
                <a:gd name="T9" fmla="*/ 19 h 48"/>
                <a:gd name="T10" fmla="*/ 25 w 38"/>
                <a:gd name="T11" fmla="*/ 23 h 48"/>
                <a:gd name="T12" fmla="*/ 27 w 38"/>
                <a:gd name="T13" fmla="*/ 27 h 48"/>
                <a:gd name="T14" fmla="*/ 31 w 38"/>
                <a:gd name="T15" fmla="*/ 29 h 48"/>
                <a:gd name="T16" fmla="*/ 38 w 38"/>
                <a:gd name="T17" fmla="*/ 29 h 48"/>
                <a:gd name="T18" fmla="*/ 31 w 38"/>
                <a:gd name="T19" fmla="*/ 36 h 48"/>
                <a:gd name="T20" fmla="*/ 23 w 38"/>
                <a:gd name="T21" fmla="*/ 42 h 48"/>
                <a:gd name="T22" fmla="*/ 17 w 38"/>
                <a:gd name="T23" fmla="*/ 44 h 48"/>
                <a:gd name="T24" fmla="*/ 14 w 38"/>
                <a:gd name="T25" fmla="*/ 48 h 48"/>
                <a:gd name="T26" fmla="*/ 6 w 38"/>
                <a:gd name="T27" fmla="*/ 46 h 48"/>
                <a:gd name="T28" fmla="*/ 2 w 38"/>
                <a:gd name="T29" fmla="*/ 42 h 48"/>
                <a:gd name="T30" fmla="*/ 0 w 38"/>
                <a:gd name="T31" fmla="*/ 32 h 48"/>
                <a:gd name="T32" fmla="*/ 4 w 38"/>
                <a:gd name="T33" fmla="*/ 21 h 48"/>
                <a:gd name="T34" fmla="*/ 6 w 38"/>
                <a:gd name="T35" fmla="*/ 13 h 48"/>
                <a:gd name="T36" fmla="*/ 12 w 38"/>
                <a:gd name="T37" fmla="*/ 10 h 48"/>
                <a:gd name="T38" fmla="*/ 17 w 38"/>
                <a:gd name="T39" fmla="*/ 4 h 48"/>
                <a:gd name="T40" fmla="*/ 25 w 38"/>
                <a:gd name="T41" fmla="*/ 0 h 48"/>
                <a:gd name="T42" fmla="*/ 25 w 38"/>
                <a:gd name="T43"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38" h="48">
                  <a:moveTo>
                    <a:pt x="25" y="0"/>
                  </a:moveTo>
                  <a:lnTo>
                    <a:pt x="27" y="0"/>
                  </a:lnTo>
                  <a:lnTo>
                    <a:pt x="33" y="0"/>
                  </a:lnTo>
                  <a:lnTo>
                    <a:pt x="27" y="8"/>
                  </a:lnTo>
                  <a:lnTo>
                    <a:pt x="25" y="19"/>
                  </a:lnTo>
                  <a:lnTo>
                    <a:pt x="25" y="23"/>
                  </a:lnTo>
                  <a:lnTo>
                    <a:pt x="27" y="27"/>
                  </a:lnTo>
                  <a:lnTo>
                    <a:pt x="31" y="29"/>
                  </a:lnTo>
                  <a:lnTo>
                    <a:pt x="38" y="29"/>
                  </a:lnTo>
                  <a:lnTo>
                    <a:pt x="31" y="36"/>
                  </a:lnTo>
                  <a:lnTo>
                    <a:pt x="23" y="42"/>
                  </a:lnTo>
                  <a:lnTo>
                    <a:pt x="17" y="44"/>
                  </a:lnTo>
                  <a:lnTo>
                    <a:pt x="14" y="48"/>
                  </a:lnTo>
                  <a:lnTo>
                    <a:pt x="6" y="46"/>
                  </a:lnTo>
                  <a:lnTo>
                    <a:pt x="2" y="42"/>
                  </a:lnTo>
                  <a:lnTo>
                    <a:pt x="0" y="32"/>
                  </a:lnTo>
                  <a:lnTo>
                    <a:pt x="4" y="21"/>
                  </a:lnTo>
                  <a:lnTo>
                    <a:pt x="6" y="13"/>
                  </a:lnTo>
                  <a:lnTo>
                    <a:pt x="12" y="10"/>
                  </a:lnTo>
                  <a:lnTo>
                    <a:pt x="17" y="4"/>
                  </a:lnTo>
                  <a:lnTo>
                    <a:pt x="25" y="0"/>
                  </a:lnTo>
                  <a:lnTo>
                    <a:pt x="2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1" name="Freeform 35">
              <a:extLst>
                <a:ext uri="{FF2B5EF4-FFF2-40B4-BE49-F238E27FC236}">
                  <a16:creationId xmlns:a16="http://schemas.microsoft.com/office/drawing/2014/main" id="{07AFF196-0340-B6B6-89F3-A9D8BF156131}"/>
                </a:ext>
              </a:extLst>
            </p:cNvPr>
            <p:cNvSpPr>
              <a:spLocks/>
            </p:cNvSpPr>
            <p:nvPr/>
          </p:nvSpPr>
          <p:spPr bwMode="auto">
            <a:xfrm>
              <a:off x="1319" y="2688"/>
              <a:ext cx="93" cy="65"/>
            </a:xfrm>
            <a:custGeom>
              <a:avLst/>
              <a:gdLst>
                <a:gd name="T0" fmla="*/ 160 w 186"/>
                <a:gd name="T1" fmla="*/ 0 h 129"/>
                <a:gd name="T2" fmla="*/ 165 w 186"/>
                <a:gd name="T3" fmla="*/ 2 h 129"/>
                <a:gd name="T4" fmla="*/ 171 w 186"/>
                <a:gd name="T5" fmla="*/ 6 h 129"/>
                <a:gd name="T6" fmla="*/ 175 w 186"/>
                <a:gd name="T7" fmla="*/ 10 h 129"/>
                <a:gd name="T8" fmla="*/ 181 w 186"/>
                <a:gd name="T9" fmla="*/ 13 h 129"/>
                <a:gd name="T10" fmla="*/ 184 w 186"/>
                <a:gd name="T11" fmla="*/ 19 h 129"/>
                <a:gd name="T12" fmla="*/ 186 w 186"/>
                <a:gd name="T13" fmla="*/ 27 h 129"/>
                <a:gd name="T14" fmla="*/ 182 w 186"/>
                <a:gd name="T15" fmla="*/ 32 h 129"/>
                <a:gd name="T16" fmla="*/ 179 w 186"/>
                <a:gd name="T17" fmla="*/ 38 h 129"/>
                <a:gd name="T18" fmla="*/ 171 w 186"/>
                <a:gd name="T19" fmla="*/ 46 h 129"/>
                <a:gd name="T20" fmla="*/ 162 w 186"/>
                <a:gd name="T21" fmla="*/ 51 h 129"/>
                <a:gd name="T22" fmla="*/ 154 w 186"/>
                <a:gd name="T23" fmla="*/ 55 h 129"/>
                <a:gd name="T24" fmla="*/ 146 w 186"/>
                <a:gd name="T25" fmla="*/ 59 h 129"/>
                <a:gd name="T26" fmla="*/ 139 w 186"/>
                <a:gd name="T27" fmla="*/ 61 h 129"/>
                <a:gd name="T28" fmla="*/ 131 w 186"/>
                <a:gd name="T29" fmla="*/ 65 h 129"/>
                <a:gd name="T30" fmla="*/ 124 w 186"/>
                <a:gd name="T31" fmla="*/ 69 h 129"/>
                <a:gd name="T32" fmla="*/ 116 w 186"/>
                <a:gd name="T33" fmla="*/ 72 h 129"/>
                <a:gd name="T34" fmla="*/ 108 w 186"/>
                <a:gd name="T35" fmla="*/ 76 h 129"/>
                <a:gd name="T36" fmla="*/ 99 w 186"/>
                <a:gd name="T37" fmla="*/ 82 h 129"/>
                <a:gd name="T38" fmla="*/ 91 w 186"/>
                <a:gd name="T39" fmla="*/ 86 h 129"/>
                <a:gd name="T40" fmla="*/ 84 w 186"/>
                <a:gd name="T41" fmla="*/ 89 h 129"/>
                <a:gd name="T42" fmla="*/ 76 w 186"/>
                <a:gd name="T43" fmla="*/ 93 h 129"/>
                <a:gd name="T44" fmla="*/ 70 w 186"/>
                <a:gd name="T45" fmla="*/ 99 h 129"/>
                <a:gd name="T46" fmla="*/ 59 w 186"/>
                <a:gd name="T47" fmla="*/ 109 h 129"/>
                <a:gd name="T48" fmla="*/ 51 w 186"/>
                <a:gd name="T49" fmla="*/ 120 h 129"/>
                <a:gd name="T50" fmla="*/ 38 w 186"/>
                <a:gd name="T51" fmla="*/ 124 h 129"/>
                <a:gd name="T52" fmla="*/ 25 w 186"/>
                <a:gd name="T53" fmla="*/ 129 h 129"/>
                <a:gd name="T54" fmla="*/ 11 w 186"/>
                <a:gd name="T55" fmla="*/ 129 h 129"/>
                <a:gd name="T56" fmla="*/ 0 w 186"/>
                <a:gd name="T57" fmla="*/ 126 h 129"/>
                <a:gd name="T58" fmla="*/ 8 w 186"/>
                <a:gd name="T59" fmla="*/ 114 h 129"/>
                <a:gd name="T60" fmla="*/ 15 w 186"/>
                <a:gd name="T61" fmla="*/ 105 h 129"/>
                <a:gd name="T62" fmla="*/ 25 w 186"/>
                <a:gd name="T63" fmla="*/ 95 h 129"/>
                <a:gd name="T64" fmla="*/ 34 w 186"/>
                <a:gd name="T65" fmla="*/ 88 h 129"/>
                <a:gd name="T66" fmla="*/ 44 w 186"/>
                <a:gd name="T67" fmla="*/ 78 h 129"/>
                <a:gd name="T68" fmla="*/ 53 w 186"/>
                <a:gd name="T69" fmla="*/ 70 h 129"/>
                <a:gd name="T70" fmla="*/ 65 w 186"/>
                <a:gd name="T71" fmla="*/ 63 h 129"/>
                <a:gd name="T72" fmla="*/ 76 w 186"/>
                <a:gd name="T73" fmla="*/ 57 h 129"/>
                <a:gd name="T74" fmla="*/ 85 w 186"/>
                <a:gd name="T75" fmla="*/ 50 h 129"/>
                <a:gd name="T76" fmla="*/ 97 w 186"/>
                <a:gd name="T77" fmla="*/ 42 h 129"/>
                <a:gd name="T78" fmla="*/ 108 w 186"/>
                <a:gd name="T79" fmla="*/ 36 h 129"/>
                <a:gd name="T80" fmla="*/ 118 w 186"/>
                <a:gd name="T81" fmla="*/ 29 h 129"/>
                <a:gd name="T82" fmla="*/ 127 w 186"/>
                <a:gd name="T83" fmla="*/ 21 h 129"/>
                <a:gd name="T84" fmla="*/ 139 w 186"/>
                <a:gd name="T85" fmla="*/ 13 h 129"/>
                <a:gd name="T86" fmla="*/ 148 w 186"/>
                <a:gd name="T87" fmla="*/ 6 h 129"/>
                <a:gd name="T88" fmla="*/ 160 w 186"/>
                <a:gd name="T89" fmla="*/ 0 h 129"/>
                <a:gd name="T90" fmla="*/ 160 w 186"/>
                <a:gd name="T91"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86" h="129">
                  <a:moveTo>
                    <a:pt x="160" y="0"/>
                  </a:moveTo>
                  <a:lnTo>
                    <a:pt x="165" y="2"/>
                  </a:lnTo>
                  <a:lnTo>
                    <a:pt x="171" y="6"/>
                  </a:lnTo>
                  <a:lnTo>
                    <a:pt x="175" y="10"/>
                  </a:lnTo>
                  <a:lnTo>
                    <a:pt x="181" y="13"/>
                  </a:lnTo>
                  <a:lnTo>
                    <a:pt x="184" y="19"/>
                  </a:lnTo>
                  <a:lnTo>
                    <a:pt x="186" y="27"/>
                  </a:lnTo>
                  <a:lnTo>
                    <a:pt x="182" y="32"/>
                  </a:lnTo>
                  <a:lnTo>
                    <a:pt x="179" y="38"/>
                  </a:lnTo>
                  <a:lnTo>
                    <a:pt x="171" y="46"/>
                  </a:lnTo>
                  <a:lnTo>
                    <a:pt x="162" y="51"/>
                  </a:lnTo>
                  <a:lnTo>
                    <a:pt x="154" y="55"/>
                  </a:lnTo>
                  <a:lnTo>
                    <a:pt x="146" y="59"/>
                  </a:lnTo>
                  <a:lnTo>
                    <a:pt x="139" y="61"/>
                  </a:lnTo>
                  <a:lnTo>
                    <a:pt x="131" y="65"/>
                  </a:lnTo>
                  <a:lnTo>
                    <a:pt x="124" y="69"/>
                  </a:lnTo>
                  <a:lnTo>
                    <a:pt x="116" y="72"/>
                  </a:lnTo>
                  <a:lnTo>
                    <a:pt x="108" y="76"/>
                  </a:lnTo>
                  <a:lnTo>
                    <a:pt x="99" y="82"/>
                  </a:lnTo>
                  <a:lnTo>
                    <a:pt x="91" y="86"/>
                  </a:lnTo>
                  <a:lnTo>
                    <a:pt x="84" y="89"/>
                  </a:lnTo>
                  <a:lnTo>
                    <a:pt x="76" y="93"/>
                  </a:lnTo>
                  <a:lnTo>
                    <a:pt x="70" y="99"/>
                  </a:lnTo>
                  <a:lnTo>
                    <a:pt x="59" y="109"/>
                  </a:lnTo>
                  <a:lnTo>
                    <a:pt x="51" y="120"/>
                  </a:lnTo>
                  <a:lnTo>
                    <a:pt x="38" y="124"/>
                  </a:lnTo>
                  <a:lnTo>
                    <a:pt x="25" y="129"/>
                  </a:lnTo>
                  <a:lnTo>
                    <a:pt x="11" y="129"/>
                  </a:lnTo>
                  <a:lnTo>
                    <a:pt x="0" y="126"/>
                  </a:lnTo>
                  <a:lnTo>
                    <a:pt x="8" y="114"/>
                  </a:lnTo>
                  <a:lnTo>
                    <a:pt x="15" y="105"/>
                  </a:lnTo>
                  <a:lnTo>
                    <a:pt x="25" y="95"/>
                  </a:lnTo>
                  <a:lnTo>
                    <a:pt x="34" y="88"/>
                  </a:lnTo>
                  <a:lnTo>
                    <a:pt x="44" y="78"/>
                  </a:lnTo>
                  <a:lnTo>
                    <a:pt x="53" y="70"/>
                  </a:lnTo>
                  <a:lnTo>
                    <a:pt x="65" y="63"/>
                  </a:lnTo>
                  <a:lnTo>
                    <a:pt x="76" y="57"/>
                  </a:lnTo>
                  <a:lnTo>
                    <a:pt x="85" y="50"/>
                  </a:lnTo>
                  <a:lnTo>
                    <a:pt x="97" y="42"/>
                  </a:lnTo>
                  <a:lnTo>
                    <a:pt x="108" y="36"/>
                  </a:lnTo>
                  <a:lnTo>
                    <a:pt x="118" y="29"/>
                  </a:lnTo>
                  <a:lnTo>
                    <a:pt x="127" y="21"/>
                  </a:lnTo>
                  <a:lnTo>
                    <a:pt x="139" y="13"/>
                  </a:lnTo>
                  <a:lnTo>
                    <a:pt x="148" y="6"/>
                  </a:lnTo>
                  <a:lnTo>
                    <a:pt x="160" y="0"/>
                  </a:lnTo>
                  <a:lnTo>
                    <a:pt x="16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2" name="Freeform 36">
              <a:extLst>
                <a:ext uri="{FF2B5EF4-FFF2-40B4-BE49-F238E27FC236}">
                  <a16:creationId xmlns:a16="http://schemas.microsoft.com/office/drawing/2014/main" id="{B076499F-D148-9698-6E8D-5AFD2C0B882F}"/>
                </a:ext>
              </a:extLst>
            </p:cNvPr>
            <p:cNvSpPr>
              <a:spLocks/>
            </p:cNvSpPr>
            <p:nvPr/>
          </p:nvSpPr>
          <p:spPr bwMode="auto">
            <a:xfrm>
              <a:off x="1355" y="2706"/>
              <a:ext cx="101" cy="70"/>
            </a:xfrm>
            <a:custGeom>
              <a:avLst/>
              <a:gdLst>
                <a:gd name="T0" fmla="*/ 160 w 202"/>
                <a:gd name="T1" fmla="*/ 0 h 139"/>
                <a:gd name="T2" fmla="*/ 169 w 202"/>
                <a:gd name="T3" fmla="*/ 0 h 139"/>
                <a:gd name="T4" fmla="*/ 179 w 202"/>
                <a:gd name="T5" fmla="*/ 2 h 139"/>
                <a:gd name="T6" fmla="*/ 185 w 202"/>
                <a:gd name="T7" fmla="*/ 4 h 139"/>
                <a:gd name="T8" fmla="*/ 192 w 202"/>
                <a:gd name="T9" fmla="*/ 6 h 139"/>
                <a:gd name="T10" fmla="*/ 198 w 202"/>
                <a:gd name="T11" fmla="*/ 12 h 139"/>
                <a:gd name="T12" fmla="*/ 202 w 202"/>
                <a:gd name="T13" fmla="*/ 19 h 139"/>
                <a:gd name="T14" fmla="*/ 196 w 202"/>
                <a:gd name="T15" fmla="*/ 23 h 139"/>
                <a:gd name="T16" fmla="*/ 192 w 202"/>
                <a:gd name="T17" fmla="*/ 31 h 139"/>
                <a:gd name="T18" fmla="*/ 183 w 202"/>
                <a:gd name="T19" fmla="*/ 38 h 139"/>
                <a:gd name="T20" fmla="*/ 171 w 202"/>
                <a:gd name="T21" fmla="*/ 48 h 139"/>
                <a:gd name="T22" fmla="*/ 166 w 202"/>
                <a:gd name="T23" fmla="*/ 52 h 139"/>
                <a:gd name="T24" fmla="*/ 158 w 202"/>
                <a:gd name="T25" fmla="*/ 55 h 139"/>
                <a:gd name="T26" fmla="*/ 150 w 202"/>
                <a:gd name="T27" fmla="*/ 59 h 139"/>
                <a:gd name="T28" fmla="*/ 143 w 202"/>
                <a:gd name="T29" fmla="*/ 63 h 139"/>
                <a:gd name="T30" fmla="*/ 129 w 202"/>
                <a:gd name="T31" fmla="*/ 73 h 139"/>
                <a:gd name="T32" fmla="*/ 116 w 202"/>
                <a:gd name="T33" fmla="*/ 82 h 139"/>
                <a:gd name="T34" fmla="*/ 107 w 202"/>
                <a:gd name="T35" fmla="*/ 86 h 139"/>
                <a:gd name="T36" fmla="*/ 99 w 202"/>
                <a:gd name="T37" fmla="*/ 90 h 139"/>
                <a:gd name="T38" fmla="*/ 93 w 202"/>
                <a:gd name="T39" fmla="*/ 95 h 139"/>
                <a:gd name="T40" fmla="*/ 90 w 202"/>
                <a:gd name="T41" fmla="*/ 99 h 139"/>
                <a:gd name="T42" fmla="*/ 78 w 202"/>
                <a:gd name="T43" fmla="*/ 109 h 139"/>
                <a:gd name="T44" fmla="*/ 71 w 202"/>
                <a:gd name="T45" fmla="*/ 120 h 139"/>
                <a:gd name="T46" fmla="*/ 63 w 202"/>
                <a:gd name="T47" fmla="*/ 124 h 139"/>
                <a:gd name="T48" fmla="*/ 53 w 202"/>
                <a:gd name="T49" fmla="*/ 130 h 139"/>
                <a:gd name="T50" fmla="*/ 44 w 202"/>
                <a:gd name="T51" fmla="*/ 133 h 139"/>
                <a:gd name="T52" fmla="*/ 36 w 202"/>
                <a:gd name="T53" fmla="*/ 137 h 139"/>
                <a:gd name="T54" fmla="*/ 27 w 202"/>
                <a:gd name="T55" fmla="*/ 137 h 139"/>
                <a:gd name="T56" fmla="*/ 17 w 202"/>
                <a:gd name="T57" fmla="*/ 139 h 139"/>
                <a:gd name="T58" fmla="*/ 8 w 202"/>
                <a:gd name="T59" fmla="*/ 137 h 139"/>
                <a:gd name="T60" fmla="*/ 0 w 202"/>
                <a:gd name="T61" fmla="*/ 135 h 139"/>
                <a:gd name="T62" fmla="*/ 2 w 202"/>
                <a:gd name="T63" fmla="*/ 126 h 139"/>
                <a:gd name="T64" fmla="*/ 8 w 202"/>
                <a:gd name="T65" fmla="*/ 118 h 139"/>
                <a:gd name="T66" fmla="*/ 13 w 202"/>
                <a:gd name="T67" fmla="*/ 111 h 139"/>
                <a:gd name="T68" fmla="*/ 19 w 202"/>
                <a:gd name="T69" fmla="*/ 103 h 139"/>
                <a:gd name="T70" fmla="*/ 27 w 202"/>
                <a:gd name="T71" fmla="*/ 95 h 139"/>
                <a:gd name="T72" fmla="*/ 33 w 202"/>
                <a:gd name="T73" fmla="*/ 90 h 139"/>
                <a:gd name="T74" fmla="*/ 40 w 202"/>
                <a:gd name="T75" fmla="*/ 86 h 139"/>
                <a:gd name="T76" fmla="*/ 50 w 202"/>
                <a:gd name="T77" fmla="*/ 82 h 139"/>
                <a:gd name="T78" fmla="*/ 55 w 202"/>
                <a:gd name="T79" fmla="*/ 74 h 139"/>
                <a:gd name="T80" fmla="*/ 63 w 202"/>
                <a:gd name="T81" fmla="*/ 69 h 139"/>
                <a:gd name="T82" fmla="*/ 71 w 202"/>
                <a:gd name="T83" fmla="*/ 63 h 139"/>
                <a:gd name="T84" fmla="*/ 80 w 202"/>
                <a:gd name="T85" fmla="*/ 59 h 139"/>
                <a:gd name="T86" fmla="*/ 88 w 202"/>
                <a:gd name="T87" fmla="*/ 53 h 139"/>
                <a:gd name="T88" fmla="*/ 95 w 202"/>
                <a:gd name="T89" fmla="*/ 50 h 139"/>
                <a:gd name="T90" fmla="*/ 103 w 202"/>
                <a:gd name="T91" fmla="*/ 46 h 139"/>
                <a:gd name="T92" fmla="*/ 110 w 202"/>
                <a:gd name="T93" fmla="*/ 40 h 139"/>
                <a:gd name="T94" fmla="*/ 126 w 202"/>
                <a:gd name="T95" fmla="*/ 31 h 139"/>
                <a:gd name="T96" fmla="*/ 139 w 202"/>
                <a:gd name="T97" fmla="*/ 21 h 139"/>
                <a:gd name="T98" fmla="*/ 148 w 202"/>
                <a:gd name="T99" fmla="*/ 10 h 139"/>
                <a:gd name="T100" fmla="*/ 160 w 202"/>
                <a:gd name="T101" fmla="*/ 0 h 139"/>
                <a:gd name="T102" fmla="*/ 160 w 202"/>
                <a:gd name="T103"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02" h="139">
                  <a:moveTo>
                    <a:pt x="160" y="0"/>
                  </a:moveTo>
                  <a:lnTo>
                    <a:pt x="169" y="0"/>
                  </a:lnTo>
                  <a:lnTo>
                    <a:pt x="179" y="2"/>
                  </a:lnTo>
                  <a:lnTo>
                    <a:pt x="185" y="4"/>
                  </a:lnTo>
                  <a:lnTo>
                    <a:pt x="192" y="6"/>
                  </a:lnTo>
                  <a:lnTo>
                    <a:pt x="198" y="12"/>
                  </a:lnTo>
                  <a:lnTo>
                    <a:pt x="202" y="19"/>
                  </a:lnTo>
                  <a:lnTo>
                    <a:pt x="196" y="23"/>
                  </a:lnTo>
                  <a:lnTo>
                    <a:pt x="192" y="31"/>
                  </a:lnTo>
                  <a:lnTo>
                    <a:pt x="183" y="38"/>
                  </a:lnTo>
                  <a:lnTo>
                    <a:pt x="171" y="48"/>
                  </a:lnTo>
                  <a:lnTo>
                    <a:pt x="166" y="52"/>
                  </a:lnTo>
                  <a:lnTo>
                    <a:pt x="158" y="55"/>
                  </a:lnTo>
                  <a:lnTo>
                    <a:pt x="150" y="59"/>
                  </a:lnTo>
                  <a:lnTo>
                    <a:pt x="143" y="63"/>
                  </a:lnTo>
                  <a:lnTo>
                    <a:pt x="129" y="73"/>
                  </a:lnTo>
                  <a:lnTo>
                    <a:pt x="116" y="82"/>
                  </a:lnTo>
                  <a:lnTo>
                    <a:pt x="107" y="86"/>
                  </a:lnTo>
                  <a:lnTo>
                    <a:pt x="99" y="90"/>
                  </a:lnTo>
                  <a:lnTo>
                    <a:pt x="93" y="95"/>
                  </a:lnTo>
                  <a:lnTo>
                    <a:pt x="90" y="99"/>
                  </a:lnTo>
                  <a:lnTo>
                    <a:pt x="78" y="109"/>
                  </a:lnTo>
                  <a:lnTo>
                    <a:pt x="71" y="120"/>
                  </a:lnTo>
                  <a:lnTo>
                    <a:pt x="63" y="124"/>
                  </a:lnTo>
                  <a:lnTo>
                    <a:pt x="53" y="130"/>
                  </a:lnTo>
                  <a:lnTo>
                    <a:pt x="44" y="133"/>
                  </a:lnTo>
                  <a:lnTo>
                    <a:pt x="36" y="137"/>
                  </a:lnTo>
                  <a:lnTo>
                    <a:pt x="27" y="137"/>
                  </a:lnTo>
                  <a:lnTo>
                    <a:pt x="17" y="139"/>
                  </a:lnTo>
                  <a:lnTo>
                    <a:pt x="8" y="137"/>
                  </a:lnTo>
                  <a:lnTo>
                    <a:pt x="0" y="135"/>
                  </a:lnTo>
                  <a:lnTo>
                    <a:pt x="2" y="126"/>
                  </a:lnTo>
                  <a:lnTo>
                    <a:pt x="8" y="118"/>
                  </a:lnTo>
                  <a:lnTo>
                    <a:pt x="13" y="111"/>
                  </a:lnTo>
                  <a:lnTo>
                    <a:pt x="19" y="103"/>
                  </a:lnTo>
                  <a:lnTo>
                    <a:pt x="27" y="95"/>
                  </a:lnTo>
                  <a:lnTo>
                    <a:pt x="33" y="90"/>
                  </a:lnTo>
                  <a:lnTo>
                    <a:pt x="40" y="86"/>
                  </a:lnTo>
                  <a:lnTo>
                    <a:pt x="50" y="82"/>
                  </a:lnTo>
                  <a:lnTo>
                    <a:pt x="55" y="74"/>
                  </a:lnTo>
                  <a:lnTo>
                    <a:pt x="63" y="69"/>
                  </a:lnTo>
                  <a:lnTo>
                    <a:pt x="71" y="63"/>
                  </a:lnTo>
                  <a:lnTo>
                    <a:pt x="80" y="59"/>
                  </a:lnTo>
                  <a:lnTo>
                    <a:pt x="88" y="53"/>
                  </a:lnTo>
                  <a:lnTo>
                    <a:pt x="95" y="50"/>
                  </a:lnTo>
                  <a:lnTo>
                    <a:pt x="103" y="46"/>
                  </a:lnTo>
                  <a:lnTo>
                    <a:pt x="110" y="40"/>
                  </a:lnTo>
                  <a:lnTo>
                    <a:pt x="126" y="31"/>
                  </a:lnTo>
                  <a:lnTo>
                    <a:pt x="139" y="21"/>
                  </a:lnTo>
                  <a:lnTo>
                    <a:pt x="148" y="10"/>
                  </a:lnTo>
                  <a:lnTo>
                    <a:pt x="160" y="0"/>
                  </a:lnTo>
                  <a:lnTo>
                    <a:pt x="16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3" name="Freeform 37">
              <a:extLst>
                <a:ext uri="{FF2B5EF4-FFF2-40B4-BE49-F238E27FC236}">
                  <a16:creationId xmlns:a16="http://schemas.microsoft.com/office/drawing/2014/main" id="{E90CCD35-1E68-FE58-6337-E15C588A3F95}"/>
                </a:ext>
              </a:extLst>
            </p:cNvPr>
            <p:cNvSpPr>
              <a:spLocks/>
            </p:cNvSpPr>
            <p:nvPr/>
          </p:nvSpPr>
          <p:spPr bwMode="auto">
            <a:xfrm>
              <a:off x="1400" y="2720"/>
              <a:ext cx="91" cy="78"/>
            </a:xfrm>
            <a:custGeom>
              <a:avLst/>
              <a:gdLst>
                <a:gd name="T0" fmla="*/ 140 w 182"/>
                <a:gd name="T1" fmla="*/ 0 h 156"/>
                <a:gd name="T2" fmla="*/ 148 w 182"/>
                <a:gd name="T3" fmla="*/ 2 h 156"/>
                <a:gd name="T4" fmla="*/ 155 w 182"/>
                <a:gd name="T5" fmla="*/ 4 h 156"/>
                <a:gd name="T6" fmla="*/ 161 w 182"/>
                <a:gd name="T7" fmla="*/ 5 h 156"/>
                <a:gd name="T8" fmla="*/ 169 w 182"/>
                <a:gd name="T9" fmla="*/ 9 h 156"/>
                <a:gd name="T10" fmla="*/ 176 w 182"/>
                <a:gd name="T11" fmla="*/ 15 h 156"/>
                <a:gd name="T12" fmla="*/ 182 w 182"/>
                <a:gd name="T13" fmla="*/ 23 h 156"/>
                <a:gd name="T14" fmla="*/ 182 w 182"/>
                <a:gd name="T15" fmla="*/ 30 h 156"/>
                <a:gd name="T16" fmla="*/ 178 w 182"/>
                <a:gd name="T17" fmla="*/ 38 h 156"/>
                <a:gd name="T18" fmla="*/ 173 w 182"/>
                <a:gd name="T19" fmla="*/ 45 h 156"/>
                <a:gd name="T20" fmla="*/ 167 w 182"/>
                <a:gd name="T21" fmla="*/ 55 h 156"/>
                <a:gd name="T22" fmla="*/ 159 w 182"/>
                <a:gd name="T23" fmla="*/ 61 h 156"/>
                <a:gd name="T24" fmla="*/ 152 w 182"/>
                <a:gd name="T25" fmla="*/ 66 h 156"/>
                <a:gd name="T26" fmla="*/ 142 w 182"/>
                <a:gd name="T27" fmla="*/ 72 h 156"/>
                <a:gd name="T28" fmla="*/ 133 w 182"/>
                <a:gd name="T29" fmla="*/ 80 h 156"/>
                <a:gd name="T30" fmla="*/ 121 w 182"/>
                <a:gd name="T31" fmla="*/ 83 h 156"/>
                <a:gd name="T32" fmla="*/ 112 w 182"/>
                <a:gd name="T33" fmla="*/ 91 h 156"/>
                <a:gd name="T34" fmla="*/ 102 w 182"/>
                <a:gd name="T35" fmla="*/ 97 h 156"/>
                <a:gd name="T36" fmla="*/ 93 w 182"/>
                <a:gd name="T37" fmla="*/ 104 h 156"/>
                <a:gd name="T38" fmla="*/ 81 w 182"/>
                <a:gd name="T39" fmla="*/ 110 h 156"/>
                <a:gd name="T40" fmla="*/ 72 w 182"/>
                <a:gd name="T41" fmla="*/ 116 h 156"/>
                <a:gd name="T42" fmla="*/ 62 w 182"/>
                <a:gd name="T43" fmla="*/ 123 h 156"/>
                <a:gd name="T44" fmla="*/ 53 w 182"/>
                <a:gd name="T45" fmla="*/ 129 h 156"/>
                <a:gd name="T46" fmla="*/ 43 w 182"/>
                <a:gd name="T47" fmla="*/ 135 h 156"/>
                <a:gd name="T48" fmla="*/ 38 w 182"/>
                <a:gd name="T49" fmla="*/ 142 h 156"/>
                <a:gd name="T50" fmla="*/ 30 w 182"/>
                <a:gd name="T51" fmla="*/ 148 h 156"/>
                <a:gd name="T52" fmla="*/ 26 w 182"/>
                <a:gd name="T53" fmla="*/ 156 h 156"/>
                <a:gd name="T54" fmla="*/ 20 w 182"/>
                <a:gd name="T55" fmla="*/ 150 h 156"/>
                <a:gd name="T56" fmla="*/ 15 w 182"/>
                <a:gd name="T57" fmla="*/ 148 h 156"/>
                <a:gd name="T58" fmla="*/ 7 w 182"/>
                <a:gd name="T59" fmla="*/ 146 h 156"/>
                <a:gd name="T60" fmla="*/ 0 w 182"/>
                <a:gd name="T61" fmla="*/ 146 h 156"/>
                <a:gd name="T62" fmla="*/ 1 w 182"/>
                <a:gd name="T63" fmla="*/ 137 h 156"/>
                <a:gd name="T64" fmla="*/ 7 w 182"/>
                <a:gd name="T65" fmla="*/ 129 h 156"/>
                <a:gd name="T66" fmla="*/ 11 w 182"/>
                <a:gd name="T67" fmla="*/ 120 h 156"/>
                <a:gd name="T68" fmla="*/ 19 w 182"/>
                <a:gd name="T69" fmla="*/ 114 h 156"/>
                <a:gd name="T70" fmla="*/ 26 w 182"/>
                <a:gd name="T71" fmla="*/ 106 h 156"/>
                <a:gd name="T72" fmla="*/ 34 w 182"/>
                <a:gd name="T73" fmla="*/ 102 h 156"/>
                <a:gd name="T74" fmla="*/ 43 w 182"/>
                <a:gd name="T75" fmla="*/ 95 h 156"/>
                <a:gd name="T76" fmla="*/ 53 w 182"/>
                <a:gd name="T77" fmla="*/ 91 h 156"/>
                <a:gd name="T78" fmla="*/ 60 w 182"/>
                <a:gd name="T79" fmla="*/ 83 h 156"/>
                <a:gd name="T80" fmla="*/ 70 w 182"/>
                <a:gd name="T81" fmla="*/ 80 h 156"/>
                <a:gd name="T82" fmla="*/ 79 w 182"/>
                <a:gd name="T83" fmla="*/ 74 h 156"/>
                <a:gd name="T84" fmla="*/ 89 w 182"/>
                <a:gd name="T85" fmla="*/ 70 h 156"/>
                <a:gd name="T86" fmla="*/ 97 w 182"/>
                <a:gd name="T87" fmla="*/ 64 h 156"/>
                <a:gd name="T88" fmla="*/ 106 w 182"/>
                <a:gd name="T89" fmla="*/ 59 h 156"/>
                <a:gd name="T90" fmla="*/ 114 w 182"/>
                <a:gd name="T91" fmla="*/ 53 h 156"/>
                <a:gd name="T92" fmla="*/ 121 w 182"/>
                <a:gd name="T93" fmla="*/ 47 h 156"/>
                <a:gd name="T94" fmla="*/ 129 w 182"/>
                <a:gd name="T95" fmla="*/ 36 h 156"/>
                <a:gd name="T96" fmla="*/ 136 w 182"/>
                <a:gd name="T97" fmla="*/ 24 h 156"/>
                <a:gd name="T98" fmla="*/ 140 w 182"/>
                <a:gd name="T99" fmla="*/ 11 h 156"/>
                <a:gd name="T100" fmla="*/ 140 w 182"/>
                <a:gd name="T101" fmla="*/ 0 h 156"/>
                <a:gd name="T102" fmla="*/ 140 w 182"/>
                <a:gd name="T103"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82" h="156">
                  <a:moveTo>
                    <a:pt x="140" y="0"/>
                  </a:moveTo>
                  <a:lnTo>
                    <a:pt x="148" y="2"/>
                  </a:lnTo>
                  <a:lnTo>
                    <a:pt x="155" y="4"/>
                  </a:lnTo>
                  <a:lnTo>
                    <a:pt x="161" y="5"/>
                  </a:lnTo>
                  <a:lnTo>
                    <a:pt x="169" y="9"/>
                  </a:lnTo>
                  <a:lnTo>
                    <a:pt x="176" y="15"/>
                  </a:lnTo>
                  <a:lnTo>
                    <a:pt x="182" y="23"/>
                  </a:lnTo>
                  <a:lnTo>
                    <a:pt x="182" y="30"/>
                  </a:lnTo>
                  <a:lnTo>
                    <a:pt x="178" y="38"/>
                  </a:lnTo>
                  <a:lnTo>
                    <a:pt x="173" y="45"/>
                  </a:lnTo>
                  <a:lnTo>
                    <a:pt x="167" y="55"/>
                  </a:lnTo>
                  <a:lnTo>
                    <a:pt x="159" y="61"/>
                  </a:lnTo>
                  <a:lnTo>
                    <a:pt x="152" y="66"/>
                  </a:lnTo>
                  <a:lnTo>
                    <a:pt x="142" y="72"/>
                  </a:lnTo>
                  <a:lnTo>
                    <a:pt x="133" y="80"/>
                  </a:lnTo>
                  <a:lnTo>
                    <a:pt x="121" y="83"/>
                  </a:lnTo>
                  <a:lnTo>
                    <a:pt x="112" y="91"/>
                  </a:lnTo>
                  <a:lnTo>
                    <a:pt x="102" y="97"/>
                  </a:lnTo>
                  <a:lnTo>
                    <a:pt x="93" y="104"/>
                  </a:lnTo>
                  <a:lnTo>
                    <a:pt x="81" y="110"/>
                  </a:lnTo>
                  <a:lnTo>
                    <a:pt x="72" y="116"/>
                  </a:lnTo>
                  <a:lnTo>
                    <a:pt x="62" y="123"/>
                  </a:lnTo>
                  <a:lnTo>
                    <a:pt x="53" y="129"/>
                  </a:lnTo>
                  <a:lnTo>
                    <a:pt x="43" y="135"/>
                  </a:lnTo>
                  <a:lnTo>
                    <a:pt x="38" y="142"/>
                  </a:lnTo>
                  <a:lnTo>
                    <a:pt x="30" y="148"/>
                  </a:lnTo>
                  <a:lnTo>
                    <a:pt x="26" y="156"/>
                  </a:lnTo>
                  <a:lnTo>
                    <a:pt x="20" y="150"/>
                  </a:lnTo>
                  <a:lnTo>
                    <a:pt x="15" y="148"/>
                  </a:lnTo>
                  <a:lnTo>
                    <a:pt x="7" y="146"/>
                  </a:lnTo>
                  <a:lnTo>
                    <a:pt x="0" y="146"/>
                  </a:lnTo>
                  <a:lnTo>
                    <a:pt x="1" y="137"/>
                  </a:lnTo>
                  <a:lnTo>
                    <a:pt x="7" y="129"/>
                  </a:lnTo>
                  <a:lnTo>
                    <a:pt x="11" y="120"/>
                  </a:lnTo>
                  <a:lnTo>
                    <a:pt x="19" y="114"/>
                  </a:lnTo>
                  <a:lnTo>
                    <a:pt x="26" y="106"/>
                  </a:lnTo>
                  <a:lnTo>
                    <a:pt x="34" y="102"/>
                  </a:lnTo>
                  <a:lnTo>
                    <a:pt x="43" y="95"/>
                  </a:lnTo>
                  <a:lnTo>
                    <a:pt x="53" y="91"/>
                  </a:lnTo>
                  <a:lnTo>
                    <a:pt x="60" y="83"/>
                  </a:lnTo>
                  <a:lnTo>
                    <a:pt x="70" y="80"/>
                  </a:lnTo>
                  <a:lnTo>
                    <a:pt x="79" y="74"/>
                  </a:lnTo>
                  <a:lnTo>
                    <a:pt x="89" y="70"/>
                  </a:lnTo>
                  <a:lnTo>
                    <a:pt x="97" y="64"/>
                  </a:lnTo>
                  <a:lnTo>
                    <a:pt x="106" y="59"/>
                  </a:lnTo>
                  <a:lnTo>
                    <a:pt x="114" y="53"/>
                  </a:lnTo>
                  <a:lnTo>
                    <a:pt x="121" y="47"/>
                  </a:lnTo>
                  <a:lnTo>
                    <a:pt x="129" y="36"/>
                  </a:lnTo>
                  <a:lnTo>
                    <a:pt x="136" y="24"/>
                  </a:lnTo>
                  <a:lnTo>
                    <a:pt x="140" y="11"/>
                  </a:lnTo>
                  <a:lnTo>
                    <a:pt x="140" y="0"/>
                  </a:lnTo>
                  <a:lnTo>
                    <a:pt x="14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4" name="Freeform 38">
              <a:extLst>
                <a:ext uri="{FF2B5EF4-FFF2-40B4-BE49-F238E27FC236}">
                  <a16:creationId xmlns:a16="http://schemas.microsoft.com/office/drawing/2014/main" id="{EB0DC838-0DB3-FB6F-F061-040088BB9F42}"/>
                </a:ext>
              </a:extLst>
            </p:cNvPr>
            <p:cNvSpPr>
              <a:spLocks/>
            </p:cNvSpPr>
            <p:nvPr/>
          </p:nvSpPr>
          <p:spPr bwMode="auto">
            <a:xfrm>
              <a:off x="1117" y="2766"/>
              <a:ext cx="26" cy="24"/>
            </a:xfrm>
            <a:custGeom>
              <a:avLst/>
              <a:gdLst>
                <a:gd name="T0" fmla="*/ 0 w 51"/>
                <a:gd name="T1" fmla="*/ 0 h 48"/>
                <a:gd name="T2" fmla="*/ 7 w 51"/>
                <a:gd name="T3" fmla="*/ 2 h 48"/>
                <a:gd name="T4" fmla="*/ 17 w 51"/>
                <a:gd name="T5" fmla="*/ 8 h 48"/>
                <a:gd name="T6" fmla="*/ 25 w 51"/>
                <a:gd name="T7" fmla="*/ 15 h 48"/>
                <a:gd name="T8" fmla="*/ 34 w 51"/>
                <a:gd name="T9" fmla="*/ 23 h 48"/>
                <a:gd name="T10" fmla="*/ 44 w 51"/>
                <a:gd name="T11" fmla="*/ 32 h 48"/>
                <a:gd name="T12" fmla="*/ 51 w 51"/>
                <a:gd name="T13" fmla="*/ 48 h 48"/>
                <a:gd name="T14" fmla="*/ 42 w 51"/>
                <a:gd name="T15" fmla="*/ 42 h 48"/>
                <a:gd name="T16" fmla="*/ 30 w 51"/>
                <a:gd name="T17" fmla="*/ 36 h 48"/>
                <a:gd name="T18" fmla="*/ 21 w 51"/>
                <a:gd name="T19" fmla="*/ 29 h 48"/>
                <a:gd name="T20" fmla="*/ 9 w 51"/>
                <a:gd name="T21" fmla="*/ 23 h 48"/>
                <a:gd name="T22" fmla="*/ 0 w 51"/>
                <a:gd name="T23" fmla="*/ 11 h 48"/>
                <a:gd name="T24" fmla="*/ 0 w 51"/>
                <a:gd name="T25" fmla="*/ 0 h 48"/>
                <a:gd name="T26" fmla="*/ 0 w 51"/>
                <a:gd name="T27" fmla="*/ 0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51" h="48">
                  <a:moveTo>
                    <a:pt x="0" y="0"/>
                  </a:moveTo>
                  <a:lnTo>
                    <a:pt x="7" y="2"/>
                  </a:lnTo>
                  <a:lnTo>
                    <a:pt x="17" y="8"/>
                  </a:lnTo>
                  <a:lnTo>
                    <a:pt x="25" y="15"/>
                  </a:lnTo>
                  <a:lnTo>
                    <a:pt x="34" y="23"/>
                  </a:lnTo>
                  <a:lnTo>
                    <a:pt x="44" y="32"/>
                  </a:lnTo>
                  <a:lnTo>
                    <a:pt x="51" y="48"/>
                  </a:lnTo>
                  <a:lnTo>
                    <a:pt x="42" y="42"/>
                  </a:lnTo>
                  <a:lnTo>
                    <a:pt x="30" y="36"/>
                  </a:lnTo>
                  <a:lnTo>
                    <a:pt x="21" y="29"/>
                  </a:lnTo>
                  <a:lnTo>
                    <a:pt x="9" y="23"/>
                  </a:lnTo>
                  <a:lnTo>
                    <a:pt x="0" y="11"/>
                  </a:lnTo>
                  <a:lnTo>
                    <a:pt x="0" y="0"/>
                  </a:lnTo>
                  <a:lnTo>
                    <a:pt x="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5" name="Freeform 39">
              <a:extLst>
                <a:ext uri="{FF2B5EF4-FFF2-40B4-BE49-F238E27FC236}">
                  <a16:creationId xmlns:a16="http://schemas.microsoft.com/office/drawing/2014/main" id="{EC568945-60FD-91D5-AAF0-149A35254427}"/>
                </a:ext>
              </a:extLst>
            </p:cNvPr>
            <p:cNvSpPr>
              <a:spLocks/>
            </p:cNvSpPr>
            <p:nvPr/>
          </p:nvSpPr>
          <p:spPr bwMode="auto">
            <a:xfrm>
              <a:off x="1080" y="2766"/>
              <a:ext cx="808" cy="1065"/>
            </a:xfrm>
            <a:custGeom>
              <a:avLst/>
              <a:gdLst>
                <a:gd name="T0" fmla="*/ 1584 w 1616"/>
                <a:gd name="T1" fmla="*/ 143 h 2129"/>
                <a:gd name="T2" fmla="*/ 1595 w 1616"/>
                <a:gd name="T3" fmla="*/ 338 h 2129"/>
                <a:gd name="T4" fmla="*/ 1597 w 1616"/>
                <a:gd name="T5" fmla="*/ 538 h 2129"/>
                <a:gd name="T6" fmla="*/ 1608 w 1616"/>
                <a:gd name="T7" fmla="*/ 736 h 2129"/>
                <a:gd name="T8" fmla="*/ 1614 w 1616"/>
                <a:gd name="T9" fmla="*/ 812 h 2129"/>
                <a:gd name="T10" fmla="*/ 1608 w 1616"/>
                <a:gd name="T11" fmla="*/ 844 h 2129"/>
                <a:gd name="T12" fmla="*/ 1547 w 1616"/>
                <a:gd name="T13" fmla="*/ 831 h 2129"/>
                <a:gd name="T14" fmla="*/ 1468 w 1616"/>
                <a:gd name="T15" fmla="*/ 783 h 2129"/>
                <a:gd name="T16" fmla="*/ 1393 w 1616"/>
                <a:gd name="T17" fmla="*/ 722 h 2129"/>
                <a:gd name="T18" fmla="*/ 1334 w 1616"/>
                <a:gd name="T19" fmla="*/ 654 h 2129"/>
                <a:gd name="T20" fmla="*/ 1315 w 1616"/>
                <a:gd name="T21" fmla="*/ 568 h 2129"/>
                <a:gd name="T22" fmla="*/ 1272 w 1616"/>
                <a:gd name="T23" fmla="*/ 502 h 2129"/>
                <a:gd name="T24" fmla="*/ 1199 w 1616"/>
                <a:gd name="T25" fmla="*/ 468 h 2129"/>
                <a:gd name="T26" fmla="*/ 1120 w 1616"/>
                <a:gd name="T27" fmla="*/ 481 h 2129"/>
                <a:gd name="T28" fmla="*/ 916 w 1616"/>
                <a:gd name="T29" fmla="*/ 534 h 2129"/>
                <a:gd name="T30" fmla="*/ 718 w 1616"/>
                <a:gd name="T31" fmla="*/ 683 h 2129"/>
                <a:gd name="T32" fmla="*/ 591 w 1616"/>
                <a:gd name="T33" fmla="*/ 894 h 2129"/>
                <a:gd name="T34" fmla="*/ 553 w 1616"/>
                <a:gd name="T35" fmla="*/ 1143 h 2129"/>
                <a:gd name="T36" fmla="*/ 561 w 1616"/>
                <a:gd name="T37" fmla="*/ 1310 h 2129"/>
                <a:gd name="T38" fmla="*/ 574 w 1616"/>
                <a:gd name="T39" fmla="*/ 1449 h 2129"/>
                <a:gd name="T40" fmla="*/ 583 w 1616"/>
                <a:gd name="T41" fmla="*/ 1584 h 2129"/>
                <a:gd name="T42" fmla="*/ 574 w 1616"/>
                <a:gd name="T43" fmla="*/ 1713 h 2129"/>
                <a:gd name="T44" fmla="*/ 473 w 1616"/>
                <a:gd name="T45" fmla="*/ 1812 h 2129"/>
                <a:gd name="T46" fmla="*/ 344 w 1616"/>
                <a:gd name="T47" fmla="*/ 1903 h 2129"/>
                <a:gd name="T48" fmla="*/ 216 w 1616"/>
                <a:gd name="T49" fmla="*/ 1998 h 2129"/>
                <a:gd name="T50" fmla="*/ 102 w 1616"/>
                <a:gd name="T51" fmla="*/ 2103 h 2129"/>
                <a:gd name="T52" fmla="*/ 57 w 1616"/>
                <a:gd name="T53" fmla="*/ 2101 h 2129"/>
                <a:gd name="T54" fmla="*/ 49 w 1616"/>
                <a:gd name="T55" fmla="*/ 2059 h 2129"/>
                <a:gd name="T56" fmla="*/ 49 w 1616"/>
                <a:gd name="T57" fmla="*/ 2013 h 2129"/>
                <a:gd name="T58" fmla="*/ 40 w 1616"/>
                <a:gd name="T59" fmla="*/ 1966 h 2129"/>
                <a:gd name="T60" fmla="*/ 24 w 1616"/>
                <a:gd name="T61" fmla="*/ 1780 h 2129"/>
                <a:gd name="T62" fmla="*/ 13 w 1616"/>
                <a:gd name="T63" fmla="*/ 1548 h 2129"/>
                <a:gd name="T64" fmla="*/ 2 w 1616"/>
                <a:gd name="T65" fmla="*/ 1316 h 2129"/>
                <a:gd name="T66" fmla="*/ 5 w 1616"/>
                <a:gd name="T67" fmla="*/ 1089 h 2129"/>
                <a:gd name="T68" fmla="*/ 80 w 1616"/>
                <a:gd name="T69" fmla="*/ 977 h 2129"/>
                <a:gd name="T70" fmla="*/ 182 w 1616"/>
                <a:gd name="T71" fmla="*/ 911 h 2129"/>
                <a:gd name="T72" fmla="*/ 283 w 1616"/>
                <a:gd name="T73" fmla="*/ 848 h 2129"/>
                <a:gd name="T74" fmla="*/ 386 w 1616"/>
                <a:gd name="T75" fmla="*/ 781 h 2129"/>
                <a:gd name="T76" fmla="*/ 524 w 1616"/>
                <a:gd name="T77" fmla="*/ 690 h 2129"/>
                <a:gd name="T78" fmla="*/ 677 w 1616"/>
                <a:gd name="T79" fmla="*/ 586 h 2129"/>
                <a:gd name="T80" fmla="*/ 827 w 1616"/>
                <a:gd name="T81" fmla="*/ 483 h 2129"/>
                <a:gd name="T82" fmla="*/ 979 w 1616"/>
                <a:gd name="T83" fmla="*/ 392 h 2129"/>
                <a:gd name="T84" fmla="*/ 1089 w 1616"/>
                <a:gd name="T85" fmla="*/ 310 h 2129"/>
                <a:gd name="T86" fmla="*/ 1198 w 1616"/>
                <a:gd name="T87" fmla="*/ 241 h 2129"/>
                <a:gd name="T88" fmla="*/ 1308 w 1616"/>
                <a:gd name="T89" fmla="*/ 177 h 2129"/>
                <a:gd name="T90" fmla="*/ 1414 w 1616"/>
                <a:gd name="T91" fmla="*/ 107 h 2129"/>
                <a:gd name="T92" fmla="*/ 1437 w 1616"/>
                <a:gd name="T93" fmla="*/ 108 h 2129"/>
                <a:gd name="T94" fmla="*/ 1410 w 1616"/>
                <a:gd name="T95" fmla="*/ 141 h 2129"/>
                <a:gd name="T96" fmla="*/ 1371 w 1616"/>
                <a:gd name="T97" fmla="*/ 167 h 2129"/>
                <a:gd name="T98" fmla="*/ 1338 w 1616"/>
                <a:gd name="T99" fmla="*/ 190 h 2129"/>
                <a:gd name="T100" fmla="*/ 1344 w 1616"/>
                <a:gd name="T101" fmla="*/ 202 h 2129"/>
                <a:gd name="T102" fmla="*/ 1374 w 1616"/>
                <a:gd name="T103" fmla="*/ 198 h 2129"/>
                <a:gd name="T104" fmla="*/ 1424 w 1616"/>
                <a:gd name="T105" fmla="*/ 179 h 2129"/>
                <a:gd name="T106" fmla="*/ 1473 w 1616"/>
                <a:gd name="T107" fmla="*/ 150 h 2129"/>
                <a:gd name="T108" fmla="*/ 1506 w 1616"/>
                <a:gd name="T109" fmla="*/ 110 h 2129"/>
                <a:gd name="T110" fmla="*/ 1517 w 1616"/>
                <a:gd name="T111" fmla="*/ 55 h 2129"/>
                <a:gd name="T112" fmla="*/ 1551 w 1616"/>
                <a:gd name="T113" fmla="*/ 8 h 2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16" h="2129">
                  <a:moveTo>
                    <a:pt x="1564" y="0"/>
                  </a:moveTo>
                  <a:lnTo>
                    <a:pt x="1572" y="46"/>
                  </a:lnTo>
                  <a:lnTo>
                    <a:pt x="1580" y="95"/>
                  </a:lnTo>
                  <a:lnTo>
                    <a:pt x="1584" y="143"/>
                  </a:lnTo>
                  <a:lnTo>
                    <a:pt x="1589" y="192"/>
                  </a:lnTo>
                  <a:lnTo>
                    <a:pt x="1591" y="240"/>
                  </a:lnTo>
                  <a:lnTo>
                    <a:pt x="1593" y="289"/>
                  </a:lnTo>
                  <a:lnTo>
                    <a:pt x="1595" y="338"/>
                  </a:lnTo>
                  <a:lnTo>
                    <a:pt x="1597" y="390"/>
                  </a:lnTo>
                  <a:lnTo>
                    <a:pt x="1597" y="437"/>
                  </a:lnTo>
                  <a:lnTo>
                    <a:pt x="1597" y="489"/>
                  </a:lnTo>
                  <a:lnTo>
                    <a:pt x="1597" y="538"/>
                  </a:lnTo>
                  <a:lnTo>
                    <a:pt x="1601" y="589"/>
                  </a:lnTo>
                  <a:lnTo>
                    <a:pt x="1601" y="637"/>
                  </a:lnTo>
                  <a:lnTo>
                    <a:pt x="1604" y="686"/>
                  </a:lnTo>
                  <a:lnTo>
                    <a:pt x="1608" y="736"/>
                  </a:lnTo>
                  <a:lnTo>
                    <a:pt x="1616" y="787"/>
                  </a:lnTo>
                  <a:lnTo>
                    <a:pt x="1616" y="795"/>
                  </a:lnTo>
                  <a:lnTo>
                    <a:pt x="1616" y="804"/>
                  </a:lnTo>
                  <a:lnTo>
                    <a:pt x="1614" y="812"/>
                  </a:lnTo>
                  <a:lnTo>
                    <a:pt x="1612" y="821"/>
                  </a:lnTo>
                  <a:lnTo>
                    <a:pt x="1610" y="829"/>
                  </a:lnTo>
                  <a:lnTo>
                    <a:pt x="1608" y="837"/>
                  </a:lnTo>
                  <a:lnTo>
                    <a:pt x="1608" y="844"/>
                  </a:lnTo>
                  <a:lnTo>
                    <a:pt x="1610" y="856"/>
                  </a:lnTo>
                  <a:lnTo>
                    <a:pt x="1589" y="848"/>
                  </a:lnTo>
                  <a:lnTo>
                    <a:pt x="1568" y="840"/>
                  </a:lnTo>
                  <a:lnTo>
                    <a:pt x="1547" y="831"/>
                  </a:lnTo>
                  <a:lnTo>
                    <a:pt x="1528" y="821"/>
                  </a:lnTo>
                  <a:lnTo>
                    <a:pt x="1507" y="810"/>
                  </a:lnTo>
                  <a:lnTo>
                    <a:pt x="1488" y="799"/>
                  </a:lnTo>
                  <a:lnTo>
                    <a:pt x="1468" y="783"/>
                  </a:lnTo>
                  <a:lnTo>
                    <a:pt x="1450" y="770"/>
                  </a:lnTo>
                  <a:lnTo>
                    <a:pt x="1430" y="753"/>
                  </a:lnTo>
                  <a:lnTo>
                    <a:pt x="1412" y="738"/>
                  </a:lnTo>
                  <a:lnTo>
                    <a:pt x="1393" y="722"/>
                  </a:lnTo>
                  <a:lnTo>
                    <a:pt x="1378" y="705"/>
                  </a:lnTo>
                  <a:lnTo>
                    <a:pt x="1361" y="688"/>
                  </a:lnTo>
                  <a:lnTo>
                    <a:pt x="1348" y="671"/>
                  </a:lnTo>
                  <a:lnTo>
                    <a:pt x="1334" y="654"/>
                  </a:lnTo>
                  <a:lnTo>
                    <a:pt x="1323" y="637"/>
                  </a:lnTo>
                  <a:lnTo>
                    <a:pt x="1323" y="612"/>
                  </a:lnTo>
                  <a:lnTo>
                    <a:pt x="1321" y="589"/>
                  </a:lnTo>
                  <a:lnTo>
                    <a:pt x="1315" y="568"/>
                  </a:lnTo>
                  <a:lnTo>
                    <a:pt x="1310" y="549"/>
                  </a:lnTo>
                  <a:lnTo>
                    <a:pt x="1298" y="530"/>
                  </a:lnTo>
                  <a:lnTo>
                    <a:pt x="1287" y="515"/>
                  </a:lnTo>
                  <a:lnTo>
                    <a:pt x="1272" y="502"/>
                  </a:lnTo>
                  <a:lnTo>
                    <a:pt x="1258" y="491"/>
                  </a:lnTo>
                  <a:lnTo>
                    <a:pt x="1239" y="481"/>
                  </a:lnTo>
                  <a:lnTo>
                    <a:pt x="1220" y="473"/>
                  </a:lnTo>
                  <a:lnTo>
                    <a:pt x="1199" y="468"/>
                  </a:lnTo>
                  <a:lnTo>
                    <a:pt x="1180" y="468"/>
                  </a:lnTo>
                  <a:lnTo>
                    <a:pt x="1160" y="468"/>
                  </a:lnTo>
                  <a:lnTo>
                    <a:pt x="1139" y="473"/>
                  </a:lnTo>
                  <a:lnTo>
                    <a:pt x="1120" y="481"/>
                  </a:lnTo>
                  <a:lnTo>
                    <a:pt x="1099" y="491"/>
                  </a:lnTo>
                  <a:lnTo>
                    <a:pt x="1036" y="498"/>
                  </a:lnTo>
                  <a:lnTo>
                    <a:pt x="975" y="513"/>
                  </a:lnTo>
                  <a:lnTo>
                    <a:pt x="916" y="534"/>
                  </a:lnTo>
                  <a:lnTo>
                    <a:pt x="863" y="565"/>
                  </a:lnTo>
                  <a:lnTo>
                    <a:pt x="812" y="597"/>
                  </a:lnTo>
                  <a:lnTo>
                    <a:pt x="762" y="637"/>
                  </a:lnTo>
                  <a:lnTo>
                    <a:pt x="718" y="683"/>
                  </a:lnTo>
                  <a:lnTo>
                    <a:pt x="680" y="732"/>
                  </a:lnTo>
                  <a:lnTo>
                    <a:pt x="644" y="781"/>
                  </a:lnTo>
                  <a:lnTo>
                    <a:pt x="616" y="837"/>
                  </a:lnTo>
                  <a:lnTo>
                    <a:pt x="591" y="894"/>
                  </a:lnTo>
                  <a:lnTo>
                    <a:pt x="572" y="954"/>
                  </a:lnTo>
                  <a:lnTo>
                    <a:pt x="559" y="1013"/>
                  </a:lnTo>
                  <a:lnTo>
                    <a:pt x="553" y="1078"/>
                  </a:lnTo>
                  <a:lnTo>
                    <a:pt x="553" y="1143"/>
                  </a:lnTo>
                  <a:lnTo>
                    <a:pt x="562" y="1207"/>
                  </a:lnTo>
                  <a:lnTo>
                    <a:pt x="559" y="1241"/>
                  </a:lnTo>
                  <a:lnTo>
                    <a:pt x="561" y="1276"/>
                  </a:lnTo>
                  <a:lnTo>
                    <a:pt x="561" y="1310"/>
                  </a:lnTo>
                  <a:lnTo>
                    <a:pt x="562" y="1346"/>
                  </a:lnTo>
                  <a:lnTo>
                    <a:pt x="566" y="1380"/>
                  </a:lnTo>
                  <a:lnTo>
                    <a:pt x="570" y="1414"/>
                  </a:lnTo>
                  <a:lnTo>
                    <a:pt x="574" y="1449"/>
                  </a:lnTo>
                  <a:lnTo>
                    <a:pt x="578" y="1485"/>
                  </a:lnTo>
                  <a:lnTo>
                    <a:pt x="580" y="1517"/>
                  </a:lnTo>
                  <a:lnTo>
                    <a:pt x="582" y="1551"/>
                  </a:lnTo>
                  <a:lnTo>
                    <a:pt x="583" y="1584"/>
                  </a:lnTo>
                  <a:lnTo>
                    <a:pt x="585" y="1618"/>
                  </a:lnTo>
                  <a:lnTo>
                    <a:pt x="582" y="1650"/>
                  </a:lnTo>
                  <a:lnTo>
                    <a:pt x="580" y="1681"/>
                  </a:lnTo>
                  <a:lnTo>
                    <a:pt x="574" y="1713"/>
                  </a:lnTo>
                  <a:lnTo>
                    <a:pt x="568" y="1747"/>
                  </a:lnTo>
                  <a:lnTo>
                    <a:pt x="536" y="1768"/>
                  </a:lnTo>
                  <a:lnTo>
                    <a:pt x="505" y="1791"/>
                  </a:lnTo>
                  <a:lnTo>
                    <a:pt x="473" y="1812"/>
                  </a:lnTo>
                  <a:lnTo>
                    <a:pt x="443" y="1835"/>
                  </a:lnTo>
                  <a:lnTo>
                    <a:pt x="408" y="1856"/>
                  </a:lnTo>
                  <a:lnTo>
                    <a:pt x="376" y="1880"/>
                  </a:lnTo>
                  <a:lnTo>
                    <a:pt x="344" y="1903"/>
                  </a:lnTo>
                  <a:lnTo>
                    <a:pt x="312" y="1928"/>
                  </a:lnTo>
                  <a:lnTo>
                    <a:pt x="281" y="1951"/>
                  </a:lnTo>
                  <a:lnTo>
                    <a:pt x="249" y="1973"/>
                  </a:lnTo>
                  <a:lnTo>
                    <a:pt x="216" y="1998"/>
                  </a:lnTo>
                  <a:lnTo>
                    <a:pt x="188" y="2023"/>
                  </a:lnTo>
                  <a:lnTo>
                    <a:pt x="158" y="2048"/>
                  </a:lnTo>
                  <a:lnTo>
                    <a:pt x="131" y="2074"/>
                  </a:lnTo>
                  <a:lnTo>
                    <a:pt x="102" y="2103"/>
                  </a:lnTo>
                  <a:lnTo>
                    <a:pt x="80" y="2129"/>
                  </a:lnTo>
                  <a:lnTo>
                    <a:pt x="68" y="2120"/>
                  </a:lnTo>
                  <a:lnTo>
                    <a:pt x="62" y="2110"/>
                  </a:lnTo>
                  <a:lnTo>
                    <a:pt x="57" y="2101"/>
                  </a:lnTo>
                  <a:lnTo>
                    <a:pt x="53" y="2091"/>
                  </a:lnTo>
                  <a:lnTo>
                    <a:pt x="49" y="2080"/>
                  </a:lnTo>
                  <a:lnTo>
                    <a:pt x="49" y="2070"/>
                  </a:lnTo>
                  <a:lnTo>
                    <a:pt x="49" y="2059"/>
                  </a:lnTo>
                  <a:lnTo>
                    <a:pt x="49" y="2049"/>
                  </a:lnTo>
                  <a:lnTo>
                    <a:pt x="49" y="2038"/>
                  </a:lnTo>
                  <a:lnTo>
                    <a:pt x="49" y="2027"/>
                  </a:lnTo>
                  <a:lnTo>
                    <a:pt x="49" y="2013"/>
                  </a:lnTo>
                  <a:lnTo>
                    <a:pt x="49" y="2002"/>
                  </a:lnTo>
                  <a:lnTo>
                    <a:pt x="45" y="1991"/>
                  </a:lnTo>
                  <a:lnTo>
                    <a:pt x="43" y="1977"/>
                  </a:lnTo>
                  <a:lnTo>
                    <a:pt x="40" y="1966"/>
                  </a:lnTo>
                  <a:lnTo>
                    <a:pt x="34" y="1954"/>
                  </a:lnTo>
                  <a:lnTo>
                    <a:pt x="32" y="1897"/>
                  </a:lnTo>
                  <a:lnTo>
                    <a:pt x="28" y="1838"/>
                  </a:lnTo>
                  <a:lnTo>
                    <a:pt x="24" y="1780"/>
                  </a:lnTo>
                  <a:lnTo>
                    <a:pt x="23" y="1722"/>
                  </a:lnTo>
                  <a:lnTo>
                    <a:pt x="17" y="1664"/>
                  </a:lnTo>
                  <a:lnTo>
                    <a:pt x="15" y="1607"/>
                  </a:lnTo>
                  <a:lnTo>
                    <a:pt x="13" y="1548"/>
                  </a:lnTo>
                  <a:lnTo>
                    <a:pt x="9" y="1491"/>
                  </a:lnTo>
                  <a:lnTo>
                    <a:pt x="5" y="1432"/>
                  </a:lnTo>
                  <a:lnTo>
                    <a:pt x="4" y="1375"/>
                  </a:lnTo>
                  <a:lnTo>
                    <a:pt x="2" y="1316"/>
                  </a:lnTo>
                  <a:lnTo>
                    <a:pt x="2" y="1260"/>
                  </a:lnTo>
                  <a:lnTo>
                    <a:pt x="0" y="1202"/>
                  </a:lnTo>
                  <a:lnTo>
                    <a:pt x="2" y="1145"/>
                  </a:lnTo>
                  <a:lnTo>
                    <a:pt x="5" y="1089"/>
                  </a:lnTo>
                  <a:lnTo>
                    <a:pt x="9" y="1034"/>
                  </a:lnTo>
                  <a:lnTo>
                    <a:pt x="32" y="1013"/>
                  </a:lnTo>
                  <a:lnTo>
                    <a:pt x="57" y="996"/>
                  </a:lnTo>
                  <a:lnTo>
                    <a:pt x="80" y="977"/>
                  </a:lnTo>
                  <a:lnTo>
                    <a:pt x="106" y="960"/>
                  </a:lnTo>
                  <a:lnTo>
                    <a:pt x="131" y="943"/>
                  </a:lnTo>
                  <a:lnTo>
                    <a:pt x="156" y="928"/>
                  </a:lnTo>
                  <a:lnTo>
                    <a:pt x="182" y="911"/>
                  </a:lnTo>
                  <a:lnTo>
                    <a:pt x="209" y="897"/>
                  </a:lnTo>
                  <a:lnTo>
                    <a:pt x="232" y="880"/>
                  </a:lnTo>
                  <a:lnTo>
                    <a:pt x="258" y="865"/>
                  </a:lnTo>
                  <a:lnTo>
                    <a:pt x="283" y="848"/>
                  </a:lnTo>
                  <a:lnTo>
                    <a:pt x="310" y="833"/>
                  </a:lnTo>
                  <a:lnTo>
                    <a:pt x="334" y="816"/>
                  </a:lnTo>
                  <a:lnTo>
                    <a:pt x="361" y="799"/>
                  </a:lnTo>
                  <a:lnTo>
                    <a:pt x="386" y="781"/>
                  </a:lnTo>
                  <a:lnTo>
                    <a:pt x="412" y="764"/>
                  </a:lnTo>
                  <a:lnTo>
                    <a:pt x="450" y="740"/>
                  </a:lnTo>
                  <a:lnTo>
                    <a:pt x="486" y="715"/>
                  </a:lnTo>
                  <a:lnTo>
                    <a:pt x="524" y="690"/>
                  </a:lnTo>
                  <a:lnTo>
                    <a:pt x="562" y="664"/>
                  </a:lnTo>
                  <a:lnTo>
                    <a:pt x="601" y="637"/>
                  </a:lnTo>
                  <a:lnTo>
                    <a:pt x="639" y="612"/>
                  </a:lnTo>
                  <a:lnTo>
                    <a:pt x="677" y="586"/>
                  </a:lnTo>
                  <a:lnTo>
                    <a:pt x="715" y="561"/>
                  </a:lnTo>
                  <a:lnTo>
                    <a:pt x="751" y="534"/>
                  </a:lnTo>
                  <a:lnTo>
                    <a:pt x="791" y="508"/>
                  </a:lnTo>
                  <a:lnTo>
                    <a:pt x="827" y="483"/>
                  </a:lnTo>
                  <a:lnTo>
                    <a:pt x="865" y="458"/>
                  </a:lnTo>
                  <a:lnTo>
                    <a:pt x="903" y="435"/>
                  </a:lnTo>
                  <a:lnTo>
                    <a:pt x="941" y="414"/>
                  </a:lnTo>
                  <a:lnTo>
                    <a:pt x="979" y="392"/>
                  </a:lnTo>
                  <a:lnTo>
                    <a:pt x="1017" y="373"/>
                  </a:lnTo>
                  <a:lnTo>
                    <a:pt x="1040" y="350"/>
                  </a:lnTo>
                  <a:lnTo>
                    <a:pt x="1066" y="329"/>
                  </a:lnTo>
                  <a:lnTo>
                    <a:pt x="1089" y="310"/>
                  </a:lnTo>
                  <a:lnTo>
                    <a:pt x="1118" y="293"/>
                  </a:lnTo>
                  <a:lnTo>
                    <a:pt x="1142" y="274"/>
                  </a:lnTo>
                  <a:lnTo>
                    <a:pt x="1169" y="257"/>
                  </a:lnTo>
                  <a:lnTo>
                    <a:pt x="1198" y="241"/>
                  </a:lnTo>
                  <a:lnTo>
                    <a:pt x="1226" y="226"/>
                  </a:lnTo>
                  <a:lnTo>
                    <a:pt x="1253" y="207"/>
                  </a:lnTo>
                  <a:lnTo>
                    <a:pt x="1281" y="192"/>
                  </a:lnTo>
                  <a:lnTo>
                    <a:pt x="1308" y="177"/>
                  </a:lnTo>
                  <a:lnTo>
                    <a:pt x="1334" y="160"/>
                  </a:lnTo>
                  <a:lnTo>
                    <a:pt x="1361" y="143"/>
                  </a:lnTo>
                  <a:lnTo>
                    <a:pt x="1388" y="126"/>
                  </a:lnTo>
                  <a:lnTo>
                    <a:pt x="1414" y="107"/>
                  </a:lnTo>
                  <a:lnTo>
                    <a:pt x="1441" y="87"/>
                  </a:lnTo>
                  <a:lnTo>
                    <a:pt x="1441" y="95"/>
                  </a:lnTo>
                  <a:lnTo>
                    <a:pt x="1441" y="101"/>
                  </a:lnTo>
                  <a:lnTo>
                    <a:pt x="1437" y="108"/>
                  </a:lnTo>
                  <a:lnTo>
                    <a:pt x="1433" y="118"/>
                  </a:lnTo>
                  <a:lnTo>
                    <a:pt x="1426" y="124"/>
                  </a:lnTo>
                  <a:lnTo>
                    <a:pt x="1418" y="131"/>
                  </a:lnTo>
                  <a:lnTo>
                    <a:pt x="1410" y="141"/>
                  </a:lnTo>
                  <a:lnTo>
                    <a:pt x="1401" y="148"/>
                  </a:lnTo>
                  <a:lnTo>
                    <a:pt x="1391" y="154"/>
                  </a:lnTo>
                  <a:lnTo>
                    <a:pt x="1382" y="160"/>
                  </a:lnTo>
                  <a:lnTo>
                    <a:pt x="1371" y="167"/>
                  </a:lnTo>
                  <a:lnTo>
                    <a:pt x="1363" y="173"/>
                  </a:lnTo>
                  <a:lnTo>
                    <a:pt x="1353" y="179"/>
                  </a:lnTo>
                  <a:lnTo>
                    <a:pt x="1346" y="184"/>
                  </a:lnTo>
                  <a:lnTo>
                    <a:pt x="1338" y="190"/>
                  </a:lnTo>
                  <a:lnTo>
                    <a:pt x="1336" y="194"/>
                  </a:lnTo>
                  <a:lnTo>
                    <a:pt x="1334" y="200"/>
                  </a:lnTo>
                  <a:lnTo>
                    <a:pt x="1338" y="202"/>
                  </a:lnTo>
                  <a:lnTo>
                    <a:pt x="1344" y="202"/>
                  </a:lnTo>
                  <a:lnTo>
                    <a:pt x="1355" y="202"/>
                  </a:lnTo>
                  <a:lnTo>
                    <a:pt x="1361" y="200"/>
                  </a:lnTo>
                  <a:lnTo>
                    <a:pt x="1367" y="200"/>
                  </a:lnTo>
                  <a:lnTo>
                    <a:pt x="1374" y="198"/>
                  </a:lnTo>
                  <a:lnTo>
                    <a:pt x="1384" y="198"/>
                  </a:lnTo>
                  <a:lnTo>
                    <a:pt x="1397" y="192"/>
                  </a:lnTo>
                  <a:lnTo>
                    <a:pt x="1410" y="184"/>
                  </a:lnTo>
                  <a:lnTo>
                    <a:pt x="1424" y="179"/>
                  </a:lnTo>
                  <a:lnTo>
                    <a:pt x="1437" y="173"/>
                  </a:lnTo>
                  <a:lnTo>
                    <a:pt x="1450" y="165"/>
                  </a:lnTo>
                  <a:lnTo>
                    <a:pt x="1462" y="158"/>
                  </a:lnTo>
                  <a:lnTo>
                    <a:pt x="1473" y="150"/>
                  </a:lnTo>
                  <a:lnTo>
                    <a:pt x="1483" y="143"/>
                  </a:lnTo>
                  <a:lnTo>
                    <a:pt x="1490" y="131"/>
                  </a:lnTo>
                  <a:lnTo>
                    <a:pt x="1500" y="122"/>
                  </a:lnTo>
                  <a:lnTo>
                    <a:pt x="1506" y="110"/>
                  </a:lnTo>
                  <a:lnTo>
                    <a:pt x="1511" y="99"/>
                  </a:lnTo>
                  <a:lnTo>
                    <a:pt x="1513" y="84"/>
                  </a:lnTo>
                  <a:lnTo>
                    <a:pt x="1517" y="70"/>
                  </a:lnTo>
                  <a:lnTo>
                    <a:pt x="1517" y="55"/>
                  </a:lnTo>
                  <a:lnTo>
                    <a:pt x="1519" y="38"/>
                  </a:lnTo>
                  <a:lnTo>
                    <a:pt x="1528" y="27"/>
                  </a:lnTo>
                  <a:lnTo>
                    <a:pt x="1540" y="17"/>
                  </a:lnTo>
                  <a:lnTo>
                    <a:pt x="1551" y="8"/>
                  </a:lnTo>
                  <a:lnTo>
                    <a:pt x="1564" y="0"/>
                  </a:lnTo>
                  <a:lnTo>
                    <a:pt x="1564" y="0"/>
                  </a:lnTo>
                  <a:close/>
                </a:path>
              </a:pathLst>
            </a:custGeom>
            <a:solidFill>
              <a:srgbClr val="FFE6B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6" name="Freeform 40">
              <a:extLst>
                <a:ext uri="{FF2B5EF4-FFF2-40B4-BE49-F238E27FC236}">
                  <a16:creationId xmlns:a16="http://schemas.microsoft.com/office/drawing/2014/main" id="{2A11747E-33B5-F2FB-BCF5-A892BAC84F5D}"/>
                </a:ext>
              </a:extLst>
            </p:cNvPr>
            <p:cNvSpPr>
              <a:spLocks/>
            </p:cNvSpPr>
            <p:nvPr/>
          </p:nvSpPr>
          <p:spPr bwMode="auto">
            <a:xfrm>
              <a:off x="635" y="2769"/>
              <a:ext cx="46" cy="36"/>
            </a:xfrm>
            <a:custGeom>
              <a:avLst/>
              <a:gdLst>
                <a:gd name="T0" fmla="*/ 2 w 91"/>
                <a:gd name="T1" fmla="*/ 0 h 72"/>
                <a:gd name="T2" fmla="*/ 7 w 91"/>
                <a:gd name="T3" fmla="*/ 5 h 72"/>
                <a:gd name="T4" fmla="*/ 15 w 91"/>
                <a:gd name="T5" fmla="*/ 9 h 72"/>
                <a:gd name="T6" fmla="*/ 25 w 91"/>
                <a:gd name="T7" fmla="*/ 13 h 72"/>
                <a:gd name="T8" fmla="*/ 34 w 91"/>
                <a:gd name="T9" fmla="*/ 17 h 72"/>
                <a:gd name="T10" fmla="*/ 42 w 91"/>
                <a:gd name="T11" fmla="*/ 23 h 72"/>
                <a:gd name="T12" fmla="*/ 51 w 91"/>
                <a:gd name="T13" fmla="*/ 26 h 72"/>
                <a:gd name="T14" fmla="*/ 61 w 91"/>
                <a:gd name="T15" fmla="*/ 32 h 72"/>
                <a:gd name="T16" fmla="*/ 68 w 91"/>
                <a:gd name="T17" fmla="*/ 40 h 72"/>
                <a:gd name="T18" fmla="*/ 74 w 91"/>
                <a:gd name="T19" fmla="*/ 45 h 72"/>
                <a:gd name="T20" fmla="*/ 82 w 91"/>
                <a:gd name="T21" fmla="*/ 53 h 72"/>
                <a:gd name="T22" fmla="*/ 87 w 91"/>
                <a:gd name="T23" fmla="*/ 62 h 72"/>
                <a:gd name="T24" fmla="*/ 91 w 91"/>
                <a:gd name="T25" fmla="*/ 72 h 72"/>
                <a:gd name="T26" fmla="*/ 80 w 91"/>
                <a:gd name="T27" fmla="*/ 68 h 72"/>
                <a:gd name="T28" fmla="*/ 70 w 91"/>
                <a:gd name="T29" fmla="*/ 68 h 72"/>
                <a:gd name="T30" fmla="*/ 61 w 91"/>
                <a:gd name="T31" fmla="*/ 64 h 72"/>
                <a:gd name="T32" fmla="*/ 51 w 91"/>
                <a:gd name="T33" fmla="*/ 62 h 72"/>
                <a:gd name="T34" fmla="*/ 42 w 91"/>
                <a:gd name="T35" fmla="*/ 57 h 72"/>
                <a:gd name="T36" fmla="*/ 34 w 91"/>
                <a:gd name="T37" fmla="*/ 53 h 72"/>
                <a:gd name="T38" fmla="*/ 25 w 91"/>
                <a:gd name="T39" fmla="*/ 47 h 72"/>
                <a:gd name="T40" fmla="*/ 21 w 91"/>
                <a:gd name="T41" fmla="*/ 42 h 72"/>
                <a:gd name="T42" fmla="*/ 9 w 91"/>
                <a:gd name="T43" fmla="*/ 32 h 72"/>
                <a:gd name="T44" fmla="*/ 4 w 91"/>
                <a:gd name="T45" fmla="*/ 23 h 72"/>
                <a:gd name="T46" fmla="*/ 0 w 91"/>
                <a:gd name="T47" fmla="*/ 11 h 72"/>
                <a:gd name="T48" fmla="*/ 2 w 91"/>
                <a:gd name="T49" fmla="*/ 0 h 72"/>
                <a:gd name="T50" fmla="*/ 2 w 91"/>
                <a:gd name="T51"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91" h="72">
                  <a:moveTo>
                    <a:pt x="2" y="0"/>
                  </a:moveTo>
                  <a:lnTo>
                    <a:pt x="7" y="5"/>
                  </a:lnTo>
                  <a:lnTo>
                    <a:pt x="15" y="9"/>
                  </a:lnTo>
                  <a:lnTo>
                    <a:pt x="25" y="13"/>
                  </a:lnTo>
                  <a:lnTo>
                    <a:pt x="34" y="17"/>
                  </a:lnTo>
                  <a:lnTo>
                    <a:pt x="42" y="23"/>
                  </a:lnTo>
                  <a:lnTo>
                    <a:pt x="51" y="26"/>
                  </a:lnTo>
                  <a:lnTo>
                    <a:pt x="61" y="32"/>
                  </a:lnTo>
                  <a:lnTo>
                    <a:pt x="68" y="40"/>
                  </a:lnTo>
                  <a:lnTo>
                    <a:pt x="74" y="45"/>
                  </a:lnTo>
                  <a:lnTo>
                    <a:pt x="82" y="53"/>
                  </a:lnTo>
                  <a:lnTo>
                    <a:pt x="87" y="62"/>
                  </a:lnTo>
                  <a:lnTo>
                    <a:pt x="91" y="72"/>
                  </a:lnTo>
                  <a:lnTo>
                    <a:pt x="80" y="68"/>
                  </a:lnTo>
                  <a:lnTo>
                    <a:pt x="70" y="68"/>
                  </a:lnTo>
                  <a:lnTo>
                    <a:pt x="61" y="64"/>
                  </a:lnTo>
                  <a:lnTo>
                    <a:pt x="51" y="62"/>
                  </a:lnTo>
                  <a:lnTo>
                    <a:pt x="42" y="57"/>
                  </a:lnTo>
                  <a:lnTo>
                    <a:pt x="34" y="53"/>
                  </a:lnTo>
                  <a:lnTo>
                    <a:pt x="25" y="47"/>
                  </a:lnTo>
                  <a:lnTo>
                    <a:pt x="21" y="42"/>
                  </a:lnTo>
                  <a:lnTo>
                    <a:pt x="9" y="32"/>
                  </a:lnTo>
                  <a:lnTo>
                    <a:pt x="4" y="23"/>
                  </a:lnTo>
                  <a:lnTo>
                    <a:pt x="0" y="11"/>
                  </a:lnTo>
                  <a:lnTo>
                    <a:pt x="2" y="0"/>
                  </a:lnTo>
                  <a:lnTo>
                    <a:pt x="2" y="0"/>
                  </a:lnTo>
                  <a:close/>
                </a:path>
              </a:pathLst>
            </a:custGeom>
            <a:solidFill>
              <a:srgbClr val="E08477"/>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7" name="Freeform 41">
              <a:extLst>
                <a:ext uri="{FF2B5EF4-FFF2-40B4-BE49-F238E27FC236}">
                  <a16:creationId xmlns:a16="http://schemas.microsoft.com/office/drawing/2014/main" id="{17BF7E92-4FF7-7836-2782-CA38B8FE9A1C}"/>
                </a:ext>
              </a:extLst>
            </p:cNvPr>
            <p:cNvSpPr>
              <a:spLocks/>
            </p:cNvSpPr>
            <p:nvPr/>
          </p:nvSpPr>
          <p:spPr bwMode="auto">
            <a:xfrm>
              <a:off x="1251" y="2798"/>
              <a:ext cx="43" cy="50"/>
            </a:xfrm>
            <a:custGeom>
              <a:avLst/>
              <a:gdLst>
                <a:gd name="T0" fmla="*/ 46 w 88"/>
                <a:gd name="T1" fmla="*/ 0 h 99"/>
                <a:gd name="T2" fmla="*/ 57 w 88"/>
                <a:gd name="T3" fmla="*/ 2 h 99"/>
                <a:gd name="T4" fmla="*/ 67 w 88"/>
                <a:gd name="T5" fmla="*/ 3 h 99"/>
                <a:gd name="T6" fmla="*/ 72 w 88"/>
                <a:gd name="T7" fmla="*/ 9 h 99"/>
                <a:gd name="T8" fmla="*/ 80 w 88"/>
                <a:gd name="T9" fmla="*/ 13 h 99"/>
                <a:gd name="T10" fmla="*/ 86 w 88"/>
                <a:gd name="T11" fmla="*/ 22 h 99"/>
                <a:gd name="T12" fmla="*/ 88 w 88"/>
                <a:gd name="T13" fmla="*/ 36 h 99"/>
                <a:gd name="T14" fmla="*/ 86 w 88"/>
                <a:gd name="T15" fmla="*/ 43 h 99"/>
                <a:gd name="T16" fmla="*/ 80 w 88"/>
                <a:gd name="T17" fmla="*/ 53 h 99"/>
                <a:gd name="T18" fmla="*/ 72 w 88"/>
                <a:gd name="T19" fmla="*/ 62 h 99"/>
                <a:gd name="T20" fmla="*/ 65 w 88"/>
                <a:gd name="T21" fmla="*/ 74 h 99"/>
                <a:gd name="T22" fmla="*/ 53 w 88"/>
                <a:gd name="T23" fmla="*/ 80 h 99"/>
                <a:gd name="T24" fmla="*/ 44 w 88"/>
                <a:gd name="T25" fmla="*/ 87 h 99"/>
                <a:gd name="T26" fmla="*/ 30 w 88"/>
                <a:gd name="T27" fmla="*/ 93 h 99"/>
                <a:gd name="T28" fmla="*/ 23 w 88"/>
                <a:gd name="T29" fmla="*/ 99 h 99"/>
                <a:gd name="T30" fmla="*/ 13 w 88"/>
                <a:gd name="T31" fmla="*/ 97 h 99"/>
                <a:gd name="T32" fmla="*/ 8 w 88"/>
                <a:gd name="T33" fmla="*/ 97 h 99"/>
                <a:gd name="T34" fmla="*/ 4 w 88"/>
                <a:gd name="T35" fmla="*/ 93 h 99"/>
                <a:gd name="T36" fmla="*/ 0 w 88"/>
                <a:gd name="T37" fmla="*/ 89 h 99"/>
                <a:gd name="T38" fmla="*/ 0 w 88"/>
                <a:gd name="T39" fmla="*/ 80 h 99"/>
                <a:gd name="T40" fmla="*/ 2 w 88"/>
                <a:gd name="T41" fmla="*/ 72 h 99"/>
                <a:gd name="T42" fmla="*/ 8 w 88"/>
                <a:gd name="T43" fmla="*/ 61 h 99"/>
                <a:gd name="T44" fmla="*/ 17 w 88"/>
                <a:gd name="T45" fmla="*/ 49 h 99"/>
                <a:gd name="T46" fmla="*/ 21 w 88"/>
                <a:gd name="T47" fmla="*/ 42 h 99"/>
                <a:gd name="T48" fmla="*/ 27 w 88"/>
                <a:gd name="T49" fmla="*/ 36 h 99"/>
                <a:gd name="T50" fmla="*/ 29 w 88"/>
                <a:gd name="T51" fmla="*/ 26 h 99"/>
                <a:gd name="T52" fmla="*/ 32 w 88"/>
                <a:gd name="T53" fmla="*/ 21 h 99"/>
                <a:gd name="T54" fmla="*/ 40 w 88"/>
                <a:gd name="T55" fmla="*/ 9 h 99"/>
                <a:gd name="T56" fmla="*/ 46 w 88"/>
                <a:gd name="T57" fmla="*/ 0 h 99"/>
                <a:gd name="T58" fmla="*/ 46 w 88"/>
                <a:gd name="T59"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88" h="99">
                  <a:moveTo>
                    <a:pt x="46" y="0"/>
                  </a:moveTo>
                  <a:lnTo>
                    <a:pt x="57" y="2"/>
                  </a:lnTo>
                  <a:lnTo>
                    <a:pt x="67" y="3"/>
                  </a:lnTo>
                  <a:lnTo>
                    <a:pt x="72" y="9"/>
                  </a:lnTo>
                  <a:lnTo>
                    <a:pt x="80" y="13"/>
                  </a:lnTo>
                  <a:lnTo>
                    <a:pt x="86" y="22"/>
                  </a:lnTo>
                  <a:lnTo>
                    <a:pt x="88" y="36"/>
                  </a:lnTo>
                  <a:lnTo>
                    <a:pt x="86" y="43"/>
                  </a:lnTo>
                  <a:lnTo>
                    <a:pt x="80" y="53"/>
                  </a:lnTo>
                  <a:lnTo>
                    <a:pt x="72" y="62"/>
                  </a:lnTo>
                  <a:lnTo>
                    <a:pt x="65" y="74"/>
                  </a:lnTo>
                  <a:lnTo>
                    <a:pt x="53" y="80"/>
                  </a:lnTo>
                  <a:lnTo>
                    <a:pt x="44" y="87"/>
                  </a:lnTo>
                  <a:lnTo>
                    <a:pt x="30" y="93"/>
                  </a:lnTo>
                  <a:lnTo>
                    <a:pt x="23" y="99"/>
                  </a:lnTo>
                  <a:lnTo>
                    <a:pt x="13" y="97"/>
                  </a:lnTo>
                  <a:lnTo>
                    <a:pt x="8" y="97"/>
                  </a:lnTo>
                  <a:lnTo>
                    <a:pt x="4" y="93"/>
                  </a:lnTo>
                  <a:lnTo>
                    <a:pt x="0" y="89"/>
                  </a:lnTo>
                  <a:lnTo>
                    <a:pt x="0" y="80"/>
                  </a:lnTo>
                  <a:lnTo>
                    <a:pt x="2" y="72"/>
                  </a:lnTo>
                  <a:lnTo>
                    <a:pt x="8" y="61"/>
                  </a:lnTo>
                  <a:lnTo>
                    <a:pt x="17" y="49"/>
                  </a:lnTo>
                  <a:lnTo>
                    <a:pt x="21" y="42"/>
                  </a:lnTo>
                  <a:lnTo>
                    <a:pt x="27" y="36"/>
                  </a:lnTo>
                  <a:lnTo>
                    <a:pt x="29" y="26"/>
                  </a:lnTo>
                  <a:lnTo>
                    <a:pt x="32" y="21"/>
                  </a:lnTo>
                  <a:lnTo>
                    <a:pt x="40" y="9"/>
                  </a:lnTo>
                  <a:lnTo>
                    <a:pt x="46" y="0"/>
                  </a:lnTo>
                  <a:lnTo>
                    <a:pt x="46"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8" name="Freeform 42">
              <a:extLst>
                <a:ext uri="{FF2B5EF4-FFF2-40B4-BE49-F238E27FC236}">
                  <a16:creationId xmlns:a16="http://schemas.microsoft.com/office/drawing/2014/main" id="{FEE2D988-5984-E20F-56F3-994785EAA29C}"/>
                </a:ext>
              </a:extLst>
            </p:cNvPr>
            <p:cNvSpPr>
              <a:spLocks/>
            </p:cNvSpPr>
            <p:nvPr/>
          </p:nvSpPr>
          <p:spPr bwMode="auto">
            <a:xfrm>
              <a:off x="748" y="2812"/>
              <a:ext cx="114" cy="50"/>
            </a:xfrm>
            <a:custGeom>
              <a:avLst/>
              <a:gdLst>
                <a:gd name="T0" fmla="*/ 188 w 228"/>
                <a:gd name="T1" fmla="*/ 0 h 101"/>
                <a:gd name="T2" fmla="*/ 198 w 228"/>
                <a:gd name="T3" fmla="*/ 0 h 101"/>
                <a:gd name="T4" fmla="*/ 207 w 228"/>
                <a:gd name="T5" fmla="*/ 0 h 101"/>
                <a:gd name="T6" fmla="*/ 217 w 228"/>
                <a:gd name="T7" fmla="*/ 0 h 101"/>
                <a:gd name="T8" fmla="*/ 228 w 228"/>
                <a:gd name="T9" fmla="*/ 0 h 101"/>
                <a:gd name="T10" fmla="*/ 228 w 228"/>
                <a:gd name="T11" fmla="*/ 2 h 101"/>
                <a:gd name="T12" fmla="*/ 228 w 228"/>
                <a:gd name="T13" fmla="*/ 6 h 101"/>
                <a:gd name="T14" fmla="*/ 221 w 228"/>
                <a:gd name="T15" fmla="*/ 10 h 101"/>
                <a:gd name="T16" fmla="*/ 211 w 228"/>
                <a:gd name="T17" fmla="*/ 12 h 101"/>
                <a:gd name="T18" fmla="*/ 204 w 228"/>
                <a:gd name="T19" fmla="*/ 14 h 101"/>
                <a:gd name="T20" fmla="*/ 196 w 228"/>
                <a:gd name="T21" fmla="*/ 17 h 101"/>
                <a:gd name="T22" fmla="*/ 188 w 228"/>
                <a:gd name="T23" fmla="*/ 21 h 101"/>
                <a:gd name="T24" fmla="*/ 181 w 228"/>
                <a:gd name="T25" fmla="*/ 25 h 101"/>
                <a:gd name="T26" fmla="*/ 173 w 228"/>
                <a:gd name="T27" fmla="*/ 29 h 101"/>
                <a:gd name="T28" fmla="*/ 166 w 228"/>
                <a:gd name="T29" fmla="*/ 33 h 101"/>
                <a:gd name="T30" fmla="*/ 158 w 228"/>
                <a:gd name="T31" fmla="*/ 36 h 101"/>
                <a:gd name="T32" fmla="*/ 150 w 228"/>
                <a:gd name="T33" fmla="*/ 40 h 101"/>
                <a:gd name="T34" fmla="*/ 143 w 228"/>
                <a:gd name="T35" fmla="*/ 42 h 101"/>
                <a:gd name="T36" fmla="*/ 135 w 228"/>
                <a:gd name="T37" fmla="*/ 46 h 101"/>
                <a:gd name="T38" fmla="*/ 126 w 228"/>
                <a:gd name="T39" fmla="*/ 50 h 101"/>
                <a:gd name="T40" fmla="*/ 120 w 228"/>
                <a:gd name="T41" fmla="*/ 54 h 101"/>
                <a:gd name="T42" fmla="*/ 112 w 228"/>
                <a:gd name="T43" fmla="*/ 57 h 101"/>
                <a:gd name="T44" fmla="*/ 105 w 228"/>
                <a:gd name="T45" fmla="*/ 61 h 101"/>
                <a:gd name="T46" fmla="*/ 92 w 228"/>
                <a:gd name="T47" fmla="*/ 67 h 101"/>
                <a:gd name="T48" fmla="*/ 78 w 228"/>
                <a:gd name="T49" fmla="*/ 73 h 101"/>
                <a:gd name="T50" fmla="*/ 65 w 228"/>
                <a:gd name="T51" fmla="*/ 76 h 101"/>
                <a:gd name="T52" fmla="*/ 53 w 228"/>
                <a:gd name="T53" fmla="*/ 82 h 101"/>
                <a:gd name="T54" fmla="*/ 38 w 228"/>
                <a:gd name="T55" fmla="*/ 86 h 101"/>
                <a:gd name="T56" fmla="*/ 27 w 228"/>
                <a:gd name="T57" fmla="*/ 92 h 101"/>
                <a:gd name="T58" fmla="*/ 12 w 228"/>
                <a:gd name="T59" fmla="*/ 95 h 101"/>
                <a:gd name="T60" fmla="*/ 0 w 228"/>
                <a:gd name="T61" fmla="*/ 101 h 101"/>
                <a:gd name="T62" fmla="*/ 8 w 228"/>
                <a:gd name="T63" fmla="*/ 93 h 101"/>
                <a:gd name="T64" fmla="*/ 17 w 228"/>
                <a:gd name="T65" fmla="*/ 86 h 101"/>
                <a:gd name="T66" fmla="*/ 27 w 228"/>
                <a:gd name="T67" fmla="*/ 80 h 101"/>
                <a:gd name="T68" fmla="*/ 36 w 228"/>
                <a:gd name="T69" fmla="*/ 74 h 101"/>
                <a:gd name="T70" fmla="*/ 46 w 228"/>
                <a:gd name="T71" fmla="*/ 69 h 101"/>
                <a:gd name="T72" fmla="*/ 57 w 228"/>
                <a:gd name="T73" fmla="*/ 63 h 101"/>
                <a:gd name="T74" fmla="*/ 69 w 228"/>
                <a:gd name="T75" fmla="*/ 59 h 101"/>
                <a:gd name="T76" fmla="*/ 78 w 228"/>
                <a:gd name="T77" fmla="*/ 55 h 101"/>
                <a:gd name="T78" fmla="*/ 92 w 228"/>
                <a:gd name="T79" fmla="*/ 48 h 101"/>
                <a:gd name="T80" fmla="*/ 105 w 228"/>
                <a:gd name="T81" fmla="*/ 42 h 101"/>
                <a:gd name="T82" fmla="*/ 112 w 228"/>
                <a:gd name="T83" fmla="*/ 38 h 101"/>
                <a:gd name="T84" fmla="*/ 120 w 228"/>
                <a:gd name="T85" fmla="*/ 36 h 101"/>
                <a:gd name="T86" fmla="*/ 126 w 228"/>
                <a:gd name="T87" fmla="*/ 33 h 101"/>
                <a:gd name="T88" fmla="*/ 135 w 228"/>
                <a:gd name="T89" fmla="*/ 31 h 101"/>
                <a:gd name="T90" fmla="*/ 149 w 228"/>
                <a:gd name="T91" fmla="*/ 23 h 101"/>
                <a:gd name="T92" fmla="*/ 162 w 228"/>
                <a:gd name="T93" fmla="*/ 17 h 101"/>
                <a:gd name="T94" fmla="*/ 175 w 228"/>
                <a:gd name="T95" fmla="*/ 8 h 101"/>
                <a:gd name="T96" fmla="*/ 188 w 228"/>
                <a:gd name="T97" fmla="*/ 0 h 101"/>
                <a:gd name="T98" fmla="*/ 188 w 228"/>
                <a:gd name="T99" fmla="*/ 0 h 1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28" h="101">
                  <a:moveTo>
                    <a:pt x="188" y="0"/>
                  </a:moveTo>
                  <a:lnTo>
                    <a:pt x="198" y="0"/>
                  </a:lnTo>
                  <a:lnTo>
                    <a:pt x="207" y="0"/>
                  </a:lnTo>
                  <a:lnTo>
                    <a:pt x="217" y="0"/>
                  </a:lnTo>
                  <a:lnTo>
                    <a:pt x="228" y="0"/>
                  </a:lnTo>
                  <a:lnTo>
                    <a:pt x="228" y="2"/>
                  </a:lnTo>
                  <a:lnTo>
                    <a:pt x="228" y="6"/>
                  </a:lnTo>
                  <a:lnTo>
                    <a:pt x="221" y="10"/>
                  </a:lnTo>
                  <a:lnTo>
                    <a:pt x="211" y="12"/>
                  </a:lnTo>
                  <a:lnTo>
                    <a:pt x="204" y="14"/>
                  </a:lnTo>
                  <a:lnTo>
                    <a:pt x="196" y="17"/>
                  </a:lnTo>
                  <a:lnTo>
                    <a:pt x="188" y="21"/>
                  </a:lnTo>
                  <a:lnTo>
                    <a:pt x="181" y="25"/>
                  </a:lnTo>
                  <a:lnTo>
                    <a:pt x="173" y="29"/>
                  </a:lnTo>
                  <a:lnTo>
                    <a:pt x="166" y="33"/>
                  </a:lnTo>
                  <a:lnTo>
                    <a:pt x="158" y="36"/>
                  </a:lnTo>
                  <a:lnTo>
                    <a:pt x="150" y="40"/>
                  </a:lnTo>
                  <a:lnTo>
                    <a:pt x="143" y="42"/>
                  </a:lnTo>
                  <a:lnTo>
                    <a:pt x="135" y="46"/>
                  </a:lnTo>
                  <a:lnTo>
                    <a:pt x="126" y="50"/>
                  </a:lnTo>
                  <a:lnTo>
                    <a:pt x="120" y="54"/>
                  </a:lnTo>
                  <a:lnTo>
                    <a:pt x="112" y="57"/>
                  </a:lnTo>
                  <a:lnTo>
                    <a:pt x="105" y="61"/>
                  </a:lnTo>
                  <a:lnTo>
                    <a:pt x="92" y="67"/>
                  </a:lnTo>
                  <a:lnTo>
                    <a:pt x="78" y="73"/>
                  </a:lnTo>
                  <a:lnTo>
                    <a:pt x="65" y="76"/>
                  </a:lnTo>
                  <a:lnTo>
                    <a:pt x="53" y="82"/>
                  </a:lnTo>
                  <a:lnTo>
                    <a:pt x="38" y="86"/>
                  </a:lnTo>
                  <a:lnTo>
                    <a:pt x="27" y="92"/>
                  </a:lnTo>
                  <a:lnTo>
                    <a:pt x="12" y="95"/>
                  </a:lnTo>
                  <a:lnTo>
                    <a:pt x="0" y="101"/>
                  </a:lnTo>
                  <a:lnTo>
                    <a:pt x="8" y="93"/>
                  </a:lnTo>
                  <a:lnTo>
                    <a:pt x="17" y="86"/>
                  </a:lnTo>
                  <a:lnTo>
                    <a:pt x="27" y="80"/>
                  </a:lnTo>
                  <a:lnTo>
                    <a:pt x="36" y="74"/>
                  </a:lnTo>
                  <a:lnTo>
                    <a:pt x="46" y="69"/>
                  </a:lnTo>
                  <a:lnTo>
                    <a:pt x="57" y="63"/>
                  </a:lnTo>
                  <a:lnTo>
                    <a:pt x="69" y="59"/>
                  </a:lnTo>
                  <a:lnTo>
                    <a:pt x="78" y="55"/>
                  </a:lnTo>
                  <a:lnTo>
                    <a:pt x="92" y="48"/>
                  </a:lnTo>
                  <a:lnTo>
                    <a:pt x="105" y="42"/>
                  </a:lnTo>
                  <a:lnTo>
                    <a:pt x="112" y="38"/>
                  </a:lnTo>
                  <a:lnTo>
                    <a:pt x="120" y="36"/>
                  </a:lnTo>
                  <a:lnTo>
                    <a:pt x="126" y="33"/>
                  </a:lnTo>
                  <a:lnTo>
                    <a:pt x="135" y="31"/>
                  </a:lnTo>
                  <a:lnTo>
                    <a:pt x="149" y="23"/>
                  </a:lnTo>
                  <a:lnTo>
                    <a:pt x="162" y="17"/>
                  </a:lnTo>
                  <a:lnTo>
                    <a:pt x="175" y="8"/>
                  </a:lnTo>
                  <a:lnTo>
                    <a:pt x="188" y="0"/>
                  </a:lnTo>
                  <a:lnTo>
                    <a:pt x="18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59" name="Freeform 43">
              <a:extLst>
                <a:ext uri="{FF2B5EF4-FFF2-40B4-BE49-F238E27FC236}">
                  <a16:creationId xmlns:a16="http://schemas.microsoft.com/office/drawing/2014/main" id="{0E6A95DA-11CA-A651-F470-916BB9A67C71}"/>
                </a:ext>
              </a:extLst>
            </p:cNvPr>
            <p:cNvSpPr>
              <a:spLocks/>
            </p:cNvSpPr>
            <p:nvPr/>
          </p:nvSpPr>
          <p:spPr bwMode="auto">
            <a:xfrm>
              <a:off x="1280" y="2826"/>
              <a:ext cx="100" cy="70"/>
            </a:xfrm>
            <a:custGeom>
              <a:avLst/>
              <a:gdLst>
                <a:gd name="T0" fmla="*/ 87 w 200"/>
                <a:gd name="T1" fmla="*/ 0 h 140"/>
                <a:gd name="T2" fmla="*/ 99 w 200"/>
                <a:gd name="T3" fmla="*/ 2 h 140"/>
                <a:gd name="T4" fmla="*/ 110 w 200"/>
                <a:gd name="T5" fmla="*/ 7 h 140"/>
                <a:gd name="T6" fmla="*/ 118 w 200"/>
                <a:gd name="T7" fmla="*/ 15 h 140"/>
                <a:gd name="T8" fmla="*/ 129 w 200"/>
                <a:gd name="T9" fmla="*/ 23 h 140"/>
                <a:gd name="T10" fmla="*/ 137 w 200"/>
                <a:gd name="T11" fmla="*/ 30 h 140"/>
                <a:gd name="T12" fmla="*/ 146 w 200"/>
                <a:gd name="T13" fmla="*/ 40 h 140"/>
                <a:gd name="T14" fmla="*/ 154 w 200"/>
                <a:gd name="T15" fmla="*/ 51 h 140"/>
                <a:gd name="T16" fmla="*/ 162 w 200"/>
                <a:gd name="T17" fmla="*/ 61 h 140"/>
                <a:gd name="T18" fmla="*/ 169 w 200"/>
                <a:gd name="T19" fmla="*/ 70 h 140"/>
                <a:gd name="T20" fmla="*/ 177 w 200"/>
                <a:gd name="T21" fmla="*/ 82 h 140"/>
                <a:gd name="T22" fmla="*/ 186 w 200"/>
                <a:gd name="T23" fmla="*/ 89 h 140"/>
                <a:gd name="T24" fmla="*/ 200 w 200"/>
                <a:gd name="T25" fmla="*/ 97 h 140"/>
                <a:gd name="T26" fmla="*/ 184 w 200"/>
                <a:gd name="T27" fmla="*/ 97 h 140"/>
                <a:gd name="T28" fmla="*/ 173 w 200"/>
                <a:gd name="T29" fmla="*/ 95 h 140"/>
                <a:gd name="T30" fmla="*/ 158 w 200"/>
                <a:gd name="T31" fmla="*/ 89 h 140"/>
                <a:gd name="T32" fmla="*/ 146 w 200"/>
                <a:gd name="T33" fmla="*/ 85 h 140"/>
                <a:gd name="T34" fmla="*/ 133 w 200"/>
                <a:gd name="T35" fmla="*/ 80 h 140"/>
                <a:gd name="T36" fmla="*/ 120 w 200"/>
                <a:gd name="T37" fmla="*/ 78 h 140"/>
                <a:gd name="T38" fmla="*/ 112 w 200"/>
                <a:gd name="T39" fmla="*/ 76 h 140"/>
                <a:gd name="T40" fmla="*/ 106 w 200"/>
                <a:gd name="T41" fmla="*/ 76 h 140"/>
                <a:gd name="T42" fmla="*/ 97 w 200"/>
                <a:gd name="T43" fmla="*/ 76 h 140"/>
                <a:gd name="T44" fmla="*/ 91 w 200"/>
                <a:gd name="T45" fmla="*/ 78 h 140"/>
                <a:gd name="T46" fmla="*/ 99 w 200"/>
                <a:gd name="T47" fmla="*/ 83 h 140"/>
                <a:gd name="T48" fmla="*/ 105 w 200"/>
                <a:gd name="T49" fmla="*/ 91 h 140"/>
                <a:gd name="T50" fmla="*/ 106 w 200"/>
                <a:gd name="T51" fmla="*/ 97 h 140"/>
                <a:gd name="T52" fmla="*/ 110 w 200"/>
                <a:gd name="T53" fmla="*/ 106 h 140"/>
                <a:gd name="T54" fmla="*/ 112 w 200"/>
                <a:gd name="T55" fmla="*/ 114 h 140"/>
                <a:gd name="T56" fmla="*/ 114 w 200"/>
                <a:gd name="T57" fmla="*/ 123 h 140"/>
                <a:gd name="T58" fmla="*/ 118 w 200"/>
                <a:gd name="T59" fmla="*/ 133 h 140"/>
                <a:gd name="T60" fmla="*/ 127 w 200"/>
                <a:gd name="T61" fmla="*/ 140 h 140"/>
                <a:gd name="T62" fmla="*/ 118 w 200"/>
                <a:gd name="T63" fmla="*/ 139 h 140"/>
                <a:gd name="T64" fmla="*/ 110 w 200"/>
                <a:gd name="T65" fmla="*/ 137 h 140"/>
                <a:gd name="T66" fmla="*/ 103 w 200"/>
                <a:gd name="T67" fmla="*/ 135 h 140"/>
                <a:gd name="T68" fmla="*/ 95 w 200"/>
                <a:gd name="T69" fmla="*/ 133 h 140"/>
                <a:gd name="T70" fmla="*/ 87 w 200"/>
                <a:gd name="T71" fmla="*/ 129 h 140"/>
                <a:gd name="T72" fmla="*/ 78 w 200"/>
                <a:gd name="T73" fmla="*/ 125 h 140"/>
                <a:gd name="T74" fmla="*/ 70 w 200"/>
                <a:gd name="T75" fmla="*/ 120 h 140"/>
                <a:gd name="T76" fmla="*/ 63 w 200"/>
                <a:gd name="T77" fmla="*/ 116 h 140"/>
                <a:gd name="T78" fmla="*/ 53 w 200"/>
                <a:gd name="T79" fmla="*/ 110 h 140"/>
                <a:gd name="T80" fmla="*/ 46 w 200"/>
                <a:gd name="T81" fmla="*/ 104 h 140"/>
                <a:gd name="T82" fmla="*/ 38 w 200"/>
                <a:gd name="T83" fmla="*/ 99 h 140"/>
                <a:gd name="T84" fmla="*/ 29 w 200"/>
                <a:gd name="T85" fmla="*/ 93 h 140"/>
                <a:gd name="T86" fmla="*/ 21 w 200"/>
                <a:gd name="T87" fmla="*/ 87 h 140"/>
                <a:gd name="T88" fmla="*/ 13 w 200"/>
                <a:gd name="T89" fmla="*/ 83 h 140"/>
                <a:gd name="T90" fmla="*/ 8 w 200"/>
                <a:gd name="T91" fmla="*/ 78 h 140"/>
                <a:gd name="T92" fmla="*/ 0 w 200"/>
                <a:gd name="T93" fmla="*/ 74 h 140"/>
                <a:gd name="T94" fmla="*/ 8 w 200"/>
                <a:gd name="T95" fmla="*/ 64 h 140"/>
                <a:gd name="T96" fmla="*/ 15 w 200"/>
                <a:gd name="T97" fmla="*/ 59 h 140"/>
                <a:gd name="T98" fmla="*/ 27 w 200"/>
                <a:gd name="T99" fmla="*/ 55 h 140"/>
                <a:gd name="T100" fmla="*/ 38 w 200"/>
                <a:gd name="T101" fmla="*/ 55 h 140"/>
                <a:gd name="T102" fmla="*/ 38 w 200"/>
                <a:gd name="T103" fmla="*/ 49 h 140"/>
                <a:gd name="T104" fmla="*/ 36 w 200"/>
                <a:gd name="T105" fmla="*/ 45 h 140"/>
                <a:gd name="T106" fmla="*/ 44 w 200"/>
                <a:gd name="T107" fmla="*/ 40 h 140"/>
                <a:gd name="T108" fmla="*/ 49 w 200"/>
                <a:gd name="T109" fmla="*/ 36 h 140"/>
                <a:gd name="T110" fmla="*/ 55 w 200"/>
                <a:gd name="T111" fmla="*/ 28 h 140"/>
                <a:gd name="T112" fmla="*/ 61 w 200"/>
                <a:gd name="T113" fmla="*/ 23 h 140"/>
                <a:gd name="T114" fmla="*/ 67 w 200"/>
                <a:gd name="T115" fmla="*/ 15 h 140"/>
                <a:gd name="T116" fmla="*/ 72 w 200"/>
                <a:gd name="T117" fmla="*/ 7 h 140"/>
                <a:gd name="T118" fmla="*/ 78 w 200"/>
                <a:gd name="T119" fmla="*/ 2 h 140"/>
                <a:gd name="T120" fmla="*/ 87 w 200"/>
                <a:gd name="T121" fmla="*/ 0 h 140"/>
                <a:gd name="T122" fmla="*/ 87 w 200"/>
                <a:gd name="T123"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200" h="140">
                  <a:moveTo>
                    <a:pt x="87" y="0"/>
                  </a:moveTo>
                  <a:lnTo>
                    <a:pt x="99" y="2"/>
                  </a:lnTo>
                  <a:lnTo>
                    <a:pt x="110" y="7"/>
                  </a:lnTo>
                  <a:lnTo>
                    <a:pt x="118" y="15"/>
                  </a:lnTo>
                  <a:lnTo>
                    <a:pt x="129" y="23"/>
                  </a:lnTo>
                  <a:lnTo>
                    <a:pt x="137" y="30"/>
                  </a:lnTo>
                  <a:lnTo>
                    <a:pt x="146" y="40"/>
                  </a:lnTo>
                  <a:lnTo>
                    <a:pt x="154" y="51"/>
                  </a:lnTo>
                  <a:lnTo>
                    <a:pt x="162" y="61"/>
                  </a:lnTo>
                  <a:lnTo>
                    <a:pt x="169" y="70"/>
                  </a:lnTo>
                  <a:lnTo>
                    <a:pt x="177" y="82"/>
                  </a:lnTo>
                  <a:lnTo>
                    <a:pt x="186" y="89"/>
                  </a:lnTo>
                  <a:lnTo>
                    <a:pt x="200" y="97"/>
                  </a:lnTo>
                  <a:lnTo>
                    <a:pt x="184" y="97"/>
                  </a:lnTo>
                  <a:lnTo>
                    <a:pt x="173" y="95"/>
                  </a:lnTo>
                  <a:lnTo>
                    <a:pt x="158" y="89"/>
                  </a:lnTo>
                  <a:lnTo>
                    <a:pt x="146" y="85"/>
                  </a:lnTo>
                  <a:lnTo>
                    <a:pt x="133" y="80"/>
                  </a:lnTo>
                  <a:lnTo>
                    <a:pt x="120" y="78"/>
                  </a:lnTo>
                  <a:lnTo>
                    <a:pt x="112" y="76"/>
                  </a:lnTo>
                  <a:lnTo>
                    <a:pt x="106" y="76"/>
                  </a:lnTo>
                  <a:lnTo>
                    <a:pt x="97" y="76"/>
                  </a:lnTo>
                  <a:lnTo>
                    <a:pt x="91" y="78"/>
                  </a:lnTo>
                  <a:lnTo>
                    <a:pt x="99" y="83"/>
                  </a:lnTo>
                  <a:lnTo>
                    <a:pt x="105" y="91"/>
                  </a:lnTo>
                  <a:lnTo>
                    <a:pt x="106" y="97"/>
                  </a:lnTo>
                  <a:lnTo>
                    <a:pt x="110" y="106"/>
                  </a:lnTo>
                  <a:lnTo>
                    <a:pt x="112" y="114"/>
                  </a:lnTo>
                  <a:lnTo>
                    <a:pt x="114" y="123"/>
                  </a:lnTo>
                  <a:lnTo>
                    <a:pt x="118" y="133"/>
                  </a:lnTo>
                  <a:lnTo>
                    <a:pt x="127" y="140"/>
                  </a:lnTo>
                  <a:lnTo>
                    <a:pt x="118" y="139"/>
                  </a:lnTo>
                  <a:lnTo>
                    <a:pt x="110" y="137"/>
                  </a:lnTo>
                  <a:lnTo>
                    <a:pt x="103" y="135"/>
                  </a:lnTo>
                  <a:lnTo>
                    <a:pt x="95" y="133"/>
                  </a:lnTo>
                  <a:lnTo>
                    <a:pt x="87" y="129"/>
                  </a:lnTo>
                  <a:lnTo>
                    <a:pt x="78" y="125"/>
                  </a:lnTo>
                  <a:lnTo>
                    <a:pt x="70" y="120"/>
                  </a:lnTo>
                  <a:lnTo>
                    <a:pt x="63" y="116"/>
                  </a:lnTo>
                  <a:lnTo>
                    <a:pt x="53" y="110"/>
                  </a:lnTo>
                  <a:lnTo>
                    <a:pt x="46" y="104"/>
                  </a:lnTo>
                  <a:lnTo>
                    <a:pt x="38" y="99"/>
                  </a:lnTo>
                  <a:lnTo>
                    <a:pt x="29" y="93"/>
                  </a:lnTo>
                  <a:lnTo>
                    <a:pt x="21" y="87"/>
                  </a:lnTo>
                  <a:lnTo>
                    <a:pt x="13" y="83"/>
                  </a:lnTo>
                  <a:lnTo>
                    <a:pt x="8" y="78"/>
                  </a:lnTo>
                  <a:lnTo>
                    <a:pt x="0" y="74"/>
                  </a:lnTo>
                  <a:lnTo>
                    <a:pt x="8" y="64"/>
                  </a:lnTo>
                  <a:lnTo>
                    <a:pt x="15" y="59"/>
                  </a:lnTo>
                  <a:lnTo>
                    <a:pt x="27" y="55"/>
                  </a:lnTo>
                  <a:lnTo>
                    <a:pt x="38" y="55"/>
                  </a:lnTo>
                  <a:lnTo>
                    <a:pt x="38" y="49"/>
                  </a:lnTo>
                  <a:lnTo>
                    <a:pt x="36" y="45"/>
                  </a:lnTo>
                  <a:lnTo>
                    <a:pt x="44" y="40"/>
                  </a:lnTo>
                  <a:lnTo>
                    <a:pt x="49" y="36"/>
                  </a:lnTo>
                  <a:lnTo>
                    <a:pt x="55" y="28"/>
                  </a:lnTo>
                  <a:lnTo>
                    <a:pt x="61" y="23"/>
                  </a:lnTo>
                  <a:lnTo>
                    <a:pt x="67" y="15"/>
                  </a:lnTo>
                  <a:lnTo>
                    <a:pt x="72" y="7"/>
                  </a:lnTo>
                  <a:lnTo>
                    <a:pt x="78" y="2"/>
                  </a:lnTo>
                  <a:lnTo>
                    <a:pt x="87" y="0"/>
                  </a:lnTo>
                  <a:lnTo>
                    <a:pt x="87" y="0"/>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0" name="Freeform 44">
              <a:extLst>
                <a:ext uri="{FF2B5EF4-FFF2-40B4-BE49-F238E27FC236}">
                  <a16:creationId xmlns:a16="http://schemas.microsoft.com/office/drawing/2014/main" id="{D4BE5A30-986A-1F74-C61D-3C2E29F99BA2}"/>
                </a:ext>
              </a:extLst>
            </p:cNvPr>
            <p:cNvSpPr>
              <a:spLocks/>
            </p:cNvSpPr>
            <p:nvPr/>
          </p:nvSpPr>
          <p:spPr bwMode="auto">
            <a:xfrm>
              <a:off x="688" y="2837"/>
              <a:ext cx="190" cy="129"/>
            </a:xfrm>
            <a:custGeom>
              <a:avLst/>
              <a:gdLst>
                <a:gd name="T0" fmla="*/ 377 w 381"/>
                <a:gd name="T1" fmla="*/ 5 h 256"/>
                <a:gd name="T2" fmla="*/ 366 w 381"/>
                <a:gd name="T3" fmla="*/ 19 h 256"/>
                <a:gd name="T4" fmla="*/ 348 w 381"/>
                <a:gd name="T5" fmla="*/ 30 h 256"/>
                <a:gd name="T6" fmla="*/ 327 w 381"/>
                <a:gd name="T7" fmla="*/ 41 h 256"/>
                <a:gd name="T8" fmla="*/ 305 w 381"/>
                <a:gd name="T9" fmla="*/ 51 h 256"/>
                <a:gd name="T10" fmla="*/ 280 w 381"/>
                <a:gd name="T11" fmla="*/ 62 h 256"/>
                <a:gd name="T12" fmla="*/ 255 w 381"/>
                <a:gd name="T13" fmla="*/ 74 h 256"/>
                <a:gd name="T14" fmla="*/ 236 w 381"/>
                <a:gd name="T15" fmla="*/ 87 h 256"/>
                <a:gd name="T16" fmla="*/ 219 w 381"/>
                <a:gd name="T17" fmla="*/ 98 h 256"/>
                <a:gd name="T18" fmla="*/ 204 w 381"/>
                <a:gd name="T19" fmla="*/ 108 h 256"/>
                <a:gd name="T20" fmla="*/ 189 w 381"/>
                <a:gd name="T21" fmla="*/ 117 h 256"/>
                <a:gd name="T22" fmla="*/ 172 w 381"/>
                <a:gd name="T23" fmla="*/ 129 h 256"/>
                <a:gd name="T24" fmla="*/ 156 w 381"/>
                <a:gd name="T25" fmla="*/ 140 h 256"/>
                <a:gd name="T26" fmla="*/ 143 w 381"/>
                <a:gd name="T27" fmla="*/ 152 h 256"/>
                <a:gd name="T28" fmla="*/ 120 w 381"/>
                <a:gd name="T29" fmla="*/ 171 h 256"/>
                <a:gd name="T30" fmla="*/ 94 w 381"/>
                <a:gd name="T31" fmla="*/ 192 h 256"/>
                <a:gd name="T32" fmla="*/ 69 w 381"/>
                <a:gd name="T33" fmla="*/ 213 h 256"/>
                <a:gd name="T34" fmla="*/ 40 w 381"/>
                <a:gd name="T35" fmla="*/ 230 h 256"/>
                <a:gd name="T36" fmla="*/ 14 w 381"/>
                <a:gd name="T37" fmla="*/ 249 h 256"/>
                <a:gd name="T38" fmla="*/ 8 w 381"/>
                <a:gd name="T39" fmla="*/ 243 h 256"/>
                <a:gd name="T40" fmla="*/ 25 w 381"/>
                <a:gd name="T41" fmla="*/ 218 h 256"/>
                <a:gd name="T42" fmla="*/ 44 w 381"/>
                <a:gd name="T43" fmla="*/ 194 h 256"/>
                <a:gd name="T44" fmla="*/ 63 w 381"/>
                <a:gd name="T45" fmla="*/ 175 h 256"/>
                <a:gd name="T46" fmla="*/ 90 w 381"/>
                <a:gd name="T47" fmla="*/ 150 h 256"/>
                <a:gd name="T48" fmla="*/ 126 w 381"/>
                <a:gd name="T49" fmla="*/ 123 h 256"/>
                <a:gd name="T50" fmla="*/ 164 w 381"/>
                <a:gd name="T51" fmla="*/ 98 h 256"/>
                <a:gd name="T52" fmla="*/ 204 w 381"/>
                <a:gd name="T53" fmla="*/ 78 h 256"/>
                <a:gd name="T54" fmla="*/ 244 w 381"/>
                <a:gd name="T55" fmla="*/ 57 h 256"/>
                <a:gd name="T56" fmla="*/ 284 w 381"/>
                <a:gd name="T57" fmla="*/ 40 h 256"/>
                <a:gd name="T58" fmla="*/ 322 w 381"/>
                <a:gd name="T59" fmla="*/ 24 h 256"/>
                <a:gd name="T60" fmla="*/ 362 w 381"/>
                <a:gd name="T61" fmla="*/ 7 h 256"/>
                <a:gd name="T62" fmla="*/ 381 w 381"/>
                <a:gd name="T63" fmla="*/ 0 h 2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1" h="256">
                  <a:moveTo>
                    <a:pt x="381" y="0"/>
                  </a:moveTo>
                  <a:lnTo>
                    <a:pt x="377" y="5"/>
                  </a:lnTo>
                  <a:lnTo>
                    <a:pt x="371" y="11"/>
                  </a:lnTo>
                  <a:lnTo>
                    <a:pt x="366" y="19"/>
                  </a:lnTo>
                  <a:lnTo>
                    <a:pt x="358" y="24"/>
                  </a:lnTo>
                  <a:lnTo>
                    <a:pt x="348" y="30"/>
                  </a:lnTo>
                  <a:lnTo>
                    <a:pt x="339" y="36"/>
                  </a:lnTo>
                  <a:lnTo>
                    <a:pt x="327" y="41"/>
                  </a:lnTo>
                  <a:lnTo>
                    <a:pt x="318" y="47"/>
                  </a:lnTo>
                  <a:lnTo>
                    <a:pt x="305" y="51"/>
                  </a:lnTo>
                  <a:lnTo>
                    <a:pt x="291" y="57"/>
                  </a:lnTo>
                  <a:lnTo>
                    <a:pt x="280" y="62"/>
                  </a:lnTo>
                  <a:lnTo>
                    <a:pt x="269" y="70"/>
                  </a:lnTo>
                  <a:lnTo>
                    <a:pt x="255" y="74"/>
                  </a:lnTo>
                  <a:lnTo>
                    <a:pt x="246" y="81"/>
                  </a:lnTo>
                  <a:lnTo>
                    <a:pt x="236" y="87"/>
                  </a:lnTo>
                  <a:lnTo>
                    <a:pt x="229" y="95"/>
                  </a:lnTo>
                  <a:lnTo>
                    <a:pt x="219" y="98"/>
                  </a:lnTo>
                  <a:lnTo>
                    <a:pt x="212" y="102"/>
                  </a:lnTo>
                  <a:lnTo>
                    <a:pt x="204" y="108"/>
                  </a:lnTo>
                  <a:lnTo>
                    <a:pt x="196" y="114"/>
                  </a:lnTo>
                  <a:lnTo>
                    <a:pt x="189" y="117"/>
                  </a:lnTo>
                  <a:lnTo>
                    <a:pt x="179" y="123"/>
                  </a:lnTo>
                  <a:lnTo>
                    <a:pt x="172" y="129"/>
                  </a:lnTo>
                  <a:lnTo>
                    <a:pt x="166" y="137"/>
                  </a:lnTo>
                  <a:lnTo>
                    <a:pt x="156" y="140"/>
                  </a:lnTo>
                  <a:lnTo>
                    <a:pt x="151" y="146"/>
                  </a:lnTo>
                  <a:lnTo>
                    <a:pt x="143" y="152"/>
                  </a:lnTo>
                  <a:lnTo>
                    <a:pt x="135" y="159"/>
                  </a:lnTo>
                  <a:lnTo>
                    <a:pt x="120" y="171"/>
                  </a:lnTo>
                  <a:lnTo>
                    <a:pt x="109" y="182"/>
                  </a:lnTo>
                  <a:lnTo>
                    <a:pt x="94" y="192"/>
                  </a:lnTo>
                  <a:lnTo>
                    <a:pt x="80" y="203"/>
                  </a:lnTo>
                  <a:lnTo>
                    <a:pt x="69" y="213"/>
                  </a:lnTo>
                  <a:lnTo>
                    <a:pt x="56" y="222"/>
                  </a:lnTo>
                  <a:lnTo>
                    <a:pt x="40" y="230"/>
                  </a:lnTo>
                  <a:lnTo>
                    <a:pt x="27" y="239"/>
                  </a:lnTo>
                  <a:lnTo>
                    <a:pt x="14" y="249"/>
                  </a:lnTo>
                  <a:lnTo>
                    <a:pt x="0" y="256"/>
                  </a:lnTo>
                  <a:lnTo>
                    <a:pt x="8" y="243"/>
                  </a:lnTo>
                  <a:lnTo>
                    <a:pt x="16" y="230"/>
                  </a:lnTo>
                  <a:lnTo>
                    <a:pt x="25" y="218"/>
                  </a:lnTo>
                  <a:lnTo>
                    <a:pt x="37" y="207"/>
                  </a:lnTo>
                  <a:lnTo>
                    <a:pt x="44" y="194"/>
                  </a:lnTo>
                  <a:lnTo>
                    <a:pt x="54" y="186"/>
                  </a:lnTo>
                  <a:lnTo>
                    <a:pt x="63" y="175"/>
                  </a:lnTo>
                  <a:lnTo>
                    <a:pt x="75" y="165"/>
                  </a:lnTo>
                  <a:lnTo>
                    <a:pt x="90" y="150"/>
                  </a:lnTo>
                  <a:lnTo>
                    <a:pt x="109" y="137"/>
                  </a:lnTo>
                  <a:lnTo>
                    <a:pt x="126" y="123"/>
                  </a:lnTo>
                  <a:lnTo>
                    <a:pt x="145" y="110"/>
                  </a:lnTo>
                  <a:lnTo>
                    <a:pt x="164" y="98"/>
                  </a:lnTo>
                  <a:lnTo>
                    <a:pt x="183" y="87"/>
                  </a:lnTo>
                  <a:lnTo>
                    <a:pt x="204" y="78"/>
                  </a:lnTo>
                  <a:lnTo>
                    <a:pt x="223" y="68"/>
                  </a:lnTo>
                  <a:lnTo>
                    <a:pt x="244" y="57"/>
                  </a:lnTo>
                  <a:lnTo>
                    <a:pt x="265" y="49"/>
                  </a:lnTo>
                  <a:lnTo>
                    <a:pt x="284" y="40"/>
                  </a:lnTo>
                  <a:lnTo>
                    <a:pt x="305" y="32"/>
                  </a:lnTo>
                  <a:lnTo>
                    <a:pt x="322" y="24"/>
                  </a:lnTo>
                  <a:lnTo>
                    <a:pt x="343" y="15"/>
                  </a:lnTo>
                  <a:lnTo>
                    <a:pt x="362" y="7"/>
                  </a:lnTo>
                  <a:lnTo>
                    <a:pt x="381" y="0"/>
                  </a:lnTo>
                  <a:lnTo>
                    <a:pt x="38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1" name="Freeform 45">
              <a:extLst>
                <a:ext uri="{FF2B5EF4-FFF2-40B4-BE49-F238E27FC236}">
                  <a16:creationId xmlns:a16="http://schemas.microsoft.com/office/drawing/2014/main" id="{F13B1222-5DAB-87A1-D5E6-7FC694F1943F}"/>
                </a:ext>
              </a:extLst>
            </p:cNvPr>
            <p:cNvSpPr>
              <a:spLocks/>
            </p:cNvSpPr>
            <p:nvPr/>
          </p:nvSpPr>
          <p:spPr bwMode="auto">
            <a:xfrm>
              <a:off x="1397" y="2844"/>
              <a:ext cx="105" cy="62"/>
            </a:xfrm>
            <a:custGeom>
              <a:avLst/>
              <a:gdLst>
                <a:gd name="T0" fmla="*/ 201 w 211"/>
                <a:gd name="T1" fmla="*/ 0 h 124"/>
                <a:gd name="T2" fmla="*/ 207 w 211"/>
                <a:gd name="T3" fmla="*/ 0 h 124"/>
                <a:gd name="T4" fmla="*/ 211 w 211"/>
                <a:gd name="T5" fmla="*/ 0 h 124"/>
                <a:gd name="T6" fmla="*/ 198 w 211"/>
                <a:gd name="T7" fmla="*/ 8 h 124"/>
                <a:gd name="T8" fmla="*/ 186 w 211"/>
                <a:gd name="T9" fmla="*/ 17 h 124"/>
                <a:gd name="T10" fmla="*/ 175 w 211"/>
                <a:gd name="T11" fmla="*/ 25 h 124"/>
                <a:gd name="T12" fmla="*/ 161 w 211"/>
                <a:gd name="T13" fmla="*/ 34 h 124"/>
                <a:gd name="T14" fmla="*/ 148 w 211"/>
                <a:gd name="T15" fmla="*/ 42 h 124"/>
                <a:gd name="T16" fmla="*/ 135 w 211"/>
                <a:gd name="T17" fmla="*/ 49 h 124"/>
                <a:gd name="T18" fmla="*/ 122 w 211"/>
                <a:gd name="T19" fmla="*/ 57 h 124"/>
                <a:gd name="T20" fmla="*/ 108 w 211"/>
                <a:gd name="T21" fmla="*/ 65 h 124"/>
                <a:gd name="T22" fmla="*/ 95 w 211"/>
                <a:gd name="T23" fmla="*/ 70 h 124"/>
                <a:gd name="T24" fmla="*/ 82 w 211"/>
                <a:gd name="T25" fmla="*/ 78 h 124"/>
                <a:gd name="T26" fmla="*/ 66 w 211"/>
                <a:gd name="T27" fmla="*/ 84 h 124"/>
                <a:gd name="T28" fmla="*/ 55 w 211"/>
                <a:gd name="T29" fmla="*/ 91 h 124"/>
                <a:gd name="T30" fmla="*/ 40 w 211"/>
                <a:gd name="T31" fmla="*/ 99 h 124"/>
                <a:gd name="T32" fmla="*/ 26 w 211"/>
                <a:gd name="T33" fmla="*/ 106 h 124"/>
                <a:gd name="T34" fmla="*/ 13 w 211"/>
                <a:gd name="T35" fmla="*/ 114 h 124"/>
                <a:gd name="T36" fmla="*/ 0 w 211"/>
                <a:gd name="T37" fmla="*/ 124 h 124"/>
                <a:gd name="T38" fmla="*/ 9 w 211"/>
                <a:gd name="T39" fmla="*/ 110 h 124"/>
                <a:gd name="T40" fmla="*/ 21 w 211"/>
                <a:gd name="T41" fmla="*/ 101 h 124"/>
                <a:gd name="T42" fmla="*/ 32 w 211"/>
                <a:gd name="T43" fmla="*/ 89 h 124"/>
                <a:gd name="T44" fmla="*/ 45 w 211"/>
                <a:gd name="T45" fmla="*/ 82 h 124"/>
                <a:gd name="T46" fmla="*/ 57 w 211"/>
                <a:gd name="T47" fmla="*/ 72 h 124"/>
                <a:gd name="T48" fmla="*/ 70 w 211"/>
                <a:gd name="T49" fmla="*/ 65 h 124"/>
                <a:gd name="T50" fmla="*/ 84 w 211"/>
                <a:gd name="T51" fmla="*/ 57 h 124"/>
                <a:gd name="T52" fmla="*/ 97 w 211"/>
                <a:gd name="T53" fmla="*/ 51 h 124"/>
                <a:gd name="T54" fmla="*/ 108 w 211"/>
                <a:gd name="T55" fmla="*/ 42 h 124"/>
                <a:gd name="T56" fmla="*/ 123 w 211"/>
                <a:gd name="T57" fmla="*/ 38 h 124"/>
                <a:gd name="T58" fmla="*/ 135 w 211"/>
                <a:gd name="T59" fmla="*/ 30 h 124"/>
                <a:gd name="T60" fmla="*/ 150 w 211"/>
                <a:gd name="T61" fmla="*/ 25 h 124"/>
                <a:gd name="T62" fmla="*/ 161 w 211"/>
                <a:gd name="T63" fmla="*/ 19 h 124"/>
                <a:gd name="T64" fmla="*/ 175 w 211"/>
                <a:gd name="T65" fmla="*/ 11 h 124"/>
                <a:gd name="T66" fmla="*/ 188 w 211"/>
                <a:gd name="T67" fmla="*/ 6 h 124"/>
                <a:gd name="T68" fmla="*/ 201 w 211"/>
                <a:gd name="T69" fmla="*/ 0 h 124"/>
                <a:gd name="T70" fmla="*/ 201 w 211"/>
                <a:gd name="T7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211" h="124">
                  <a:moveTo>
                    <a:pt x="201" y="0"/>
                  </a:moveTo>
                  <a:lnTo>
                    <a:pt x="207" y="0"/>
                  </a:lnTo>
                  <a:lnTo>
                    <a:pt x="211" y="0"/>
                  </a:lnTo>
                  <a:lnTo>
                    <a:pt x="198" y="8"/>
                  </a:lnTo>
                  <a:lnTo>
                    <a:pt x="186" y="17"/>
                  </a:lnTo>
                  <a:lnTo>
                    <a:pt x="175" y="25"/>
                  </a:lnTo>
                  <a:lnTo>
                    <a:pt x="161" y="34"/>
                  </a:lnTo>
                  <a:lnTo>
                    <a:pt x="148" y="42"/>
                  </a:lnTo>
                  <a:lnTo>
                    <a:pt x="135" y="49"/>
                  </a:lnTo>
                  <a:lnTo>
                    <a:pt x="122" y="57"/>
                  </a:lnTo>
                  <a:lnTo>
                    <a:pt x="108" y="65"/>
                  </a:lnTo>
                  <a:lnTo>
                    <a:pt x="95" y="70"/>
                  </a:lnTo>
                  <a:lnTo>
                    <a:pt x="82" y="78"/>
                  </a:lnTo>
                  <a:lnTo>
                    <a:pt x="66" y="84"/>
                  </a:lnTo>
                  <a:lnTo>
                    <a:pt x="55" y="91"/>
                  </a:lnTo>
                  <a:lnTo>
                    <a:pt x="40" y="99"/>
                  </a:lnTo>
                  <a:lnTo>
                    <a:pt x="26" y="106"/>
                  </a:lnTo>
                  <a:lnTo>
                    <a:pt x="13" y="114"/>
                  </a:lnTo>
                  <a:lnTo>
                    <a:pt x="0" y="124"/>
                  </a:lnTo>
                  <a:lnTo>
                    <a:pt x="9" y="110"/>
                  </a:lnTo>
                  <a:lnTo>
                    <a:pt x="21" y="101"/>
                  </a:lnTo>
                  <a:lnTo>
                    <a:pt x="32" y="89"/>
                  </a:lnTo>
                  <a:lnTo>
                    <a:pt x="45" y="82"/>
                  </a:lnTo>
                  <a:lnTo>
                    <a:pt x="57" y="72"/>
                  </a:lnTo>
                  <a:lnTo>
                    <a:pt x="70" y="65"/>
                  </a:lnTo>
                  <a:lnTo>
                    <a:pt x="84" y="57"/>
                  </a:lnTo>
                  <a:lnTo>
                    <a:pt x="97" y="51"/>
                  </a:lnTo>
                  <a:lnTo>
                    <a:pt x="108" y="42"/>
                  </a:lnTo>
                  <a:lnTo>
                    <a:pt x="123" y="38"/>
                  </a:lnTo>
                  <a:lnTo>
                    <a:pt x="135" y="30"/>
                  </a:lnTo>
                  <a:lnTo>
                    <a:pt x="150" y="25"/>
                  </a:lnTo>
                  <a:lnTo>
                    <a:pt x="161" y="19"/>
                  </a:lnTo>
                  <a:lnTo>
                    <a:pt x="175" y="11"/>
                  </a:lnTo>
                  <a:lnTo>
                    <a:pt x="188" y="6"/>
                  </a:lnTo>
                  <a:lnTo>
                    <a:pt x="201" y="0"/>
                  </a:lnTo>
                  <a:lnTo>
                    <a:pt x="20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2" name="Freeform 46">
              <a:extLst>
                <a:ext uri="{FF2B5EF4-FFF2-40B4-BE49-F238E27FC236}">
                  <a16:creationId xmlns:a16="http://schemas.microsoft.com/office/drawing/2014/main" id="{468A6F5B-5667-FDC4-D6E4-07AAF5A602C8}"/>
                </a:ext>
              </a:extLst>
            </p:cNvPr>
            <p:cNvSpPr>
              <a:spLocks/>
            </p:cNvSpPr>
            <p:nvPr/>
          </p:nvSpPr>
          <p:spPr bwMode="auto">
            <a:xfrm>
              <a:off x="1765" y="2865"/>
              <a:ext cx="69" cy="36"/>
            </a:xfrm>
            <a:custGeom>
              <a:avLst/>
              <a:gdLst>
                <a:gd name="T0" fmla="*/ 123 w 138"/>
                <a:gd name="T1" fmla="*/ 0 h 72"/>
                <a:gd name="T2" fmla="*/ 131 w 138"/>
                <a:gd name="T3" fmla="*/ 2 h 72"/>
                <a:gd name="T4" fmla="*/ 137 w 138"/>
                <a:gd name="T5" fmla="*/ 9 h 72"/>
                <a:gd name="T6" fmla="*/ 137 w 138"/>
                <a:gd name="T7" fmla="*/ 17 h 72"/>
                <a:gd name="T8" fmla="*/ 138 w 138"/>
                <a:gd name="T9" fmla="*/ 26 h 72"/>
                <a:gd name="T10" fmla="*/ 138 w 138"/>
                <a:gd name="T11" fmla="*/ 34 h 72"/>
                <a:gd name="T12" fmla="*/ 138 w 138"/>
                <a:gd name="T13" fmla="*/ 42 h 72"/>
                <a:gd name="T14" fmla="*/ 131 w 138"/>
                <a:gd name="T15" fmla="*/ 43 h 72"/>
                <a:gd name="T16" fmla="*/ 121 w 138"/>
                <a:gd name="T17" fmla="*/ 45 h 72"/>
                <a:gd name="T18" fmla="*/ 112 w 138"/>
                <a:gd name="T19" fmla="*/ 47 h 72"/>
                <a:gd name="T20" fmla="*/ 104 w 138"/>
                <a:gd name="T21" fmla="*/ 49 h 72"/>
                <a:gd name="T22" fmla="*/ 95 w 138"/>
                <a:gd name="T23" fmla="*/ 51 h 72"/>
                <a:gd name="T24" fmla="*/ 85 w 138"/>
                <a:gd name="T25" fmla="*/ 55 h 72"/>
                <a:gd name="T26" fmla="*/ 76 w 138"/>
                <a:gd name="T27" fmla="*/ 55 h 72"/>
                <a:gd name="T28" fmla="*/ 68 w 138"/>
                <a:gd name="T29" fmla="*/ 59 h 72"/>
                <a:gd name="T30" fmla="*/ 59 w 138"/>
                <a:gd name="T31" fmla="*/ 59 h 72"/>
                <a:gd name="T32" fmla="*/ 49 w 138"/>
                <a:gd name="T33" fmla="*/ 61 h 72"/>
                <a:gd name="T34" fmla="*/ 41 w 138"/>
                <a:gd name="T35" fmla="*/ 62 h 72"/>
                <a:gd name="T36" fmla="*/ 32 w 138"/>
                <a:gd name="T37" fmla="*/ 64 h 72"/>
                <a:gd name="T38" fmla="*/ 22 w 138"/>
                <a:gd name="T39" fmla="*/ 66 h 72"/>
                <a:gd name="T40" fmla="*/ 15 w 138"/>
                <a:gd name="T41" fmla="*/ 68 h 72"/>
                <a:gd name="T42" fmla="*/ 7 w 138"/>
                <a:gd name="T43" fmla="*/ 68 h 72"/>
                <a:gd name="T44" fmla="*/ 0 w 138"/>
                <a:gd name="T45" fmla="*/ 72 h 72"/>
                <a:gd name="T46" fmla="*/ 5 w 138"/>
                <a:gd name="T47" fmla="*/ 66 h 72"/>
                <a:gd name="T48" fmla="*/ 11 w 138"/>
                <a:gd name="T49" fmla="*/ 61 h 72"/>
                <a:gd name="T50" fmla="*/ 19 w 138"/>
                <a:gd name="T51" fmla="*/ 57 h 72"/>
                <a:gd name="T52" fmla="*/ 28 w 138"/>
                <a:gd name="T53" fmla="*/ 53 h 72"/>
                <a:gd name="T54" fmla="*/ 36 w 138"/>
                <a:gd name="T55" fmla="*/ 49 h 72"/>
                <a:gd name="T56" fmla="*/ 43 w 138"/>
                <a:gd name="T57" fmla="*/ 45 h 72"/>
                <a:gd name="T58" fmla="*/ 51 w 138"/>
                <a:gd name="T59" fmla="*/ 42 h 72"/>
                <a:gd name="T60" fmla="*/ 59 w 138"/>
                <a:gd name="T61" fmla="*/ 38 h 72"/>
                <a:gd name="T62" fmla="*/ 68 w 138"/>
                <a:gd name="T63" fmla="*/ 32 h 72"/>
                <a:gd name="T64" fmla="*/ 76 w 138"/>
                <a:gd name="T65" fmla="*/ 28 h 72"/>
                <a:gd name="T66" fmla="*/ 83 w 138"/>
                <a:gd name="T67" fmla="*/ 24 h 72"/>
                <a:gd name="T68" fmla="*/ 91 w 138"/>
                <a:gd name="T69" fmla="*/ 21 h 72"/>
                <a:gd name="T70" fmla="*/ 99 w 138"/>
                <a:gd name="T71" fmla="*/ 15 h 72"/>
                <a:gd name="T72" fmla="*/ 108 w 138"/>
                <a:gd name="T73" fmla="*/ 11 h 72"/>
                <a:gd name="T74" fmla="*/ 116 w 138"/>
                <a:gd name="T75" fmla="*/ 5 h 72"/>
                <a:gd name="T76" fmla="*/ 123 w 138"/>
                <a:gd name="T77" fmla="*/ 0 h 72"/>
                <a:gd name="T78" fmla="*/ 123 w 138"/>
                <a:gd name="T7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8" h="72">
                  <a:moveTo>
                    <a:pt x="123" y="0"/>
                  </a:moveTo>
                  <a:lnTo>
                    <a:pt x="131" y="2"/>
                  </a:lnTo>
                  <a:lnTo>
                    <a:pt x="137" y="9"/>
                  </a:lnTo>
                  <a:lnTo>
                    <a:pt x="137" y="17"/>
                  </a:lnTo>
                  <a:lnTo>
                    <a:pt x="138" y="26"/>
                  </a:lnTo>
                  <a:lnTo>
                    <a:pt x="138" y="34"/>
                  </a:lnTo>
                  <a:lnTo>
                    <a:pt x="138" y="42"/>
                  </a:lnTo>
                  <a:lnTo>
                    <a:pt x="131" y="43"/>
                  </a:lnTo>
                  <a:lnTo>
                    <a:pt x="121" y="45"/>
                  </a:lnTo>
                  <a:lnTo>
                    <a:pt x="112" y="47"/>
                  </a:lnTo>
                  <a:lnTo>
                    <a:pt x="104" y="49"/>
                  </a:lnTo>
                  <a:lnTo>
                    <a:pt x="95" y="51"/>
                  </a:lnTo>
                  <a:lnTo>
                    <a:pt x="85" y="55"/>
                  </a:lnTo>
                  <a:lnTo>
                    <a:pt x="76" y="55"/>
                  </a:lnTo>
                  <a:lnTo>
                    <a:pt x="68" y="59"/>
                  </a:lnTo>
                  <a:lnTo>
                    <a:pt x="59" y="59"/>
                  </a:lnTo>
                  <a:lnTo>
                    <a:pt x="49" y="61"/>
                  </a:lnTo>
                  <a:lnTo>
                    <a:pt x="41" y="62"/>
                  </a:lnTo>
                  <a:lnTo>
                    <a:pt x="32" y="64"/>
                  </a:lnTo>
                  <a:lnTo>
                    <a:pt x="22" y="66"/>
                  </a:lnTo>
                  <a:lnTo>
                    <a:pt x="15" y="68"/>
                  </a:lnTo>
                  <a:lnTo>
                    <a:pt x="7" y="68"/>
                  </a:lnTo>
                  <a:lnTo>
                    <a:pt x="0" y="72"/>
                  </a:lnTo>
                  <a:lnTo>
                    <a:pt x="5" y="66"/>
                  </a:lnTo>
                  <a:lnTo>
                    <a:pt x="11" y="61"/>
                  </a:lnTo>
                  <a:lnTo>
                    <a:pt x="19" y="57"/>
                  </a:lnTo>
                  <a:lnTo>
                    <a:pt x="28" y="53"/>
                  </a:lnTo>
                  <a:lnTo>
                    <a:pt x="36" y="49"/>
                  </a:lnTo>
                  <a:lnTo>
                    <a:pt x="43" y="45"/>
                  </a:lnTo>
                  <a:lnTo>
                    <a:pt x="51" y="42"/>
                  </a:lnTo>
                  <a:lnTo>
                    <a:pt x="59" y="38"/>
                  </a:lnTo>
                  <a:lnTo>
                    <a:pt x="68" y="32"/>
                  </a:lnTo>
                  <a:lnTo>
                    <a:pt x="76" y="28"/>
                  </a:lnTo>
                  <a:lnTo>
                    <a:pt x="83" y="24"/>
                  </a:lnTo>
                  <a:lnTo>
                    <a:pt x="91" y="21"/>
                  </a:lnTo>
                  <a:lnTo>
                    <a:pt x="99" y="15"/>
                  </a:lnTo>
                  <a:lnTo>
                    <a:pt x="108" y="11"/>
                  </a:lnTo>
                  <a:lnTo>
                    <a:pt x="116" y="5"/>
                  </a:lnTo>
                  <a:lnTo>
                    <a:pt x="123" y="0"/>
                  </a:lnTo>
                  <a:lnTo>
                    <a:pt x="12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3" name="Freeform 47">
              <a:extLst>
                <a:ext uri="{FF2B5EF4-FFF2-40B4-BE49-F238E27FC236}">
                  <a16:creationId xmlns:a16="http://schemas.microsoft.com/office/drawing/2014/main" id="{3BC39018-FDA5-E6AE-5B21-1EA16EAADE65}"/>
                </a:ext>
              </a:extLst>
            </p:cNvPr>
            <p:cNvSpPr>
              <a:spLocks/>
            </p:cNvSpPr>
            <p:nvPr/>
          </p:nvSpPr>
          <p:spPr bwMode="auto">
            <a:xfrm>
              <a:off x="930" y="2870"/>
              <a:ext cx="16" cy="11"/>
            </a:xfrm>
            <a:custGeom>
              <a:avLst/>
              <a:gdLst>
                <a:gd name="T0" fmla="*/ 33 w 33"/>
                <a:gd name="T1" fmla="*/ 0 h 23"/>
                <a:gd name="T2" fmla="*/ 29 w 33"/>
                <a:gd name="T3" fmla="*/ 12 h 23"/>
                <a:gd name="T4" fmla="*/ 23 w 33"/>
                <a:gd name="T5" fmla="*/ 19 h 23"/>
                <a:gd name="T6" fmla="*/ 16 w 33"/>
                <a:gd name="T7" fmla="*/ 23 h 23"/>
                <a:gd name="T8" fmla="*/ 10 w 33"/>
                <a:gd name="T9" fmla="*/ 19 h 23"/>
                <a:gd name="T10" fmla="*/ 0 w 33"/>
                <a:gd name="T11" fmla="*/ 15 h 23"/>
                <a:gd name="T12" fmla="*/ 2 w 33"/>
                <a:gd name="T13" fmla="*/ 8 h 23"/>
                <a:gd name="T14" fmla="*/ 6 w 33"/>
                <a:gd name="T15" fmla="*/ 4 h 23"/>
                <a:gd name="T16" fmla="*/ 12 w 33"/>
                <a:gd name="T17" fmla="*/ 2 h 23"/>
                <a:gd name="T18" fmla="*/ 19 w 33"/>
                <a:gd name="T19" fmla="*/ 0 h 23"/>
                <a:gd name="T20" fmla="*/ 33 w 33"/>
                <a:gd name="T21" fmla="*/ 0 h 23"/>
                <a:gd name="T22" fmla="*/ 33 w 33"/>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33" h="23">
                  <a:moveTo>
                    <a:pt x="33" y="0"/>
                  </a:moveTo>
                  <a:lnTo>
                    <a:pt x="29" y="12"/>
                  </a:lnTo>
                  <a:lnTo>
                    <a:pt x="23" y="19"/>
                  </a:lnTo>
                  <a:lnTo>
                    <a:pt x="16" y="23"/>
                  </a:lnTo>
                  <a:lnTo>
                    <a:pt x="10" y="19"/>
                  </a:lnTo>
                  <a:lnTo>
                    <a:pt x="0" y="15"/>
                  </a:lnTo>
                  <a:lnTo>
                    <a:pt x="2" y="8"/>
                  </a:lnTo>
                  <a:lnTo>
                    <a:pt x="6" y="4"/>
                  </a:lnTo>
                  <a:lnTo>
                    <a:pt x="12" y="2"/>
                  </a:lnTo>
                  <a:lnTo>
                    <a:pt x="19" y="0"/>
                  </a:lnTo>
                  <a:lnTo>
                    <a:pt x="33" y="0"/>
                  </a:lnTo>
                  <a:lnTo>
                    <a:pt x="3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4" name="Freeform 48">
              <a:extLst>
                <a:ext uri="{FF2B5EF4-FFF2-40B4-BE49-F238E27FC236}">
                  <a16:creationId xmlns:a16="http://schemas.microsoft.com/office/drawing/2014/main" id="{1DA1F84A-C57C-6474-B783-A3382C37B128}"/>
                </a:ext>
              </a:extLst>
            </p:cNvPr>
            <p:cNvSpPr>
              <a:spLocks/>
            </p:cNvSpPr>
            <p:nvPr/>
          </p:nvSpPr>
          <p:spPr bwMode="auto">
            <a:xfrm>
              <a:off x="897" y="2888"/>
              <a:ext cx="10" cy="13"/>
            </a:xfrm>
            <a:custGeom>
              <a:avLst/>
              <a:gdLst>
                <a:gd name="T0" fmla="*/ 21 w 21"/>
                <a:gd name="T1" fmla="*/ 0 h 27"/>
                <a:gd name="T2" fmla="*/ 19 w 21"/>
                <a:gd name="T3" fmla="*/ 10 h 27"/>
                <a:gd name="T4" fmla="*/ 17 w 21"/>
                <a:gd name="T5" fmla="*/ 17 h 27"/>
                <a:gd name="T6" fmla="*/ 13 w 21"/>
                <a:gd name="T7" fmla="*/ 21 h 27"/>
                <a:gd name="T8" fmla="*/ 9 w 21"/>
                <a:gd name="T9" fmla="*/ 25 h 27"/>
                <a:gd name="T10" fmla="*/ 4 w 21"/>
                <a:gd name="T11" fmla="*/ 25 h 27"/>
                <a:gd name="T12" fmla="*/ 2 w 21"/>
                <a:gd name="T13" fmla="*/ 27 h 27"/>
                <a:gd name="T14" fmla="*/ 0 w 21"/>
                <a:gd name="T15" fmla="*/ 21 h 27"/>
                <a:gd name="T16" fmla="*/ 4 w 21"/>
                <a:gd name="T17" fmla="*/ 14 h 27"/>
                <a:gd name="T18" fmla="*/ 5 w 21"/>
                <a:gd name="T19" fmla="*/ 10 h 27"/>
                <a:gd name="T20" fmla="*/ 9 w 21"/>
                <a:gd name="T21" fmla="*/ 4 h 27"/>
                <a:gd name="T22" fmla="*/ 13 w 21"/>
                <a:gd name="T23" fmla="*/ 2 h 27"/>
                <a:gd name="T24" fmla="*/ 21 w 21"/>
                <a:gd name="T25" fmla="*/ 0 h 27"/>
                <a:gd name="T26" fmla="*/ 21 w 21"/>
                <a:gd name="T27"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1" h="27">
                  <a:moveTo>
                    <a:pt x="21" y="0"/>
                  </a:moveTo>
                  <a:lnTo>
                    <a:pt x="19" y="10"/>
                  </a:lnTo>
                  <a:lnTo>
                    <a:pt x="17" y="17"/>
                  </a:lnTo>
                  <a:lnTo>
                    <a:pt x="13" y="21"/>
                  </a:lnTo>
                  <a:lnTo>
                    <a:pt x="9" y="25"/>
                  </a:lnTo>
                  <a:lnTo>
                    <a:pt x="4" y="25"/>
                  </a:lnTo>
                  <a:lnTo>
                    <a:pt x="2" y="27"/>
                  </a:lnTo>
                  <a:lnTo>
                    <a:pt x="0" y="21"/>
                  </a:lnTo>
                  <a:lnTo>
                    <a:pt x="4" y="14"/>
                  </a:lnTo>
                  <a:lnTo>
                    <a:pt x="5" y="10"/>
                  </a:lnTo>
                  <a:lnTo>
                    <a:pt x="9" y="4"/>
                  </a:lnTo>
                  <a:lnTo>
                    <a:pt x="13" y="2"/>
                  </a:lnTo>
                  <a:lnTo>
                    <a:pt x="21" y="0"/>
                  </a:lnTo>
                  <a:lnTo>
                    <a:pt x="2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5" name="Freeform 49">
              <a:extLst>
                <a:ext uri="{FF2B5EF4-FFF2-40B4-BE49-F238E27FC236}">
                  <a16:creationId xmlns:a16="http://schemas.microsoft.com/office/drawing/2014/main" id="{8E4422AA-1211-56AD-1FA7-70296353AD2F}"/>
                </a:ext>
              </a:extLst>
            </p:cNvPr>
            <p:cNvSpPr>
              <a:spLocks/>
            </p:cNvSpPr>
            <p:nvPr/>
          </p:nvSpPr>
          <p:spPr bwMode="auto">
            <a:xfrm>
              <a:off x="966" y="2897"/>
              <a:ext cx="23" cy="17"/>
            </a:xfrm>
            <a:custGeom>
              <a:avLst/>
              <a:gdLst>
                <a:gd name="T0" fmla="*/ 32 w 45"/>
                <a:gd name="T1" fmla="*/ 0 h 35"/>
                <a:gd name="T2" fmla="*/ 41 w 45"/>
                <a:gd name="T3" fmla="*/ 0 h 35"/>
                <a:gd name="T4" fmla="*/ 45 w 45"/>
                <a:gd name="T5" fmla="*/ 4 h 35"/>
                <a:gd name="T6" fmla="*/ 43 w 45"/>
                <a:gd name="T7" fmla="*/ 8 h 35"/>
                <a:gd name="T8" fmla="*/ 38 w 45"/>
                <a:gd name="T9" fmla="*/ 14 h 35"/>
                <a:gd name="T10" fmla="*/ 28 w 45"/>
                <a:gd name="T11" fmla="*/ 19 h 35"/>
                <a:gd name="T12" fmla="*/ 19 w 45"/>
                <a:gd name="T13" fmla="*/ 25 h 35"/>
                <a:gd name="T14" fmla="*/ 7 w 45"/>
                <a:gd name="T15" fmla="*/ 31 h 35"/>
                <a:gd name="T16" fmla="*/ 1 w 45"/>
                <a:gd name="T17" fmla="*/ 35 h 35"/>
                <a:gd name="T18" fmla="*/ 0 w 45"/>
                <a:gd name="T19" fmla="*/ 31 h 35"/>
                <a:gd name="T20" fmla="*/ 7 w 45"/>
                <a:gd name="T21" fmla="*/ 19 h 35"/>
                <a:gd name="T22" fmla="*/ 19 w 45"/>
                <a:gd name="T23" fmla="*/ 12 h 35"/>
                <a:gd name="T24" fmla="*/ 24 w 45"/>
                <a:gd name="T25" fmla="*/ 6 h 35"/>
                <a:gd name="T26" fmla="*/ 32 w 45"/>
                <a:gd name="T27" fmla="*/ 0 h 35"/>
                <a:gd name="T28" fmla="*/ 32 w 45"/>
                <a:gd name="T29"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5" h="35">
                  <a:moveTo>
                    <a:pt x="32" y="0"/>
                  </a:moveTo>
                  <a:lnTo>
                    <a:pt x="41" y="0"/>
                  </a:lnTo>
                  <a:lnTo>
                    <a:pt x="45" y="4"/>
                  </a:lnTo>
                  <a:lnTo>
                    <a:pt x="43" y="8"/>
                  </a:lnTo>
                  <a:lnTo>
                    <a:pt x="38" y="14"/>
                  </a:lnTo>
                  <a:lnTo>
                    <a:pt x="28" y="19"/>
                  </a:lnTo>
                  <a:lnTo>
                    <a:pt x="19" y="25"/>
                  </a:lnTo>
                  <a:lnTo>
                    <a:pt x="7" y="31"/>
                  </a:lnTo>
                  <a:lnTo>
                    <a:pt x="1" y="35"/>
                  </a:lnTo>
                  <a:lnTo>
                    <a:pt x="0" y="31"/>
                  </a:lnTo>
                  <a:lnTo>
                    <a:pt x="7" y="19"/>
                  </a:lnTo>
                  <a:lnTo>
                    <a:pt x="19" y="12"/>
                  </a:lnTo>
                  <a:lnTo>
                    <a:pt x="24" y="6"/>
                  </a:lnTo>
                  <a:lnTo>
                    <a:pt x="32" y="0"/>
                  </a:lnTo>
                  <a:lnTo>
                    <a:pt x="3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6" name="Freeform 50">
              <a:extLst>
                <a:ext uri="{FF2B5EF4-FFF2-40B4-BE49-F238E27FC236}">
                  <a16:creationId xmlns:a16="http://schemas.microsoft.com/office/drawing/2014/main" id="{DC8BD1B1-129D-6D67-8F22-E0C0BAB5C917}"/>
                </a:ext>
              </a:extLst>
            </p:cNvPr>
            <p:cNvSpPr>
              <a:spLocks/>
            </p:cNvSpPr>
            <p:nvPr/>
          </p:nvSpPr>
          <p:spPr bwMode="auto">
            <a:xfrm>
              <a:off x="1732" y="2909"/>
              <a:ext cx="114" cy="24"/>
            </a:xfrm>
            <a:custGeom>
              <a:avLst/>
              <a:gdLst>
                <a:gd name="T0" fmla="*/ 190 w 228"/>
                <a:gd name="T1" fmla="*/ 0 h 50"/>
                <a:gd name="T2" fmla="*/ 196 w 228"/>
                <a:gd name="T3" fmla="*/ 2 h 50"/>
                <a:gd name="T4" fmla="*/ 205 w 228"/>
                <a:gd name="T5" fmla="*/ 12 h 50"/>
                <a:gd name="T6" fmla="*/ 211 w 228"/>
                <a:gd name="T7" fmla="*/ 17 h 50"/>
                <a:gd name="T8" fmla="*/ 215 w 228"/>
                <a:gd name="T9" fmla="*/ 25 h 50"/>
                <a:gd name="T10" fmla="*/ 221 w 228"/>
                <a:gd name="T11" fmla="*/ 33 h 50"/>
                <a:gd name="T12" fmla="*/ 226 w 228"/>
                <a:gd name="T13" fmla="*/ 40 h 50"/>
                <a:gd name="T14" fmla="*/ 228 w 228"/>
                <a:gd name="T15" fmla="*/ 48 h 50"/>
                <a:gd name="T16" fmla="*/ 228 w 228"/>
                <a:gd name="T17" fmla="*/ 50 h 50"/>
                <a:gd name="T18" fmla="*/ 224 w 228"/>
                <a:gd name="T19" fmla="*/ 48 h 50"/>
                <a:gd name="T20" fmla="*/ 219 w 228"/>
                <a:gd name="T21" fmla="*/ 46 h 50"/>
                <a:gd name="T22" fmla="*/ 211 w 228"/>
                <a:gd name="T23" fmla="*/ 40 h 50"/>
                <a:gd name="T24" fmla="*/ 204 w 228"/>
                <a:gd name="T25" fmla="*/ 34 h 50"/>
                <a:gd name="T26" fmla="*/ 194 w 228"/>
                <a:gd name="T27" fmla="*/ 29 h 50"/>
                <a:gd name="T28" fmla="*/ 186 w 228"/>
                <a:gd name="T29" fmla="*/ 25 h 50"/>
                <a:gd name="T30" fmla="*/ 175 w 228"/>
                <a:gd name="T31" fmla="*/ 23 h 50"/>
                <a:gd name="T32" fmla="*/ 166 w 228"/>
                <a:gd name="T33" fmla="*/ 23 h 50"/>
                <a:gd name="T34" fmla="*/ 152 w 228"/>
                <a:gd name="T35" fmla="*/ 23 h 50"/>
                <a:gd name="T36" fmla="*/ 139 w 228"/>
                <a:gd name="T37" fmla="*/ 23 h 50"/>
                <a:gd name="T38" fmla="*/ 126 w 228"/>
                <a:gd name="T39" fmla="*/ 25 h 50"/>
                <a:gd name="T40" fmla="*/ 112 w 228"/>
                <a:gd name="T41" fmla="*/ 29 h 50"/>
                <a:gd name="T42" fmla="*/ 95 w 228"/>
                <a:gd name="T43" fmla="*/ 31 h 50"/>
                <a:gd name="T44" fmla="*/ 82 w 228"/>
                <a:gd name="T45" fmla="*/ 33 h 50"/>
                <a:gd name="T46" fmla="*/ 65 w 228"/>
                <a:gd name="T47" fmla="*/ 34 h 50"/>
                <a:gd name="T48" fmla="*/ 51 w 228"/>
                <a:gd name="T49" fmla="*/ 38 h 50"/>
                <a:gd name="T50" fmla="*/ 36 w 228"/>
                <a:gd name="T51" fmla="*/ 38 h 50"/>
                <a:gd name="T52" fmla="*/ 23 w 228"/>
                <a:gd name="T53" fmla="*/ 40 h 50"/>
                <a:gd name="T54" fmla="*/ 12 w 228"/>
                <a:gd name="T55" fmla="*/ 42 h 50"/>
                <a:gd name="T56" fmla="*/ 0 w 228"/>
                <a:gd name="T57" fmla="*/ 44 h 50"/>
                <a:gd name="T58" fmla="*/ 10 w 228"/>
                <a:gd name="T59" fmla="*/ 36 h 50"/>
                <a:gd name="T60" fmla="*/ 21 w 228"/>
                <a:gd name="T61" fmla="*/ 33 h 50"/>
                <a:gd name="T62" fmla="*/ 32 w 228"/>
                <a:gd name="T63" fmla="*/ 31 h 50"/>
                <a:gd name="T64" fmla="*/ 44 w 228"/>
                <a:gd name="T65" fmla="*/ 27 h 50"/>
                <a:gd name="T66" fmla="*/ 55 w 228"/>
                <a:gd name="T67" fmla="*/ 25 h 50"/>
                <a:gd name="T68" fmla="*/ 69 w 228"/>
                <a:gd name="T69" fmla="*/ 23 h 50"/>
                <a:gd name="T70" fmla="*/ 80 w 228"/>
                <a:gd name="T71" fmla="*/ 21 h 50"/>
                <a:gd name="T72" fmla="*/ 93 w 228"/>
                <a:gd name="T73" fmla="*/ 21 h 50"/>
                <a:gd name="T74" fmla="*/ 105 w 228"/>
                <a:gd name="T75" fmla="*/ 19 h 50"/>
                <a:gd name="T76" fmla="*/ 116 w 228"/>
                <a:gd name="T77" fmla="*/ 17 h 50"/>
                <a:gd name="T78" fmla="*/ 129 w 228"/>
                <a:gd name="T79" fmla="*/ 17 h 50"/>
                <a:gd name="T80" fmla="*/ 143 w 228"/>
                <a:gd name="T81" fmla="*/ 15 h 50"/>
                <a:gd name="T82" fmla="*/ 154 w 228"/>
                <a:gd name="T83" fmla="*/ 12 h 50"/>
                <a:gd name="T84" fmla="*/ 166 w 228"/>
                <a:gd name="T85" fmla="*/ 8 h 50"/>
                <a:gd name="T86" fmla="*/ 179 w 228"/>
                <a:gd name="T87" fmla="*/ 4 h 50"/>
                <a:gd name="T88" fmla="*/ 190 w 228"/>
                <a:gd name="T89" fmla="*/ 0 h 50"/>
                <a:gd name="T90" fmla="*/ 190 w 228"/>
                <a:gd name="T9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28" h="50">
                  <a:moveTo>
                    <a:pt x="190" y="0"/>
                  </a:moveTo>
                  <a:lnTo>
                    <a:pt x="196" y="2"/>
                  </a:lnTo>
                  <a:lnTo>
                    <a:pt x="205" y="12"/>
                  </a:lnTo>
                  <a:lnTo>
                    <a:pt x="211" y="17"/>
                  </a:lnTo>
                  <a:lnTo>
                    <a:pt x="215" y="25"/>
                  </a:lnTo>
                  <a:lnTo>
                    <a:pt x="221" y="33"/>
                  </a:lnTo>
                  <a:lnTo>
                    <a:pt x="226" y="40"/>
                  </a:lnTo>
                  <a:lnTo>
                    <a:pt x="228" y="48"/>
                  </a:lnTo>
                  <a:lnTo>
                    <a:pt x="228" y="50"/>
                  </a:lnTo>
                  <a:lnTo>
                    <a:pt x="224" y="48"/>
                  </a:lnTo>
                  <a:lnTo>
                    <a:pt x="219" y="46"/>
                  </a:lnTo>
                  <a:lnTo>
                    <a:pt x="211" y="40"/>
                  </a:lnTo>
                  <a:lnTo>
                    <a:pt x="204" y="34"/>
                  </a:lnTo>
                  <a:lnTo>
                    <a:pt x="194" y="29"/>
                  </a:lnTo>
                  <a:lnTo>
                    <a:pt x="186" y="25"/>
                  </a:lnTo>
                  <a:lnTo>
                    <a:pt x="175" y="23"/>
                  </a:lnTo>
                  <a:lnTo>
                    <a:pt x="166" y="23"/>
                  </a:lnTo>
                  <a:lnTo>
                    <a:pt x="152" y="23"/>
                  </a:lnTo>
                  <a:lnTo>
                    <a:pt x="139" y="23"/>
                  </a:lnTo>
                  <a:lnTo>
                    <a:pt x="126" y="25"/>
                  </a:lnTo>
                  <a:lnTo>
                    <a:pt x="112" y="29"/>
                  </a:lnTo>
                  <a:lnTo>
                    <a:pt x="95" y="31"/>
                  </a:lnTo>
                  <a:lnTo>
                    <a:pt x="82" y="33"/>
                  </a:lnTo>
                  <a:lnTo>
                    <a:pt x="65" y="34"/>
                  </a:lnTo>
                  <a:lnTo>
                    <a:pt x="51" y="38"/>
                  </a:lnTo>
                  <a:lnTo>
                    <a:pt x="36" y="38"/>
                  </a:lnTo>
                  <a:lnTo>
                    <a:pt x="23" y="40"/>
                  </a:lnTo>
                  <a:lnTo>
                    <a:pt x="12" y="42"/>
                  </a:lnTo>
                  <a:lnTo>
                    <a:pt x="0" y="44"/>
                  </a:lnTo>
                  <a:lnTo>
                    <a:pt x="10" y="36"/>
                  </a:lnTo>
                  <a:lnTo>
                    <a:pt x="21" y="33"/>
                  </a:lnTo>
                  <a:lnTo>
                    <a:pt x="32" y="31"/>
                  </a:lnTo>
                  <a:lnTo>
                    <a:pt x="44" y="27"/>
                  </a:lnTo>
                  <a:lnTo>
                    <a:pt x="55" y="25"/>
                  </a:lnTo>
                  <a:lnTo>
                    <a:pt x="69" y="23"/>
                  </a:lnTo>
                  <a:lnTo>
                    <a:pt x="80" y="21"/>
                  </a:lnTo>
                  <a:lnTo>
                    <a:pt x="93" y="21"/>
                  </a:lnTo>
                  <a:lnTo>
                    <a:pt x="105" y="19"/>
                  </a:lnTo>
                  <a:lnTo>
                    <a:pt x="116" y="17"/>
                  </a:lnTo>
                  <a:lnTo>
                    <a:pt x="129" y="17"/>
                  </a:lnTo>
                  <a:lnTo>
                    <a:pt x="143" y="15"/>
                  </a:lnTo>
                  <a:lnTo>
                    <a:pt x="154" y="12"/>
                  </a:lnTo>
                  <a:lnTo>
                    <a:pt x="166" y="8"/>
                  </a:lnTo>
                  <a:lnTo>
                    <a:pt x="179" y="4"/>
                  </a:lnTo>
                  <a:lnTo>
                    <a:pt x="190" y="0"/>
                  </a:lnTo>
                  <a:lnTo>
                    <a:pt x="19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7" name="Freeform 51">
              <a:extLst>
                <a:ext uri="{FF2B5EF4-FFF2-40B4-BE49-F238E27FC236}">
                  <a16:creationId xmlns:a16="http://schemas.microsoft.com/office/drawing/2014/main" id="{E08BC9AF-1418-241B-CDC1-6B78A290B306}"/>
                </a:ext>
              </a:extLst>
            </p:cNvPr>
            <p:cNvSpPr>
              <a:spLocks/>
            </p:cNvSpPr>
            <p:nvPr/>
          </p:nvSpPr>
          <p:spPr bwMode="auto">
            <a:xfrm>
              <a:off x="629" y="2912"/>
              <a:ext cx="68" cy="39"/>
            </a:xfrm>
            <a:custGeom>
              <a:avLst/>
              <a:gdLst>
                <a:gd name="T0" fmla="*/ 136 w 136"/>
                <a:gd name="T1" fmla="*/ 0 h 78"/>
                <a:gd name="T2" fmla="*/ 131 w 136"/>
                <a:gd name="T3" fmla="*/ 4 h 78"/>
                <a:gd name="T4" fmla="*/ 125 w 136"/>
                <a:gd name="T5" fmla="*/ 13 h 78"/>
                <a:gd name="T6" fmla="*/ 117 w 136"/>
                <a:gd name="T7" fmla="*/ 21 h 78"/>
                <a:gd name="T8" fmla="*/ 112 w 136"/>
                <a:gd name="T9" fmla="*/ 28 h 78"/>
                <a:gd name="T10" fmla="*/ 104 w 136"/>
                <a:gd name="T11" fmla="*/ 36 h 78"/>
                <a:gd name="T12" fmla="*/ 95 w 136"/>
                <a:gd name="T13" fmla="*/ 44 h 78"/>
                <a:gd name="T14" fmla="*/ 87 w 136"/>
                <a:gd name="T15" fmla="*/ 49 h 78"/>
                <a:gd name="T16" fmla="*/ 81 w 136"/>
                <a:gd name="T17" fmla="*/ 57 h 78"/>
                <a:gd name="T18" fmla="*/ 70 w 136"/>
                <a:gd name="T19" fmla="*/ 64 h 78"/>
                <a:gd name="T20" fmla="*/ 60 w 136"/>
                <a:gd name="T21" fmla="*/ 72 h 78"/>
                <a:gd name="T22" fmla="*/ 49 w 136"/>
                <a:gd name="T23" fmla="*/ 74 h 78"/>
                <a:gd name="T24" fmla="*/ 38 w 136"/>
                <a:gd name="T25" fmla="*/ 78 h 78"/>
                <a:gd name="T26" fmla="*/ 28 w 136"/>
                <a:gd name="T27" fmla="*/ 76 h 78"/>
                <a:gd name="T28" fmla="*/ 17 w 136"/>
                <a:gd name="T29" fmla="*/ 74 h 78"/>
                <a:gd name="T30" fmla="*/ 7 w 136"/>
                <a:gd name="T31" fmla="*/ 66 h 78"/>
                <a:gd name="T32" fmla="*/ 0 w 136"/>
                <a:gd name="T33" fmla="*/ 57 h 78"/>
                <a:gd name="T34" fmla="*/ 7 w 136"/>
                <a:gd name="T35" fmla="*/ 53 h 78"/>
                <a:gd name="T36" fmla="*/ 20 w 136"/>
                <a:gd name="T37" fmla="*/ 55 h 78"/>
                <a:gd name="T38" fmla="*/ 22 w 136"/>
                <a:gd name="T39" fmla="*/ 47 h 78"/>
                <a:gd name="T40" fmla="*/ 28 w 136"/>
                <a:gd name="T41" fmla="*/ 42 h 78"/>
                <a:gd name="T42" fmla="*/ 36 w 136"/>
                <a:gd name="T43" fmla="*/ 36 h 78"/>
                <a:gd name="T44" fmla="*/ 45 w 136"/>
                <a:gd name="T45" fmla="*/ 32 h 78"/>
                <a:gd name="T46" fmla="*/ 55 w 136"/>
                <a:gd name="T47" fmla="*/ 26 h 78"/>
                <a:gd name="T48" fmla="*/ 66 w 136"/>
                <a:gd name="T49" fmla="*/ 23 h 78"/>
                <a:gd name="T50" fmla="*/ 78 w 136"/>
                <a:gd name="T51" fmla="*/ 21 h 78"/>
                <a:gd name="T52" fmla="*/ 91 w 136"/>
                <a:gd name="T53" fmla="*/ 17 h 78"/>
                <a:gd name="T54" fmla="*/ 104 w 136"/>
                <a:gd name="T55" fmla="*/ 13 h 78"/>
                <a:gd name="T56" fmla="*/ 116 w 136"/>
                <a:gd name="T57" fmla="*/ 9 h 78"/>
                <a:gd name="T58" fmla="*/ 127 w 136"/>
                <a:gd name="T59" fmla="*/ 4 h 78"/>
                <a:gd name="T60" fmla="*/ 136 w 136"/>
                <a:gd name="T61" fmla="*/ 0 h 78"/>
                <a:gd name="T62" fmla="*/ 136 w 136"/>
                <a:gd name="T63"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36" h="78">
                  <a:moveTo>
                    <a:pt x="136" y="0"/>
                  </a:moveTo>
                  <a:lnTo>
                    <a:pt x="131" y="4"/>
                  </a:lnTo>
                  <a:lnTo>
                    <a:pt x="125" y="13"/>
                  </a:lnTo>
                  <a:lnTo>
                    <a:pt x="117" y="21"/>
                  </a:lnTo>
                  <a:lnTo>
                    <a:pt x="112" y="28"/>
                  </a:lnTo>
                  <a:lnTo>
                    <a:pt x="104" y="36"/>
                  </a:lnTo>
                  <a:lnTo>
                    <a:pt x="95" y="44"/>
                  </a:lnTo>
                  <a:lnTo>
                    <a:pt x="87" y="49"/>
                  </a:lnTo>
                  <a:lnTo>
                    <a:pt x="81" y="57"/>
                  </a:lnTo>
                  <a:lnTo>
                    <a:pt x="70" y="64"/>
                  </a:lnTo>
                  <a:lnTo>
                    <a:pt x="60" y="72"/>
                  </a:lnTo>
                  <a:lnTo>
                    <a:pt x="49" y="74"/>
                  </a:lnTo>
                  <a:lnTo>
                    <a:pt x="38" y="78"/>
                  </a:lnTo>
                  <a:lnTo>
                    <a:pt x="28" y="76"/>
                  </a:lnTo>
                  <a:lnTo>
                    <a:pt x="17" y="74"/>
                  </a:lnTo>
                  <a:lnTo>
                    <a:pt x="7" y="66"/>
                  </a:lnTo>
                  <a:lnTo>
                    <a:pt x="0" y="57"/>
                  </a:lnTo>
                  <a:lnTo>
                    <a:pt x="7" y="53"/>
                  </a:lnTo>
                  <a:lnTo>
                    <a:pt x="20" y="55"/>
                  </a:lnTo>
                  <a:lnTo>
                    <a:pt x="22" y="47"/>
                  </a:lnTo>
                  <a:lnTo>
                    <a:pt x="28" y="42"/>
                  </a:lnTo>
                  <a:lnTo>
                    <a:pt x="36" y="36"/>
                  </a:lnTo>
                  <a:lnTo>
                    <a:pt x="45" y="32"/>
                  </a:lnTo>
                  <a:lnTo>
                    <a:pt x="55" y="26"/>
                  </a:lnTo>
                  <a:lnTo>
                    <a:pt x="66" y="23"/>
                  </a:lnTo>
                  <a:lnTo>
                    <a:pt x="78" y="21"/>
                  </a:lnTo>
                  <a:lnTo>
                    <a:pt x="91" y="17"/>
                  </a:lnTo>
                  <a:lnTo>
                    <a:pt x="104" y="13"/>
                  </a:lnTo>
                  <a:lnTo>
                    <a:pt x="116" y="9"/>
                  </a:lnTo>
                  <a:lnTo>
                    <a:pt x="127" y="4"/>
                  </a:lnTo>
                  <a:lnTo>
                    <a:pt x="136" y="0"/>
                  </a:lnTo>
                  <a:lnTo>
                    <a:pt x="13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8" name="Freeform 52">
              <a:extLst>
                <a:ext uri="{FF2B5EF4-FFF2-40B4-BE49-F238E27FC236}">
                  <a16:creationId xmlns:a16="http://schemas.microsoft.com/office/drawing/2014/main" id="{8AE18A2B-6271-930F-00FF-96C6F094BCEC}"/>
                </a:ext>
              </a:extLst>
            </p:cNvPr>
            <p:cNvSpPr>
              <a:spLocks/>
            </p:cNvSpPr>
            <p:nvPr/>
          </p:nvSpPr>
          <p:spPr bwMode="auto">
            <a:xfrm>
              <a:off x="824" y="2912"/>
              <a:ext cx="51" cy="58"/>
            </a:xfrm>
            <a:custGeom>
              <a:avLst/>
              <a:gdLst>
                <a:gd name="T0" fmla="*/ 103 w 103"/>
                <a:gd name="T1" fmla="*/ 0 h 116"/>
                <a:gd name="T2" fmla="*/ 99 w 103"/>
                <a:gd name="T3" fmla="*/ 6 h 116"/>
                <a:gd name="T4" fmla="*/ 94 w 103"/>
                <a:gd name="T5" fmla="*/ 17 h 116"/>
                <a:gd name="T6" fmla="*/ 86 w 103"/>
                <a:gd name="T7" fmla="*/ 28 h 116"/>
                <a:gd name="T8" fmla="*/ 76 w 103"/>
                <a:gd name="T9" fmla="*/ 42 h 116"/>
                <a:gd name="T10" fmla="*/ 65 w 103"/>
                <a:gd name="T11" fmla="*/ 53 h 116"/>
                <a:gd name="T12" fmla="*/ 54 w 103"/>
                <a:gd name="T13" fmla="*/ 66 h 116"/>
                <a:gd name="T14" fmla="*/ 44 w 103"/>
                <a:gd name="T15" fmla="*/ 80 h 116"/>
                <a:gd name="T16" fmla="*/ 33 w 103"/>
                <a:gd name="T17" fmla="*/ 93 h 116"/>
                <a:gd name="T18" fmla="*/ 21 w 103"/>
                <a:gd name="T19" fmla="*/ 101 h 116"/>
                <a:gd name="T20" fmla="*/ 14 w 103"/>
                <a:gd name="T21" fmla="*/ 108 h 116"/>
                <a:gd name="T22" fmla="*/ 6 w 103"/>
                <a:gd name="T23" fmla="*/ 112 h 116"/>
                <a:gd name="T24" fmla="*/ 2 w 103"/>
                <a:gd name="T25" fmla="*/ 116 h 116"/>
                <a:gd name="T26" fmla="*/ 0 w 103"/>
                <a:gd name="T27" fmla="*/ 112 h 116"/>
                <a:gd name="T28" fmla="*/ 0 w 103"/>
                <a:gd name="T29" fmla="*/ 106 h 116"/>
                <a:gd name="T30" fmla="*/ 6 w 103"/>
                <a:gd name="T31" fmla="*/ 95 h 116"/>
                <a:gd name="T32" fmla="*/ 17 w 103"/>
                <a:gd name="T33" fmla="*/ 78 h 116"/>
                <a:gd name="T34" fmla="*/ 27 w 103"/>
                <a:gd name="T35" fmla="*/ 66 h 116"/>
                <a:gd name="T36" fmla="*/ 36 w 103"/>
                <a:gd name="T37" fmla="*/ 57 h 116"/>
                <a:gd name="T38" fmla="*/ 44 w 103"/>
                <a:gd name="T39" fmla="*/ 45 h 116"/>
                <a:gd name="T40" fmla="*/ 54 w 103"/>
                <a:gd name="T41" fmla="*/ 36 h 116"/>
                <a:gd name="T42" fmla="*/ 63 w 103"/>
                <a:gd name="T43" fmla="*/ 23 h 116"/>
                <a:gd name="T44" fmla="*/ 76 w 103"/>
                <a:gd name="T45" fmla="*/ 13 h 116"/>
                <a:gd name="T46" fmla="*/ 82 w 103"/>
                <a:gd name="T47" fmla="*/ 9 h 116"/>
                <a:gd name="T48" fmla="*/ 88 w 103"/>
                <a:gd name="T49" fmla="*/ 6 h 116"/>
                <a:gd name="T50" fmla="*/ 95 w 103"/>
                <a:gd name="T51" fmla="*/ 2 h 116"/>
                <a:gd name="T52" fmla="*/ 103 w 103"/>
                <a:gd name="T53" fmla="*/ 0 h 116"/>
                <a:gd name="T54" fmla="*/ 103 w 103"/>
                <a:gd name="T55" fmla="*/ 0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03" h="116">
                  <a:moveTo>
                    <a:pt x="103" y="0"/>
                  </a:moveTo>
                  <a:lnTo>
                    <a:pt x="99" y="6"/>
                  </a:lnTo>
                  <a:lnTo>
                    <a:pt x="94" y="17"/>
                  </a:lnTo>
                  <a:lnTo>
                    <a:pt x="86" y="28"/>
                  </a:lnTo>
                  <a:lnTo>
                    <a:pt x="76" y="42"/>
                  </a:lnTo>
                  <a:lnTo>
                    <a:pt x="65" y="53"/>
                  </a:lnTo>
                  <a:lnTo>
                    <a:pt x="54" y="66"/>
                  </a:lnTo>
                  <a:lnTo>
                    <a:pt x="44" y="80"/>
                  </a:lnTo>
                  <a:lnTo>
                    <a:pt x="33" y="93"/>
                  </a:lnTo>
                  <a:lnTo>
                    <a:pt x="21" y="101"/>
                  </a:lnTo>
                  <a:lnTo>
                    <a:pt x="14" y="108"/>
                  </a:lnTo>
                  <a:lnTo>
                    <a:pt x="6" y="112"/>
                  </a:lnTo>
                  <a:lnTo>
                    <a:pt x="2" y="116"/>
                  </a:lnTo>
                  <a:lnTo>
                    <a:pt x="0" y="112"/>
                  </a:lnTo>
                  <a:lnTo>
                    <a:pt x="0" y="106"/>
                  </a:lnTo>
                  <a:lnTo>
                    <a:pt x="6" y="95"/>
                  </a:lnTo>
                  <a:lnTo>
                    <a:pt x="17" y="78"/>
                  </a:lnTo>
                  <a:lnTo>
                    <a:pt x="27" y="66"/>
                  </a:lnTo>
                  <a:lnTo>
                    <a:pt x="36" y="57"/>
                  </a:lnTo>
                  <a:lnTo>
                    <a:pt x="44" y="45"/>
                  </a:lnTo>
                  <a:lnTo>
                    <a:pt x="54" y="36"/>
                  </a:lnTo>
                  <a:lnTo>
                    <a:pt x="63" y="23"/>
                  </a:lnTo>
                  <a:lnTo>
                    <a:pt x="76" y="13"/>
                  </a:lnTo>
                  <a:lnTo>
                    <a:pt x="82" y="9"/>
                  </a:lnTo>
                  <a:lnTo>
                    <a:pt x="88" y="6"/>
                  </a:lnTo>
                  <a:lnTo>
                    <a:pt x="95" y="2"/>
                  </a:lnTo>
                  <a:lnTo>
                    <a:pt x="103" y="0"/>
                  </a:lnTo>
                  <a:lnTo>
                    <a:pt x="10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69" name="Freeform 53">
              <a:extLst>
                <a:ext uri="{FF2B5EF4-FFF2-40B4-BE49-F238E27FC236}">
                  <a16:creationId xmlns:a16="http://schemas.microsoft.com/office/drawing/2014/main" id="{6E03990C-4946-B48F-720F-C142530F0666}"/>
                </a:ext>
              </a:extLst>
            </p:cNvPr>
            <p:cNvSpPr>
              <a:spLocks/>
            </p:cNvSpPr>
            <p:nvPr/>
          </p:nvSpPr>
          <p:spPr bwMode="auto">
            <a:xfrm>
              <a:off x="1054" y="2912"/>
              <a:ext cx="18" cy="12"/>
            </a:xfrm>
            <a:custGeom>
              <a:avLst/>
              <a:gdLst>
                <a:gd name="T0" fmla="*/ 6 w 37"/>
                <a:gd name="T1" fmla="*/ 0 h 23"/>
                <a:gd name="T2" fmla="*/ 14 w 37"/>
                <a:gd name="T3" fmla="*/ 0 h 23"/>
                <a:gd name="T4" fmla="*/ 19 w 37"/>
                <a:gd name="T5" fmla="*/ 4 h 23"/>
                <a:gd name="T6" fmla="*/ 27 w 37"/>
                <a:gd name="T7" fmla="*/ 4 h 23"/>
                <a:gd name="T8" fmla="*/ 37 w 37"/>
                <a:gd name="T9" fmla="*/ 6 h 23"/>
                <a:gd name="T10" fmla="*/ 31 w 37"/>
                <a:gd name="T11" fmla="*/ 15 h 23"/>
                <a:gd name="T12" fmla="*/ 23 w 37"/>
                <a:gd name="T13" fmla="*/ 21 h 23"/>
                <a:gd name="T14" fmla="*/ 14 w 37"/>
                <a:gd name="T15" fmla="*/ 23 h 23"/>
                <a:gd name="T16" fmla="*/ 6 w 37"/>
                <a:gd name="T17" fmla="*/ 19 h 23"/>
                <a:gd name="T18" fmla="*/ 0 w 37"/>
                <a:gd name="T19" fmla="*/ 15 h 23"/>
                <a:gd name="T20" fmla="*/ 0 w 37"/>
                <a:gd name="T21" fmla="*/ 11 h 23"/>
                <a:gd name="T22" fmla="*/ 0 w 37"/>
                <a:gd name="T23" fmla="*/ 6 h 23"/>
                <a:gd name="T24" fmla="*/ 6 w 37"/>
                <a:gd name="T25" fmla="*/ 0 h 23"/>
                <a:gd name="T26" fmla="*/ 6 w 37"/>
                <a:gd name="T27"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7" h="23">
                  <a:moveTo>
                    <a:pt x="6" y="0"/>
                  </a:moveTo>
                  <a:lnTo>
                    <a:pt x="14" y="0"/>
                  </a:lnTo>
                  <a:lnTo>
                    <a:pt x="19" y="4"/>
                  </a:lnTo>
                  <a:lnTo>
                    <a:pt x="27" y="4"/>
                  </a:lnTo>
                  <a:lnTo>
                    <a:pt x="37" y="6"/>
                  </a:lnTo>
                  <a:lnTo>
                    <a:pt x="31" y="15"/>
                  </a:lnTo>
                  <a:lnTo>
                    <a:pt x="23" y="21"/>
                  </a:lnTo>
                  <a:lnTo>
                    <a:pt x="14" y="23"/>
                  </a:lnTo>
                  <a:lnTo>
                    <a:pt x="6" y="19"/>
                  </a:lnTo>
                  <a:lnTo>
                    <a:pt x="0" y="15"/>
                  </a:lnTo>
                  <a:lnTo>
                    <a:pt x="0" y="11"/>
                  </a:lnTo>
                  <a:lnTo>
                    <a:pt x="0" y="6"/>
                  </a:lnTo>
                  <a:lnTo>
                    <a:pt x="6" y="0"/>
                  </a:lnTo>
                  <a:lnTo>
                    <a:pt x="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0" name="Freeform 54">
              <a:extLst>
                <a:ext uri="{FF2B5EF4-FFF2-40B4-BE49-F238E27FC236}">
                  <a16:creationId xmlns:a16="http://schemas.microsoft.com/office/drawing/2014/main" id="{D439ECEB-D913-5E58-5A04-31E00CD9D0DC}"/>
                </a:ext>
              </a:extLst>
            </p:cNvPr>
            <p:cNvSpPr>
              <a:spLocks/>
            </p:cNvSpPr>
            <p:nvPr/>
          </p:nvSpPr>
          <p:spPr bwMode="auto">
            <a:xfrm>
              <a:off x="1057" y="2930"/>
              <a:ext cx="139" cy="96"/>
            </a:xfrm>
            <a:custGeom>
              <a:avLst/>
              <a:gdLst>
                <a:gd name="T0" fmla="*/ 259 w 280"/>
                <a:gd name="T1" fmla="*/ 0 h 192"/>
                <a:gd name="T2" fmla="*/ 268 w 280"/>
                <a:gd name="T3" fmla="*/ 0 h 192"/>
                <a:gd name="T4" fmla="*/ 280 w 280"/>
                <a:gd name="T5" fmla="*/ 0 h 192"/>
                <a:gd name="T6" fmla="*/ 280 w 280"/>
                <a:gd name="T7" fmla="*/ 2 h 192"/>
                <a:gd name="T8" fmla="*/ 263 w 280"/>
                <a:gd name="T9" fmla="*/ 13 h 192"/>
                <a:gd name="T10" fmla="*/ 245 w 280"/>
                <a:gd name="T11" fmla="*/ 27 h 192"/>
                <a:gd name="T12" fmla="*/ 226 w 280"/>
                <a:gd name="T13" fmla="*/ 38 h 192"/>
                <a:gd name="T14" fmla="*/ 209 w 280"/>
                <a:gd name="T15" fmla="*/ 51 h 192"/>
                <a:gd name="T16" fmla="*/ 190 w 280"/>
                <a:gd name="T17" fmla="*/ 63 h 192"/>
                <a:gd name="T18" fmla="*/ 173 w 280"/>
                <a:gd name="T19" fmla="*/ 74 h 192"/>
                <a:gd name="T20" fmla="*/ 156 w 280"/>
                <a:gd name="T21" fmla="*/ 85 h 192"/>
                <a:gd name="T22" fmla="*/ 139 w 280"/>
                <a:gd name="T23" fmla="*/ 99 h 192"/>
                <a:gd name="T24" fmla="*/ 120 w 280"/>
                <a:gd name="T25" fmla="*/ 108 h 192"/>
                <a:gd name="T26" fmla="*/ 103 w 280"/>
                <a:gd name="T27" fmla="*/ 120 h 192"/>
                <a:gd name="T28" fmla="*/ 86 w 280"/>
                <a:gd name="T29" fmla="*/ 131 h 192"/>
                <a:gd name="T30" fmla="*/ 69 w 280"/>
                <a:gd name="T31" fmla="*/ 143 h 192"/>
                <a:gd name="T32" fmla="*/ 52 w 280"/>
                <a:gd name="T33" fmla="*/ 154 h 192"/>
                <a:gd name="T34" fmla="*/ 34 w 280"/>
                <a:gd name="T35" fmla="*/ 165 h 192"/>
                <a:gd name="T36" fmla="*/ 17 w 280"/>
                <a:gd name="T37" fmla="*/ 179 h 192"/>
                <a:gd name="T38" fmla="*/ 0 w 280"/>
                <a:gd name="T39" fmla="*/ 192 h 192"/>
                <a:gd name="T40" fmla="*/ 13 w 280"/>
                <a:gd name="T41" fmla="*/ 175 h 192"/>
                <a:gd name="T42" fmla="*/ 27 w 280"/>
                <a:gd name="T43" fmla="*/ 160 h 192"/>
                <a:gd name="T44" fmla="*/ 40 w 280"/>
                <a:gd name="T45" fmla="*/ 146 h 192"/>
                <a:gd name="T46" fmla="*/ 55 w 280"/>
                <a:gd name="T47" fmla="*/ 131 h 192"/>
                <a:gd name="T48" fmla="*/ 71 w 280"/>
                <a:gd name="T49" fmla="*/ 116 h 192"/>
                <a:gd name="T50" fmla="*/ 86 w 280"/>
                <a:gd name="T51" fmla="*/ 103 h 192"/>
                <a:gd name="T52" fmla="*/ 101 w 280"/>
                <a:gd name="T53" fmla="*/ 89 h 192"/>
                <a:gd name="T54" fmla="*/ 120 w 280"/>
                <a:gd name="T55" fmla="*/ 76 h 192"/>
                <a:gd name="T56" fmla="*/ 135 w 280"/>
                <a:gd name="T57" fmla="*/ 63 h 192"/>
                <a:gd name="T58" fmla="*/ 150 w 280"/>
                <a:gd name="T59" fmla="*/ 51 h 192"/>
                <a:gd name="T60" fmla="*/ 167 w 280"/>
                <a:gd name="T61" fmla="*/ 40 h 192"/>
                <a:gd name="T62" fmla="*/ 187 w 280"/>
                <a:gd name="T63" fmla="*/ 30 h 192"/>
                <a:gd name="T64" fmla="*/ 204 w 280"/>
                <a:gd name="T65" fmla="*/ 21 h 192"/>
                <a:gd name="T66" fmla="*/ 223 w 280"/>
                <a:gd name="T67" fmla="*/ 13 h 192"/>
                <a:gd name="T68" fmla="*/ 240 w 280"/>
                <a:gd name="T69" fmla="*/ 4 h 192"/>
                <a:gd name="T70" fmla="*/ 259 w 280"/>
                <a:gd name="T71" fmla="*/ 0 h 192"/>
                <a:gd name="T72" fmla="*/ 259 w 280"/>
                <a:gd name="T73" fmla="*/ 0 h 1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80" h="192">
                  <a:moveTo>
                    <a:pt x="259" y="0"/>
                  </a:moveTo>
                  <a:lnTo>
                    <a:pt x="268" y="0"/>
                  </a:lnTo>
                  <a:lnTo>
                    <a:pt x="280" y="0"/>
                  </a:lnTo>
                  <a:lnTo>
                    <a:pt x="280" y="2"/>
                  </a:lnTo>
                  <a:lnTo>
                    <a:pt x="263" y="13"/>
                  </a:lnTo>
                  <a:lnTo>
                    <a:pt x="245" y="27"/>
                  </a:lnTo>
                  <a:lnTo>
                    <a:pt x="226" y="38"/>
                  </a:lnTo>
                  <a:lnTo>
                    <a:pt x="209" y="51"/>
                  </a:lnTo>
                  <a:lnTo>
                    <a:pt x="190" y="63"/>
                  </a:lnTo>
                  <a:lnTo>
                    <a:pt x="173" y="74"/>
                  </a:lnTo>
                  <a:lnTo>
                    <a:pt x="156" y="85"/>
                  </a:lnTo>
                  <a:lnTo>
                    <a:pt x="139" y="99"/>
                  </a:lnTo>
                  <a:lnTo>
                    <a:pt x="120" y="108"/>
                  </a:lnTo>
                  <a:lnTo>
                    <a:pt x="103" y="120"/>
                  </a:lnTo>
                  <a:lnTo>
                    <a:pt x="86" y="131"/>
                  </a:lnTo>
                  <a:lnTo>
                    <a:pt x="69" y="143"/>
                  </a:lnTo>
                  <a:lnTo>
                    <a:pt x="52" y="154"/>
                  </a:lnTo>
                  <a:lnTo>
                    <a:pt x="34" y="165"/>
                  </a:lnTo>
                  <a:lnTo>
                    <a:pt x="17" y="179"/>
                  </a:lnTo>
                  <a:lnTo>
                    <a:pt x="0" y="192"/>
                  </a:lnTo>
                  <a:lnTo>
                    <a:pt x="13" y="175"/>
                  </a:lnTo>
                  <a:lnTo>
                    <a:pt x="27" y="160"/>
                  </a:lnTo>
                  <a:lnTo>
                    <a:pt x="40" y="146"/>
                  </a:lnTo>
                  <a:lnTo>
                    <a:pt x="55" y="131"/>
                  </a:lnTo>
                  <a:lnTo>
                    <a:pt x="71" y="116"/>
                  </a:lnTo>
                  <a:lnTo>
                    <a:pt x="86" y="103"/>
                  </a:lnTo>
                  <a:lnTo>
                    <a:pt x="101" y="89"/>
                  </a:lnTo>
                  <a:lnTo>
                    <a:pt x="120" y="76"/>
                  </a:lnTo>
                  <a:lnTo>
                    <a:pt x="135" y="63"/>
                  </a:lnTo>
                  <a:lnTo>
                    <a:pt x="150" y="51"/>
                  </a:lnTo>
                  <a:lnTo>
                    <a:pt x="167" y="40"/>
                  </a:lnTo>
                  <a:lnTo>
                    <a:pt x="187" y="30"/>
                  </a:lnTo>
                  <a:lnTo>
                    <a:pt x="204" y="21"/>
                  </a:lnTo>
                  <a:lnTo>
                    <a:pt x="223" y="13"/>
                  </a:lnTo>
                  <a:lnTo>
                    <a:pt x="240" y="4"/>
                  </a:lnTo>
                  <a:lnTo>
                    <a:pt x="259" y="0"/>
                  </a:lnTo>
                  <a:lnTo>
                    <a:pt x="25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1" name="Freeform 55">
              <a:extLst>
                <a:ext uri="{FF2B5EF4-FFF2-40B4-BE49-F238E27FC236}">
                  <a16:creationId xmlns:a16="http://schemas.microsoft.com/office/drawing/2014/main" id="{D9C7E3EB-4789-DAE6-9933-6E03D34E8EC9}"/>
                </a:ext>
              </a:extLst>
            </p:cNvPr>
            <p:cNvSpPr>
              <a:spLocks/>
            </p:cNvSpPr>
            <p:nvPr/>
          </p:nvSpPr>
          <p:spPr bwMode="auto">
            <a:xfrm>
              <a:off x="896" y="2940"/>
              <a:ext cx="57" cy="65"/>
            </a:xfrm>
            <a:custGeom>
              <a:avLst/>
              <a:gdLst>
                <a:gd name="T0" fmla="*/ 114 w 114"/>
                <a:gd name="T1" fmla="*/ 0 h 129"/>
                <a:gd name="T2" fmla="*/ 108 w 114"/>
                <a:gd name="T3" fmla="*/ 8 h 129"/>
                <a:gd name="T4" fmla="*/ 103 w 114"/>
                <a:gd name="T5" fmla="*/ 17 h 129"/>
                <a:gd name="T6" fmla="*/ 97 w 114"/>
                <a:gd name="T7" fmla="*/ 25 h 129"/>
                <a:gd name="T8" fmla="*/ 91 w 114"/>
                <a:gd name="T9" fmla="*/ 32 h 129"/>
                <a:gd name="T10" fmla="*/ 84 w 114"/>
                <a:gd name="T11" fmla="*/ 40 h 129"/>
                <a:gd name="T12" fmla="*/ 74 w 114"/>
                <a:gd name="T13" fmla="*/ 47 h 129"/>
                <a:gd name="T14" fmla="*/ 66 w 114"/>
                <a:gd name="T15" fmla="*/ 57 h 129"/>
                <a:gd name="T16" fmla="*/ 61 w 114"/>
                <a:gd name="T17" fmla="*/ 65 h 129"/>
                <a:gd name="T18" fmla="*/ 51 w 114"/>
                <a:gd name="T19" fmla="*/ 72 h 129"/>
                <a:gd name="T20" fmla="*/ 44 w 114"/>
                <a:gd name="T21" fmla="*/ 80 h 129"/>
                <a:gd name="T22" fmla="*/ 34 w 114"/>
                <a:gd name="T23" fmla="*/ 87 h 129"/>
                <a:gd name="T24" fmla="*/ 28 w 114"/>
                <a:gd name="T25" fmla="*/ 97 h 129"/>
                <a:gd name="T26" fmla="*/ 21 w 114"/>
                <a:gd name="T27" fmla="*/ 105 h 129"/>
                <a:gd name="T28" fmla="*/ 11 w 114"/>
                <a:gd name="T29" fmla="*/ 112 h 129"/>
                <a:gd name="T30" fmla="*/ 6 w 114"/>
                <a:gd name="T31" fmla="*/ 120 h 129"/>
                <a:gd name="T32" fmla="*/ 0 w 114"/>
                <a:gd name="T33" fmla="*/ 129 h 129"/>
                <a:gd name="T34" fmla="*/ 4 w 114"/>
                <a:gd name="T35" fmla="*/ 120 h 129"/>
                <a:gd name="T36" fmla="*/ 7 w 114"/>
                <a:gd name="T37" fmla="*/ 110 h 129"/>
                <a:gd name="T38" fmla="*/ 11 w 114"/>
                <a:gd name="T39" fmla="*/ 101 h 129"/>
                <a:gd name="T40" fmla="*/ 17 w 114"/>
                <a:gd name="T41" fmla="*/ 93 h 129"/>
                <a:gd name="T42" fmla="*/ 23 w 114"/>
                <a:gd name="T43" fmla="*/ 84 h 129"/>
                <a:gd name="T44" fmla="*/ 30 w 114"/>
                <a:gd name="T45" fmla="*/ 74 h 129"/>
                <a:gd name="T46" fmla="*/ 38 w 114"/>
                <a:gd name="T47" fmla="*/ 66 h 129"/>
                <a:gd name="T48" fmla="*/ 45 w 114"/>
                <a:gd name="T49" fmla="*/ 59 h 129"/>
                <a:gd name="T50" fmla="*/ 53 w 114"/>
                <a:gd name="T51" fmla="*/ 49 h 129"/>
                <a:gd name="T52" fmla="*/ 61 w 114"/>
                <a:gd name="T53" fmla="*/ 40 h 129"/>
                <a:gd name="T54" fmla="*/ 68 w 114"/>
                <a:gd name="T55" fmla="*/ 32 h 129"/>
                <a:gd name="T56" fmla="*/ 78 w 114"/>
                <a:gd name="T57" fmla="*/ 25 h 129"/>
                <a:gd name="T58" fmla="*/ 85 w 114"/>
                <a:gd name="T59" fmla="*/ 17 h 129"/>
                <a:gd name="T60" fmla="*/ 95 w 114"/>
                <a:gd name="T61" fmla="*/ 11 h 129"/>
                <a:gd name="T62" fmla="*/ 104 w 114"/>
                <a:gd name="T63" fmla="*/ 4 h 129"/>
                <a:gd name="T64" fmla="*/ 114 w 114"/>
                <a:gd name="T65" fmla="*/ 0 h 129"/>
                <a:gd name="T66" fmla="*/ 114 w 114"/>
                <a:gd name="T67" fmla="*/ 0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14" h="129">
                  <a:moveTo>
                    <a:pt x="114" y="0"/>
                  </a:moveTo>
                  <a:lnTo>
                    <a:pt x="108" y="8"/>
                  </a:lnTo>
                  <a:lnTo>
                    <a:pt x="103" y="17"/>
                  </a:lnTo>
                  <a:lnTo>
                    <a:pt x="97" y="25"/>
                  </a:lnTo>
                  <a:lnTo>
                    <a:pt x="91" y="32"/>
                  </a:lnTo>
                  <a:lnTo>
                    <a:pt x="84" y="40"/>
                  </a:lnTo>
                  <a:lnTo>
                    <a:pt x="74" y="47"/>
                  </a:lnTo>
                  <a:lnTo>
                    <a:pt x="66" y="57"/>
                  </a:lnTo>
                  <a:lnTo>
                    <a:pt x="61" y="65"/>
                  </a:lnTo>
                  <a:lnTo>
                    <a:pt x="51" y="72"/>
                  </a:lnTo>
                  <a:lnTo>
                    <a:pt x="44" y="80"/>
                  </a:lnTo>
                  <a:lnTo>
                    <a:pt x="34" y="87"/>
                  </a:lnTo>
                  <a:lnTo>
                    <a:pt x="28" y="97"/>
                  </a:lnTo>
                  <a:lnTo>
                    <a:pt x="21" y="105"/>
                  </a:lnTo>
                  <a:lnTo>
                    <a:pt x="11" y="112"/>
                  </a:lnTo>
                  <a:lnTo>
                    <a:pt x="6" y="120"/>
                  </a:lnTo>
                  <a:lnTo>
                    <a:pt x="0" y="129"/>
                  </a:lnTo>
                  <a:lnTo>
                    <a:pt x="4" y="120"/>
                  </a:lnTo>
                  <a:lnTo>
                    <a:pt x="7" y="110"/>
                  </a:lnTo>
                  <a:lnTo>
                    <a:pt x="11" y="101"/>
                  </a:lnTo>
                  <a:lnTo>
                    <a:pt x="17" y="93"/>
                  </a:lnTo>
                  <a:lnTo>
                    <a:pt x="23" y="84"/>
                  </a:lnTo>
                  <a:lnTo>
                    <a:pt x="30" y="74"/>
                  </a:lnTo>
                  <a:lnTo>
                    <a:pt x="38" y="66"/>
                  </a:lnTo>
                  <a:lnTo>
                    <a:pt x="45" y="59"/>
                  </a:lnTo>
                  <a:lnTo>
                    <a:pt x="53" y="49"/>
                  </a:lnTo>
                  <a:lnTo>
                    <a:pt x="61" y="40"/>
                  </a:lnTo>
                  <a:lnTo>
                    <a:pt x="68" y="32"/>
                  </a:lnTo>
                  <a:lnTo>
                    <a:pt x="78" y="25"/>
                  </a:lnTo>
                  <a:lnTo>
                    <a:pt x="85" y="17"/>
                  </a:lnTo>
                  <a:lnTo>
                    <a:pt x="95" y="11"/>
                  </a:lnTo>
                  <a:lnTo>
                    <a:pt x="104" y="4"/>
                  </a:lnTo>
                  <a:lnTo>
                    <a:pt x="114" y="0"/>
                  </a:lnTo>
                  <a:lnTo>
                    <a:pt x="11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2" name="Freeform 56">
              <a:extLst>
                <a:ext uri="{FF2B5EF4-FFF2-40B4-BE49-F238E27FC236}">
                  <a16:creationId xmlns:a16="http://schemas.microsoft.com/office/drawing/2014/main" id="{E991FAF2-C49F-AF40-7D68-56AE90556E6D}"/>
                </a:ext>
              </a:extLst>
            </p:cNvPr>
            <p:cNvSpPr>
              <a:spLocks/>
            </p:cNvSpPr>
            <p:nvPr/>
          </p:nvSpPr>
          <p:spPr bwMode="auto">
            <a:xfrm>
              <a:off x="1226" y="2940"/>
              <a:ext cx="20" cy="12"/>
            </a:xfrm>
            <a:custGeom>
              <a:avLst/>
              <a:gdLst>
                <a:gd name="T0" fmla="*/ 34 w 40"/>
                <a:gd name="T1" fmla="*/ 0 h 25"/>
                <a:gd name="T2" fmla="*/ 36 w 40"/>
                <a:gd name="T3" fmla="*/ 0 h 25"/>
                <a:gd name="T4" fmla="*/ 40 w 40"/>
                <a:gd name="T5" fmla="*/ 0 h 25"/>
                <a:gd name="T6" fmla="*/ 40 w 40"/>
                <a:gd name="T7" fmla="*/ 2 h 25"/>
                <a:gd name="T8" fmla="*/ 40 w 40"/>
                <a:gd name="T9" fmla="*/ 8 h 25"/>
                <a:gd name="T10" fmla="*/ 30 w 40"/>
                <a:gd name="T11" fmla="*/ 9 h 25"/>
                <a:gd name="T12" fmla="*/ 21 w 40"/>
                <a:gd name="T13" fmla="*/ 17 h 25"/>
                <a:gd name="T14" fmla="*/ 13 w 40"/>
                <a:gd name="T15" fmla="*/ 21 h 25"/>
                <a:gd name="T16" fmla="*/ 3 w 40"/>
                <a:gd name="T17" fmla="*/ 25 h 25"/>
                <a:gd name="T18" fmla="*/ 0 w 40"/>
                <a:gd name="T19" fmla="*/ 25 h 25"/>
                <a:gd name="T20" fmla="*/ 5 w 40"/>
                <a:gd name="T21" fmla="*/ 15 h 25"/>
                <a:gd name="T22" fmla="*/ 13 w 40"/>
                <a:gd name="T23" fmla="*/ 9 h 25"/>
                <a:gd name="T24" fmla="*/ 22 w 40"/>
                <a:gd name="T25" fmla="*/ 4 h 25"/>
                <a:gd name="T26" fmla="*/ 34 w 40"/>
                <a:gd name="T27" fmla="*/ 0 h 25"/>
                <a:gd name="T28" fmla="*/ 34 w 40"/>
                <a:gd name="T2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0" h="25">
                  <a:moveTo>
                    <a:pt x="34" y="0"/>
                  </a:moveTo>
                  <a:lnTo>
                    <a:pt x="36" y="0"/>
                  </a:lnTo>
                  <a:lnTo>
                    <a:pt x="40" y="0"/>
                  </a:lnTo>
                  <a:lnTo>
                    <a:pt x="40" y="2"/>
                  </a:lnTo>
                  <a:lnTo>
                    <a:pt x="40" y="8"/>
                  </a:lnTo>
                  <a:lnTo>
                    <a:pt x="30" y="9"/>
                  </a:lnTo>
                  <a:lnTo>
                    <a:pt x="21" y="17"/>
                  </a:lnTo>
                  <a:lnTo>
                    <a:pt x="13" y="21"/>
                  </a:lnTo>
                  <a:lnTo>
                    <a:pt x="3" y="25"/>
                  </a:lnTo>
                  <a:lnTo>
                    <a:pt x="0" y="25"/>
                  </a:lnTo>
                  <a:lnTo>
                    <a:pt x="5" y="15"/>
                  </a:lnTo>
                  <a:lnTo>
                    <a:pt x="13" y="9"/>
                  </a:lnTo>
                  <a:lnTo>
                    <a:pt x="22" y="4"/>
                  </a:lnTo>
                  <a:lnTo>
                    <a:pt x="34" y="0"/>
                  </a:lnTo>
                  <a:lnTo>
                    <a:pt x="3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3" name="Freeform 57">
              <a:extLst>
                <a:ext uri="{FF2B5EF4-FFF2-40B4-BE49-F238E27FC236}">
                  <a16:creationId xmlns:a16="http://schemas.microsoft.com/office/drawing/2014/main" id="{9C2A5DC4-7C43-723C-CD3F-F7EDE8C7A6A9}"/>
                </a:ext>
              </a:extLst>
            </p:cNvPr>
            <p:cNvSpPr>
              <a:spLocks/>
            </p:cNvSpPr>
            <p:nvPr/>
          </p:nvSpPr>
          <p:spPr bwMode="auto">
            <a:xfrm>
              <a:off x="1754" y="2944"/>
              <a:ext cx="27" cy="13"/>
            </a:xfrm>
            <a:custGeom>
              <a:avLst/>
              <a:gdLst>
                <a:gd name="T0" fmla="*/ 2 w 53"/>
                <a:gd name="T1" fmla="*/ 1 h 26"/>
                <a:gd name="T2" fmla="*/ 9 w 53"/>
                <a:gd name="T3" fmla="*/ 0 h 26"/>
                <a:gd name="T4" fmla="*/ 21 w 53"/>
                <a:gd name="T5" fmla="*/ 0 h 26"/>
                <a:gd name="T6" fmla="*/ 30 w 53"/>
                <a:gd name="T7" fmla="*/ 0 h 26"/>
                <a:gd name="T8" fmla="*/ 40 w 53"/>
                <a:gd name="T9" fmla="*/ 3 h 26"/>
                <a:gd name="T10" fmla="*/ 49 w 53"/>
                <a:gd name="T11" fmla="*/ 13 h 26"/>
                <a:gd name="T12" fmla="*/ 53 w 53"/>
                <a:gd name="T13" fmla="*/ 26 h 26"/>
                <a:gd name="T14" fmla="*/ 47 w 53"/>
                <a:gd name="T15" fmla="*/ 26 h 26"/>
                <a:gd name="T16" fmla="*/ 40 w 53"/>
                <a:gd name="T17" fmla="*/ 26 h 26"/>
                <a:gd name="T18" fmla="*/ 34 w 53"/>
                <a:gd name="T19" fmla="*/ 24 h 26"/>
                <a:gd name="T20" fmla="*/ 26 w 53"/>
                <a:gd name="T21" fmla="*/ 24 h 26"/>
                <a:gd name="T22" fmla="*/ 15 w 53"/>
                <a:gd name="T23" fmla="*/ 20 h 26"/>
                <a:gd name="T24" fmla="*/ 5 w 53"/>
                <a:gd name="T25" fmla="*/ 17 h 26"/>
                <a:gd name="T26" fmla="*/ 0 w 53"/>
                <a:gd name="T27" fmla="*/ 9 h 26"/>
                <a:gd name="T28" fmla="*/ 2 w 53"/>
                <a:gd name="T29" fmla="*/ 1 h 26"/>
                <a:gd name="T30" fmla="*/ 2 w 53"/>
                <a:gd name="T31" fmla="*/ 1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3" h="26">
                  <a:moveTo>
                    <a:pt x="2" y="1"/>
                  </a:moveTo>
                  <a:lnTo>
                    <a:pt x="9" y="0"/>
                  </a:lnTo>
                  <a:lnTo>
                    <a:pt x="21" y="0"/>
                  </a:lnTo>
                  <a:lnTo>
                    <a:pt x="30" y="0"/>
                  </a:lnTo>
                  <a:lnTo>
                    <a:pt x="40" y="3"/>
                  </a:lnTo>
                  <a:lnTo>
                    <a:pt x="49" y="13"/>
                  </a:lnTo>
                  <a:lnTo>
                    <a:pt x="53" y="26"/>
                  </a:lnTo>
                  <a:lnTo>
                    <a:pt x="47" y="26"/>
                  </a:lnTo>
                  <a:lnTo>
                    <a:pt x="40" y="26"/>
                  </a:lnTo>
                  <a:lnTo>
                    <a:pt x="34" y="24"/>
                  </a:lnTo>
                  <a:lnTo>
                    <a:pt x="26" y="24"/>
                  </a:lnTo>
                  <a:lnTo>
                    <a:pt x="15" y="20"/>
                  </a:lnTo>
                  <a:lnTo>
                    <a:pt x="5" y="17"/>
                  </a:lnTo>
                  <a:lnTo>
                    <a:pt x="0" y="9"/>
                  </a:lnTo>
                  <a:lnTo>
                    <a:pt x="2" y="1"/>
                  </a:lnTo>
                  <a:lnTo>
                    <a:pt x="2" y="1"/>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4" name="Freeform 58">
              <a:extLst>
                <a:ext uri="{FF2B5EF4-FFF2-40B4-BE49-F238E27FC236}">
                  <a16:creationId xmlns:a16="http://schemas.microsoft.com/office/drawing/2014/main" id="{31983825-1EA9-289C-8E32-6A7B348CA665}"/>
                </a:ext>
              </a:extLst>
            </p:cNvPr>
            <p:cNvSpPr>
              <a:spLocks/>
            </p:cNvSpPr>
            <p:nvPr/>
          </p:nvSpPr>
          <p:spPr bwMode="auto">
            <a:xfrm>
              <a:off x="716" y="2949"/>
              <a:ext cx="32" cy="24"/>
            </a:xfrm>
            <a:custGeom>
              <a:avLst/>
              <a:gdLst>
                <a:gd name="T0" fmla="*/ 59 w 63"/>
                <a:gd name="T1" fmla="*/ 0 h 49"/>
                <a:gd name="T2" fmla="*/ 63 w 63"/>
                <a:gd name="T3" fmla="*/ 8 h 49"/>
                <a:gd name="T4" fmla="*/ 63 w 63"/>
                <a:gd name="T5" fmla="*/ 17 h 49"/>
                <a:gd name="T6" fmla="*/ 59 w 63"/>
                <a:gd name="T7" fmla="*/ 23 h 49"/>
                <a:gd name="T8" fmla="*/ 58 w 63"/>
                <a:gd name="T9" fmla="*/ 30 h 49"/>
                <a:gd name="T10" fmla="*/ 50 w 63"/>
                <a:gd name="T11" fmla="*/ 34 h 49"/>
                <a:gd name="T12" fmla="*/ 42 w 63"/>
                <a:gd name="T13" fmla="*/ 40 h 49"/>
                <a:gd name="T14" fmla="*/ 33 w 63"/>
                <a:gd name="T15" fmla="*/ 44 h 49"/>
                <a:gd name="T16" fmla="*/ 25 w 63"/>
                <a:gd name="T17" fmla="*/ 48 h 49"/>
                <a:gd name="T18" fmla="*/ 16 w 63"/>
                <a:gd name="T19" fmla="*/ 48 h 49"/>
                <a:gd name="T20" fmla="*/ 10 w 63"/>
                <a:gd name="T21" fmla="*/ 49 h 49"/>
                <a:gd name="T22" fmla="*/ 4 w 63"/>
                <a:gd name="T23" fmla="*/ 48 h 49"/>
                <a:gd name="T24" fmla="*/ 2 w 63"/>
                <a:gd name="T25" fmla="*/ 48 h 49"/>
                <a:gd name="T26" fmla="*/ 0 w 63"/>
                <a:gd name="T27" fmla="*/ 42 h 49"/>
                <a:gd name="T28" fmla="*/ 6 w 63"/>
                <a:gd name="T29" fmla="*/ 34 h 49"/>
                <a:gd name="T30" fmla="*/ 10 w 63"/>
                <a:gd name="T31" fmla="*/ 29 h 49"/>
                <a:gd name="T32" fmla="*/ 16 w 63"/>
                <a:gd name="T33" fmla="*/ 25 h 49"/>
                <a:gd name="T34" fmla="*/ 23 w 63"/>
                <a:gd name="T35" fmla="*/ 17 h 49"/>
                <a:gd name="T36" fmla="*/ 37 w 63"/>
                <a:gd name="T37" fmla="*/ 13 h 49"/>
                <a:gd name="T38" fmla="*/ 42 w 63"/>
                <a:gd name="T39" fmla="*/ 6 h 49"/>
                <a:gd name="T40" fmla="*/ 50 w 63"/>
                <a:gd name="T41" fmla="*/ 4 h 49"/>
                <a:gd name="T42" fmla="*/ 56 w 63"/>
                <a:gd name="T43" fmla="*/ 4 h 49"/>
                <a:gd name="T44" fmla="*/ 59 w 63"/>
                <a:gd name="T45" fmla="*/ 0 h 49"/>
                <a:gd name="T46" fmla="*/ 59 w 63"/>
                <a:gd name="T47"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3" h="49">
                  <a:moveTo>
                    <a:pt x="59" y="0"/>
                  </a:moveTo>
                  <a:lnTo>
                    <a:pt x="63" y="8"/>
                  </a:lnTo>
                  <a:lnTo>
                    <a:pt x="63" y="17"/>
                  </a:lnTo>
                  <a:lnTo>
                    <a:pt x="59" y="23"/>
                  </a:lnTo>
                  <a:lnTo>
                    <a:pt x="58" y="30"/>
                  </a:lnTo>
                  <a:lnTo>
                    <a:pt x="50" y="34"/>
                  </a:lnTo>
                  <a:lnTo>
                    <a:pt x="42" y="40"/>
                  </a:lnTo>
                  <a:lnTo>
                    <a:pt x="33" y="44"/>
                  </a:lnTo>
                  <a:lnTo>
                    <a:pt x="25" y="48"/>
                  </a:lnTo>
                  <a:lnTo>
                    <a:pt x="16" y="48"/>
                  </a:lnTo>
                  <a:lnTo>
                    <a:pt x="10" y="49"/>
                  </a:lnTo>
                  <a:lnTo>
                    <a:pt x="4" y="48"/>
                  </a:lnTo>
                  <a:lnTo>
                    <a:pt x="2" y="48"/>
                  </a:lnTo>
                  <a:lnTo>
                    <a:pt x="0" y="42"/>
                  </a:lnTo>
                  <a:lnTo>
                    <a:pt x="6" y="34"/>
                  </a:lnTo>
                  <a:lnTo>
                    <a:pt x="10" y="29"/>
                  </a:lnTo>
                  <a:lnTo>
                    <a:pt x="16" y="25"/>
                  </a:lnTo>
                  <a:lnTo>
                    <a:pt x="23" y="17"/>
                  </a:lnTo>
                  <a:lnTo>
                    <a:pt x="37" y="13"/>
                  </a:lnTo>
                  <a:lnTo>
                    <a:pt x="42" y="6"/>
                  </a:lnTo>
                  <a:lnTo>
                    <a:pt x="50" y="4"/>
                  </a:lnTo>
                  <a:lnTo>
                    <a:pt x="56" y="4"/>
                  </a:lnTo>
                  <a:lnTo>
                    <a:pt x="59" y="0"/>
                  </a:lnTo>
                  <a:lnTo>
                    <a:pt x="5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5" name="Freeform 59">
              <a:extLst>
                <a:ext uri="{FF2B5EF4-FFF2-40B4-BE49-F238E27FC236}">
                  <a16:creationId xmlns:a16="http://schemas.microsoft.com/office/drawing/2014/main" id="{B04F0FE7-32D1-BEAA-118C-91753C69E3E0}"/>
                </a:ext>
              </a:extLst>
            </p:cNvPr>
            <p:cNvSpPr>
              <a:spLocks/>
            </p:cNvSpPr>
            <p:nvPr/>
          </p:nvSpPr>
          <p:spPr bwMode="auto">
            <a:xfrm>
              <a:off x="1808" y="2948"/>
              <a:ext cx="12" cy="8"/>
            </a:xfrm>
            <a:custGeom>
              <a:avLst/>
              <a:gdLst>
                <a:gd name="T0" fmla="*/ 2 w 25"/>
                <a:gd name="T1" fmla="*/ 2 h 17"/>
                <a:gd name="T2" fmla="*/ 8 w 25"/>
                <a:gd name="T3" fmla="*/ 0 h 17"/>
                <a:gd name="T4" fmla="*/ 14 w 25"/>
                <a:gd name="T5" fmla="*/ 4 h 17"/>
                <a:gd name="T6" fmla="*/ 17 w 25"/>
                <a:gd name="T7" fmla="*/ 10 h 17"/>
                <a:gd name="T8" fmla="*/ 25 w 25"/>
                <a:gd name="T9" fmla="*/ 17 h 17"/>
                <a:gd name="T10" fmla="*/ 23 w 25"/>
                <a:gd name="T11" fmla="*/ 17 h 17"/>
                <a:gd name="T12" fmla="*/ 17 w 25"/>
                <a:gd name="T13" fmla="*/ 13 h 17"/>
                <a:gd name="T14" fmla="*/ 12 w 25"/>
                <a:gd name="T15" fmla="*/ 10 h 17"/>
                <a:gd name="T16" fmla="*/ 6 w 25"/>
                <a:gd name="T17" fmla="*/ 6 h 17"/>
                <a:gd name="T18" fmla="*/ 0 w 25"/>
                <a:gd name="T19" fmla="*/ 4 h 17"/>
                <a:gd name="T20" fmla="*/ 0 w 25"/>
                <a:gd name="T21" fmla="*/ 2 h 17"/>
                <a:gd name="T22" fmla="*/ 2 w 25"/>
                <a:gd name="T23" fmla="*/ 2 h 17"/>
                <a:gd name="T24" fmla="*/ 2 w 25"/>
                <a:gd name="T25" fmla="*/ 2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5" h="17">
                  <a:moveTo>
                    <a:pt x="2" y="2"/>
                  </a:moveTo>
                  <a:lnTo>
                    <a:pt x="8" y="0"/>
                  </a:lnTo>
                  <a:lnTo>
                    <a:pt x="14" y="4"/>
                  </a:lnTo>
                  <a:lnTo>
                    <a:pt x="17" y="10"/>
                  </a:lnTo>
                  <a:lnTo>
                    <a:pt x="25" y="17"/>
                  </a:lnTo>
                  <a:lnTo>
                    <a:pt x="23" y="17"/>
                  </a:lnTo>
                  <a:lnTo>
                    <a:pt x="17" y="13"/>
                  </a:lnTo>
                  <a:lnTo>
                    <a:pt x="12" y="10"/>
                  </a:lnTo>
                  <a:lnTo>
                    <a:pt x="6" y="6"/>
                  </a:lnTo>
                  <a:lnTo>
                    <a:pt x="0" y="4"/>
                  </a:lnTo>
                  <a:lnTo>
                    <a:pt x="0" y="2"/>
                  </a:lnTo>
                  <a:lnTo>
                    <a:pt x="2" y="2"/>
                  </a:lnTo>
                  <a:lnTo>
                    <a:pt x="2" y="2"/>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6" name="Freeform 60">
              <a:extLst>
                <a:ext uri="{FF2B5EF4-FFF2-40B4-BE49-F238E27FC236}">
                  <a16:creationId xmlns:a16="http://schemas.microsoft.com/office/drawing/2014/main" id="{54C78024-A830-4B00-0A10-20C0DB1B56D6}"/>
                </a:ext>
              </a:extLst>
            </p:cNvPr>
            <p:cNvSpPr>
              <a:spLocks/>
            </p:cNvSpPr>
            <p:nvPr/>
          </p:nvSpPr>
          <p:spPr bwMode="auto">
            <a:xfrm>
              <a:off x="1188" y="2955"/>
              <a:ext cx="33" cy="22"/>
            </a:xfrm>
            <a:custGeom>
              <a:avLst/>
              <a:gdLst>
                <a:gd name="T0" fmla="*/ 66 w 66"/>
                <a:gd name="T1" fmla="*/ 0 h 44"/>
                <a:gd name="T2" fmla="*/ 58 w 66"/>
                <a:gd name="T3" fmla="*/ 6 h 44"/>
                <a:gd name="T4" fmla="*/ 53 w 66"/>
                <a:gd name="T5" fmla="*/ 14 h 44"/>
                <a:gd name="T6" fmla="*/ 41 w 66"/>
                <a:gd name="T7" fmla="*/ 21 h 44"/>
                <a:gd name="T8" fmla="*/ 30 w 66"/>
                <a:gd name="T9" fmla="*/ 29 h 44"/>
                <a:gd name="T10" fmla="*/ 22 w 66"/>
                <a:gd name="T11" fmla="*/ 31 h 44"/>
                <a:gd name="T12" fmla="*/ 15 w 66"/>
                <a:gd name="T13" fmla="*/ 36 h 44"/>
                <a:gd name="T14" fmla="*/ 7 w 66"/>
                <a:gd name="T15" fmla="*/ 40 h 44"/>
                <a:gd name="T16" fmla="*/ 1 w 66"/>
                <a:gd name="T17" fmla="*/ 44 h 44"/>
                <a:gd name="T18" fmla="*/ 0 w 66"/>
                <a:gd name="T19" fmla="*/ 44 h 44"/>
                <a:gd name="T20" fmla="*/ 5 w 66"/>
                <a:gd name="T21" fmla="*/ 36 h 44"/>
                <a:gd name="T22" fmla="*/ 13 w 66"/>
                <a:gd name="T23" fmla="*/ 31 h 44"/>
                <a:gd name="T24" fmla="*/ 22 w 66"/>
                <a:gd name="T25" fmla="*/ 23 h 44"/>
                <a:gd name="T26" fmla="*/ 30 w 66"/>
                <a:gd name="T27" fmla="*/ 19 h 44"/>
                <a:gd name="T28" fmla="*/ 39 w 66"/>
                <a:gd name="T29" fmla="*/ 14 h 44"/>
                <a:gd name="T30" fmla="*/ 49 w 66"/>
                <a:gd name="T31" fmla="*/ 10 h 44"/>
                <a:gd name="T32" fmla="*/ 57 w 66"/>
                <a:gd name="T33" fmla="*/ 4 h 44"/>
                <a:gd name="T34" fmla="*/ 66 w 66"/>
                <a:gd name="T35" fmla="*/ 0 h 44"/>
                <a:gd name="T36" fmla="*/ 66 w 66"/>
                <a:gd name="T37" fmla="*/ 0 h 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6" h="44">
                  <a:moveTo>
                    <a:pt x="66" y="0"/>
                  </a:moveTo>
                  <a:lnTo>
                    <a:pt x="58" y="6"/>
                  </a:lnTo>
                  <a:lnTo>
                    <a:pt x="53" y="14"/>
                  </a:lnTo>
                  <a:lnTo>
                    <a:pt x="41" y="21"/>
                  </a:lnTo>
                  <a:lnTo>
                    <a:pt x="30" y="29"/>
                  </a:lnTo>
                  <a:lnTo>
                    <a:pt x="22" y="31"/>
                  </a:lnTo>
                  <a:lnTo>
                    <a:pt x="15" y="36"/>
                  </a:lnTo>
                  <a:lnTo>
                    <a:pt x="7" y="40"/>
                  </a:lnTo>
                  <a:lnTo>
                    <a:pt x="1" y="44"/>
                  </a:lnTo>
                  <a:lnTo>
                    <a:pt x="0" y="44"/>
                  </a:lnTo>
                  <a:lnTo>
                    <a:pt x="5" y="36"/>
                  </a:lnTo>
                  <a:lnTo>
                    <a:pt x="13" y="31"/>
                  </a:lnTo>
                  <a:lnTo>
                    <a:pt x="22" y="23"/>
                  </a:lnTo>
                  <a:lnTo>
                    <a:pt x="30" y="19"/>
                  </a:lnTo>
                  <a:lnTo>
                    <a:pt x="39" y="14"/>
                  </a:lnTo>
                  <a:lnTo>
                    <a:pt x="49" y="10"/>
                  </a:lnTo>
                  <a:lnTo>
                    <a:pt x="57" y="4"/>
                  </a:lnTo>
                  <a:lnTo>
                    <a:pt x="66" y="0"/>
                  </a:lnTo>
                  <a:lnTo>
                    <a:pt x="6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7" name="Freeform 61">
              <a:extLst>
                <a:ext uri="{FF2B5EF4-FFF2-40B4-BE49-F238E27FC236}">
                  <a16:creationId xmlns:a16="http://schemas.microsoft.com/office/drawing/2014/main" id="{E1EABCA7-FD96-FC5D-85BA-ABDE4D2D5113}"/>
                </a:ext>
              </a:extLst>
            </p:cNvPr>
            <p:cNvSpPr>
              <a:spLocks/>
            </p:cNvSpPr>
            <p:nvPr/>
          </p:nvSpPr>
          <p:spPr bwMode="auto">
            <a:xfrm>
              <a:off x="1034" y="2955"/>
              <a:ext cx="263" cy="161"/>
            </a:xfrm>
            <a:custGeom>
              <a:avLst/>
              <a:gdLst>
                <a:gd name="T0" fmla="*/ 501 w 526"/>
                <a:gd name="T1" fmla="*/ 0 h 322"/>
                <a:gd name="T2" fmla="*/ 513 w 526"/>
                <a:gd name="T3" fmla="*/ 2 h 322"/>
                <a:gd name="T4" fmla="*/ 521 w 526"/>
                <a:gd name="T5" fmla="*/ 10 h 322"/>
                <a:gd name="T6" fmla="*/ 522 w 526"/>
                <a:gd name="T7" fmla="*/ 19 h 322"/>
                <a:gd name="T8" fmla="*/ 513 w 526"/>
                <a:gd name="T9" fmla="*/ 33 h 322"/>
                <a:gd name="T10" fmla="*/ 498 w 526"/>
                <a:gd name="T11" fmla="*/ 44 h 322"/>
                <a:gd name="T12" fmla="*/ 481 w 526"/>
                <a:gd name="T13" fmla="*/ 55 h 322"/>
                <a:gd name="T14" fmla="*/ 463 w 526"/>
                <a:gd name="T15" fmla="*/ 67 h 322"/>
                <a:gd name="T16" fmla="*/ 446 w 526"/>
                <a:gd name="T17" fmla="*/ 76 h 322"/>
                <a:gd name="T18" fmla="*/ 429 w 526"/>
                <a:gd name="T19" fmla="*/ 88 h 322"/>
                <a:gd name="T20" fmla="*/ 414 w 526"/>
                <a:gd name="T21" fmla="*/ 99 h 322"/>
                <a:gd name="T22" fmla="*/ 393 w 526"/>
                <a:gd name="T23" fmla="*/ 116 h 322"/>
                <a:gd name="T24" fmla="*/ 361 w 526"/>
                <a:gd name="T25" fmla="*/ 133 h 322"/>
                <a:gd name="T26" fmla="*/ 319 w 526"/>
                <a:gd name="T27" fmla="*/ 156 h 322"/>
                <a:gd name="T28" fmla="*/ 279 w 526"/>
                <a:gd name="T29" fmla="*/ 183 h 322"/>
                <a:gd name="T30" fmla="*/ 239 w 526"/>
                <a:gd name="T31" fmla="*/ 211 h 322"/>
                <a:gd name="T32" fmla="*/ 201 w 526"/>
                <a:gd name="T33" fmla="*/ 242 h 322"/>
                <a:gd name="T34" fmla="*/ 161 w 526"/>
                <a:gd name="T35" fmla="*/ 268 h 322"/>
                <a:gd name="T36" fmla="*/ 119 w 526"/>
                <a:gd name="T37" fmla="*/ 293 h 322"/>
                <a:gd name="T38" fmla="*/ 79 w 526"/>
                <a:gd name="T39" fmla="*/ 314 h 322"/>
                <a:gd name="T40" fmla="*/ 49 w 526"/>
                <a:gd name="T41" fmla="*/ 318 h 322"/>
                <a:gd name="T42" fmla="*/ 36 w 526"/>
                <a:gd name="T43" fmla="*/ 308 h 322"/>
                <a:gd name="T44" fmla="*/ 22 w 526"/>
                <a:gd name="T45" fmla="*/ 301 h 322"/>
                <a:gd name="T46" fmla="*/ 7 w 526"/>
                <a:gd name="T47" fmla="*/ 295 h 322"/>
                <a:gd name="T48" fmla="*/ 3 w 526"/>
                <a:gd name="T49" fmla="*/ 289 h 322"/>
                <a:gd name="T50" fmla="*/ 19 w 526"/>
                <a:gd name="T51" fmla="*/ 280 h 322"/>
                <a:gd name="T52" fmla="*/ 36 w 526"/>
                <a:gd name="T53" fmla="*/ 272 h 322"/>
                <a:gd name="T54" fmla="*/ 57 w 526"/>
                <a:gd name="T55" fmla="*/ 272 h 322"/>
                <a:gd name="T56" fmla="*/ 79 w 526"/>
                <a:gd name="T57" fmla="*/ 268 h 322"/>
                <a:gd name="T58" fmla="*/ 100 w 526"/>
                <a:gd name="T59" fmla="*/ 265 h 322"/>
                <a:gd name="T60" fmla="*/ 119 w 526"/>
                <a:gd name="T61" fmla="*/ 257 h 322"/>
                <a:gd name="T62" fmla="*/ 140 w 526"/>
                <a:gd name="T63" fmla="*/ 242 h 322"/>
                <a:gd name="T64" fmla="*/ 169 w 526"/>
                <a:gd name="T65" fmla="*/ 217 h 322"/>
                <a:gd name="T66" fmla="*/ 212 w 526"/>
                <a:gd name="T67" fmla="*/ 185 h 322"/>
                <a:gd name="T68" fmla="*/ 254 w 526"/>
                <a:gd name="T69" fmla="*/ 156 h 322"/>
                <a:gd name="T70" fmla="*/ 296 w 526"/>
                <a:gd name="T71" fmla="*/ 126 h 322"/>
                <a:gd name="T72" fmla="*/ 338 w 526"/>
                <a:gd name="T73" fmla="*/ 99 h 322"/>
                <a:gd name="T74" fmla="*/ 380 w 526"/>
                <a:gd name="T75" fmla="*/ 69 h 322"/>
                <a:gd name="T76" fmla="*/ 424 w 526"/>
                <a:gd name="T77" fmla="*/ 40 h 322"/>
                <a:gd name="T78" fmla="*/ 471 w 526"/>
                <a:gd name="T79" fmla="*/ 14 h 322"/>
                <a:gd name="T80" fmla="*/ 496 w 526"/>
                <a:gd name="T81" fmla="*/ 0 h 3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26" h="322">
                  <a:moveTo>
                    <a:pt x="496" y="0"/>
                  </a:moveTo>
                  <a:lnTo>
                    <a:pt x="501" y="0"/>
                  </a:lnTo>
                  <a:lnTo>
                    <a:pt x="507" y="0"/>
                  </a:lnTo>
                  <a:lnTo>
                    <a:pt x="513" y="2"/>
                  </a:lnTo>
                  <a:lnTo>
                    <a:pt x="517" y="4"/>
                  </a:lnTo>
                  <a:lnTo>
                    <a:pt x="521" y="10"/>
                  </a:lnTo>
                  <a:lnTo>
                    <a:pt x="526" y="14"/>
                  </a:lnTo>
                  <a:lnTo>
                    <a:pt x="522" y="19"/>
                  </a:lnTo>
                  <a:lnTo>
                    <a:pt x="519" y="27"/>
                  </a:lnTo>
                  <a:lnTo>
                    <a:pt x="513" y="33"/>
                  </a:lnTo>
                  <a:lnTo>
                    <a:pt x="505" y="40"/>
                  </a:lnTo>
                  <a:lnTo>
                    <a:pt x="498" y="44"/>
                  </a:lnTo>
                  <a:lnTo>
                    <a:pt x="490" y="50"/>
                  </a:lnTo>
                  <a:lnTo>
                    <a:pt x="481" y="55"/>
                  </a:lnTo>
                  <a:lnTo>
                    <a:pt x="473" y="61"/>
                  </a:lnTo>
                  <a:lnTo>
                    <a:pt x="463" y="67"/>
                  </a:lnTo>
                  <a:lnTo>
                    <a:pt x="456" y="71"/>
                  </a:lnTo>
                  <a:lnTo>
                    <a:pt x="446" y="76"/>
                  </a:lnTo>
                  <a:lnTo>
                    <a:pt x="439" y="84"/>
                  </a:lnTo>
                  <a:lnTo>
                    <a:pt x="429" y="88"/>
                  </a:lnTo>
                  <a:lnTo>
                    <a:pt x="422" y="94"/>
                  </a:lnTo>
                  <a:lnTo>
                    <a:pt x="414" y="99"/>
                  </a:lnTo>
                  <a:lnTo>
                    <a:pt x="405" y="105"/>
                  </a:lnTo>
                  <a:lnTo>
                    <a:pt x="393" y="116"/>
                  </a:lnTo>
                  <a:lnTo>
                    <a:pt x="384" y="126"/>
                  </a:lnTo>
                  <a:lnTo>
                    <a:pt x="361" y="133"/>
                  </a:lnTo>
                  <a:lnTo>
                    <a:pt x="338" y="145"/>
                  </a:lnTo>
                  <a:lnTo>
                    <a:pt x="319" y="156"/>
                  </a:lnTo>
                  <a:lnTo>
                    <a:pt x="298" y="170"/>
                  </a:lnTo>
                  <a:lnTo>
                    <a:pt x="279" y="183"/>
                  </a:lnTo>
                  <a:lnTo>
                    <a:pt x="258" y="196"/>
                  </a:lnTo>
                  <a:lnTo>
                    <a:pt x="239" y="211"/>
                  </a:lnTo>
                  <a:lnTo>
                    <a:pt x="220" y="229"/>
                  </a:lnTo>
                  <a:lnTo>
                    <a:pt x="201" y="242"/>
                  </a:lnTo>
                  <a:lnTo>
                    <a:pt x="180" y="255"/>
                  </a:lnTo>
                  <a:lnTo>
                    <a:pt x="161" y="268"/>
                  </a:lnTo>
                  <a:lnTo>
                    <a:pt x="142" y="282"/>
                  </a:lnTo>
                  <a:lnTo>
                    <a:pt x="119" y="293"/>
                  </a:lnTo>
                  <a:lnTo>
                    <a:pt x="100" y="305"/>
                  </a:lnTo>
                  <a:lnTo>
                    <a:pt x="79" y="314"/>
                  </a:lnTo>
                  <a:lnTo>
                    <a:pt x="58" y="322"/>
                  </a:lnTo>
                  <a:lnTo>
                    <a:pt x="49" y="318"/>
                  </a:lnTo>
                  <a:lnTo>
                    <a:pt x="41" y="314"/>
                  </a:lnTo>
                  <a:lnTo>
                    <a:pt x="36" y="308"/>
                  </a:lnTo>
                  <a:lnTo>
                    <a:pt x="30" y="305"/>
                  </a:lnTo>
                  <a:lnTo>
                    <a:pt x="22" y="301"/>
                  </a:lnTo>
                  <a:lnTo>
                    <a:pt x="15" y="297"/>
                  </a:lnTo>
                  <a:lnTo>
                    <a:pt x="7" y="295"/>
                  </a:lnTo>
                  <a:lnTo>
                    <a:pt x="0" y="299"/>
                  </a:lnTo>
                  <a:lnTo>
                    <a:pt x="3" y="289"/>
                  </a:lnTo>
                  <a:lnTo>
                    <a:pt x="13" y="284"/>
                  </a:lnTo>
                  <a:lnTo>
                    <a:pt x="19" y="280"/>
                  </a:lnTo>
                  <a:lnTo>
                    <a:pt x="28" y="278"/>
                  </a:lnTo>
                  <a:lnTo>
                    <a:pt x="36" y="272"/>
                  </a:lnTo>
                  <a:lnTo>
                    <a:pt x="47" y="272"/>
                  </a:lnTo>
                  <a:lnTo>
                    <a:pt x="57" y="272"/>
                  </a:lnTo>
                  <a:lnTo>
                    <a:pt x="68" y="272"/>
                  </a:lnTo>
                  <a:lnTo>
                    <a:pt x="79" y="268"/>
                  </a:lnTo>
                  <a:lnTo>
                    <a:pt x="89" y="268"/>
                  </a:lnTo>
                  <a:lnTo>
                    <a:pt x="100" y="265"/>
                  </a:lnTo>
                  <a:lnTo>
                    <a:pt x="110" y="263"/>
                  </a:lnTo>
                  <a:lnTo>
                    <a:pt x="119" y="257"/>
                  </a:lnTo>
                  <a:lnTo>
                    <a:pt x="131" y="251"/>
                  </a:lnTo>
                  <a:lnTo>
                    <a:pt x="140" y="242"/>
                  </a:lnTo>
                  <a:lnTo>
                    <a:pt x="150" y="232"/>
                  </a:lnTo>
                  <a:lnTo>
                    <a:pt x="169" y="217"/>
                  </a:lnTo>
                  <a:lnTo>
                    <a:pt x="192" y="202"/>
                  </a:lnTo>
                  <a:lnTo>
                    <a:pt x="212" y="185"/>
                  </a:lnTo>
                  <a:lnTo>
                    <a:pt x="233" y="170"/>
                  </a:lnTo>
                  <a:lnTo>
                    <a:pt x="254" y="156"/>
                  </a:lnTo>
                  <a:lnTo>
                    <a:pt x="275" y="141"/>
                  </a:lnTo>
                  <a:lnTo>
                    <a:pt x="296" y="126"/>
                  </a:lnTo>
                  <a:lnTo>
                    <a:pt x="317" y="113"/>
                  </a:lnTo>
                  <a:lnTo>
                    <a:pt x="338" y="99"/>
                  </a:lnTo>
                  <a:lnTo>
                    <a:pt x="359" y="84"/>
                  </a:lnTo>
                  <a:lnTo>
                    <a:pt x="380" y="69"/>
                  </a:lnTo>
                  <a:lnTo>
                    <a:pt x="403" y="55"/>
                  </a:lnTo>
                  <a:lnTo>
                    <a:pt x="424" y="40"/>
                  </a:lnTo>
                  <a:lnTo>
                    <a:pt x="446" y="27"/>
                  </a:lnTo>
                  <a:lnTo>
                    <a:pt x="471" y="14"/>
                  </a:lnTo>
                  <a:lnTo>
                    <a:pt x="496" y="0"/>
                  </a:lnTo>
                  <a:lnTo>
                    <a:pt x="49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8" name="Freeform 62">
              <a:extLst>
                <a:ext uri="{FF2B5EF4-FFF2-40B4-BE49-F238E27FC236}">
                  <a16:creationId xmlns:a16="http://schemas.microsoft.com/office/drawing/2014/main" id="{FB33A5C8-7870-C7C5-955F-BFC7EC3B3CCE}"/>
                </a:ext>
              </a:extLst>
            </p:cNvPr>
            <p:cNvSpPr>
              <a:spLocks/>
            </p:cNvSpPr>
            <p:nvPr/>
          </p:nvSpPr>
          <p:spPr bwMode="auto">
            <a:xfrm>
              <a:off x="545" y="2969"/>
              <a:ext cx="502" cy="237"/>
            </a:xfrm>
            <a:custGeom>
              <a:avLst/>
              <a:gdLst>
                <a:gd name="T0" fmla="*/ 93 w 1004"/>
                <a:gd name="T1" fmla="*/ 23 h 473"/>
                <a:gd name="T2" fmla="*/ 219 w 1004"/>
                <a:gd name="T3" fmla="*/ 70 h 473"/>
                <a:gd name="T4" fmla="*/ 342 w 1004"/>
                <a:gd name="T5" fmla="*/ 120 h 473"/>
                <a:gd name="T6" fmla="*/ 466 w 1004"/>
                <a:gd name="T7" fmla="*/ 173 h 473"/>
                <a:gd name="T8" fmla="*/ 590 w 1004"/>
                <a:gd name="T9" fmla="*/ 228 h 473"/>
                <a:gd name="T10" fmla="*/ 709 w 1004"/>
                <a:gd name="T11" fmla="*/ 285 h 473"/>
                <a:gd name="T12" fmla="*/ 829 w 1004"/>
                <a:gd name="T13" fmla="*/ 346 h 473"/>
                <a:gd name="T14" fmla="*/ 945 w 1004"/>
                <a:gd name="T15" fmla="*/ 414 h 473"/>
                <a:gd name="T16" fmla="*/ 997 w 1004"/>
                <a:gd name="T17" fmla="*/ 458 h 473"/>
                <a:gd name="T18" fmla="*/ 983 w 1004"/>
                <a:gd name="T19" fmla="*/ 468 h 473"/>
                <a:gd name="T20" fmla="*/ 962 w 1004"/>
                <a:gd name="T21" fmla="*/ 473 h 473"/>
                <a:gd name="T22" fmla="*/ 940 w 1004"/>
                <a:gd name="T23" fmla="*/ 468 h 473"/>
                <a:gd name="T24" fmla="*/ 924 w 1004"/>
                <a:gd name="T25" fmla="*/ 458 h 473"/>
                <a:gd name="T26" fmla="*/ 905 w 1004"/>
                <a:gd name="T27" fmla="*/ 447 h 473"/>
                <a:gd name="T28" fmla="*/ 890 w 1004"/>
                <a:gd name="T29" fmla="*/ 437 h 473"/>
                <a:gd name="T30" fmla="*/ 873 w 1004"/>
                <a:gd name="T31" fmla="*/ 426 h 473"/>
                <a:gd name="T32" fmla="*/ 858 w 1004"/>
                <a:gd name="T33" fmla="*/ 414 h 473"/>
                <a:gd name="T34" fmla="*/ 841 w 1004"/>
                <a:gd name="T35" fmla="*/ 405 h 473"/>
                <a:gd name="T36" fmla="*/ 825 w 1004"/>
                <a:gd name="T37" fmla="*/ 399 h 473"/>
                <a:gd name="T38" fmla="*/ 770 w 1004"/>
                <a:gd name="T39" fmla="*/ 373 h 473"/>
                <a:gd name="T40" fmla="*/ 673 w 1004"/>
                <a:gd name="T41" fmla="*/ 325 h 473"/>
                <a:gd name="T42" fmla="*/ 576 w 1004"/>
                <a:gd name="T43" fmla="*/ 285 h 473"/>
                <a:gd name="T44" fmla="*/ 477 w 1004"/>
                <a:gd name="T45" fmla="*/ 253 h 473"/>
                <a:gd name="T46" fmla="*/ 377 w 1004"/>
                <a:gd name="T47" fmla="*/ 220 h 473"/>
                <a:gd name="T48" fmla="*/ 276 w 1004"/>
                <a:gd name="T49" fmla="*/ 190 h 473"/>
                <a:gd name="T50" fmla="*/ 179 w 1004"/>
                <a:gd name="T51" fmla="*/ 160 h 473"/>
                <a:gd name="T52" fmla="*/ 82 w 1004"/>
                <a:gd name="T53" fmla="*/ 129 h 473"/>
                <a:gd name="T54" fmla="*/ 34 w 1004"/>
                <a:gd name="T55" fmla="*/ 104 h 473"/>
                <a:gd name="T56" fmla="*/ 25 w 1004"/>
                <a:gd name="T57" fmla="*/ 87 h 473"/>
                <a:gd name="T58" fmla="*/ 15 w 1004"/>
                <a:gd name="T59" fmla="*/ 72 h 473"/>
                <a:gd name="T60" fmla="*/ 8 w 1004"/>
                <a:gd name="T61" fmla="*/ 55 h 473"/>
                <a:gd name="T62" fmla="*/ 0 w 1004"/>
                <a:gd name="T63" fmla="*/ 42 h 473"/>
                <a:gd name="T64" fmla="*/ 0 w 1004"/>
                <a:gd name="T65" fmla="*/ 26 h 473"/>
                <a:gd name="T66" fmla="*/ 6 w 1004"/>
                <a:gd name="T67" fmla="*/ 15 h 473"/>
                <a:gd name="T68" fmla="*/ 21 w 1004"/>
                <a:gd name="T69" fmla="*/ 4 h 473"/>
                <a:gd name="T70" fmla="*/ 34 w 1004"/>
                <a:gd name="T71" fmla="*/ 0 h 4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004" h="473">
                  <a:moveTo>
                    <a:pt x="34" y="0"/>
                  </a:moveTo>
                  <a:lnTo>
                    <a:pt x="93" y="23"/>
                  </a:lnTo>
                  <a:lnTo>
                    <a:pt x="156" y="47"/>
                  </a:lnTo>
                  <a:lnTo>
                    <a:pt x="219" y="70"/>
                  </a:lnTo>
                  <a:lnTo>
                    <a:pt x="282" y="97"/>
                  </a:lnTo>
                  <a:lnTo>
                    <a:pt x="342" y="120"/>
                  </a:lnTo>
                  <a:lnTo>
                    <a:pt x="405" y="146"/>
                  </a:lnTo>
                  <a:lnTo>
                    <a:pt x="466" y="173"/>
                  </a:lnTo>
                  <a:lnTo>
                    <a:pt x="529" y="201"/>
                  </a:lnTo>
                  <a:lnTo>
                    <a:pt x="590" y="228"/>
                  </a:lnTo>
                  <a:lnTo>
                    <a:pt x="651" y="257"/>
                  </a:lnTo>
                  <a:lnTo>
                    <a:pt x="709" y="285"/>
                  </a:lnTo>
                  <a:lnTo>
                    <a:pt x="770" y="315"/>
                  </a:lnTo>
                  <a:lnTo>
                    <a:pt x="829" y="346"/>
                  </a:lnTo>
                  <a:lnTo>
                    <a:pt x="888" y="380"/>
                  </a:lnTo>
                  <a:lnTo>
                    <a:pt x="945" y="414"/>
                  </a:lnTo>
                  <a:lnTo>
                    <a:pt x="1004" y="450"/>
                  </a:lnTo>
                  <a:lnTo>
                    <a:pt x="997" y="458"/>
                  </a:lnTo>
                  <a:lnTo>
                    <a:pt x="991" y="464"/>
                  </a:lnTo>
                  <a:lnTo>
                    <a:pt x="983" y="468"/>
                  </a:lnTo>
                  <a:lnTo>
                    <a:pt x="978" y="471"/>
                  </a:lnTo>
                  <a:lnTo>
                    <a:pt x="962" y="473"/>
                  </a:lnTo>
                  <a:lnTo>
                    <a:pt x="949" y="471"/>
                  </a:lnTo>
                  <a:lnTo>
                    <a:pt x="940" y="468"/>
                  </a:lnTo>
                  <a:lnTo>
                    <a:pt x="932" y="464"/>
                  </a:lnTo>
                  <a:lnTo>
                    <a:pt x="924" y="458"/>
                  </a:lnTo>
                  <a:lnTo>
                    <a:pt x="915" y="454"/>
                  </a:lnTo>
                  <a:lnTo>
                    <a:pt x="905" y="447"/>
                  </a:lnTo>
                  <a:lnTo>
                    <a:pt x="898" y="443"/>
                  </a:lnTo>
                  <a:lnTo>
                    <a:pt x="890" y="437"/>
                  </a:lnTo>
                  <a:lnTo>
                    <a:pt x="882" y="431"/>
                  </a:lnTo>
                  <a:lnTo>
                    <a:pt x="873" y="426"/>
                  </a:lnTo>
                  <a:lnTo>
                    <a:pt x="865" y="420"/>
                  </a:lnTo>
                  <a:lnTo>
                    <a:pt x="858" y="414"/>
                  </a:lnTo>
                  <a:lnTo>
                    <a:pt x="848" y="411"/>
                  </a:lnTo>
                  <a:lnTo>
                    <a:pt x="841" y="405"/>
                  </a:lnTo>
                  <a:lnTo>
                    <a:pt x="833" y="401"/>
                  </a:lnTo>
                  <a:lnTo>
                    <a:pt x="825" y="399"/>
                  </a:lnTo>
                  <a:lnTo>
                    <a:pt x="818" y="399"/>
                  </a:lnTo>
                  <a:lnTo>
                    <a:pt x="770" y="373"/>
                  </a:lnTo>
                  <a:lnTo>
                    <a:pt x="723" y="348"/>
                  </a:lnTo>
                  <a:lnTo>
                    <a:pt x="673" y="325"/>
                  </a:lnTo>
                  <a:lnTo>
                    <a:pt x="626" y="306"/>
                  </a:lnTo>
                  <a:lnTo>
                    <a:pt x="576" y="285"/>
                  </a:lnTo>
                  <a:lnTo>
                    <a:pt x="527" y="268"/>
                  </a:lnTo>
                  <a:lnTo>
                    <a:pt x="477" y="253"/>
                  </a:lnTo>
                  <a:lnTo>
                    <a:pt x="428" y="236"/>
                  </a:lnTo>
                  <a:lnTo>
                    <a:pt x="377" y="220"/>
                  </a:lnTo>
                  <a:lnTo>
                    <a:pt x="325" y="203"/>
                  </a:lnTo>
                  <a:lnTo>
                    <a:pt x="276" y="190"/>
                  </a:lnTo>
                  <a:lnTo>
                    <a:pt x="228" y="175"/>
                  </a:lnTo>
                  <a:lnTo>
                    <a:pt x="179" y="160"/>
                  </a:lnTo>
                  <a:lnTo>
                    <a:pt x="130" y="144"/>
                  </a:lnTo>
                  <a:lnTo>
                    <a:pt x="82" y="129"/>
                  </a:lnTo>
                  <a:lnTo>
                    <a:pt x="38" y="114"/>
                  </a:lnTo>
                  <a:lnTo>
                    <a:pt x="34" y="104"/>
                  </a:lnTo>
                  <a:lnTo>
                    <a:pt x="31" y="97"/>
                  </a:lnTo>
                  <a:lnTo>
                    <a:pt x="25" y="87"/>
                  </a:lnTo>
                  <a:lnTo>
                    <a:pt x="21" y="80"/>
                  </a:lnTo>
                  <a:lnTo>
                    <a:pt x="15" y="72"/>
                  </a:lnTo>
                  <a:lnTo>
                    <a:pt x="12" y="65"/>
                  </a:lnTo>
                  <a:lnTo>
                    <a:pt x="8" y="55"/>
                  </a:lnTo>
                  <a:lnTo>
                    <a:pt x="4" y="49"/>
                  </a:lnTo>
                  <a:lnTo>
                    <a:pt x="0" y="42"/>
                  </a:lnTo>
                  <a:lnTo>
                    <a:pt x="0" y="34"/>
                  </a:lnTo>
                  <a:lnTo>
                    <a:pt x="0" y="26"/>
                  </a:lnTo>
                  <a:lnTo>
                    <a:pt x="4" y="21"/>
                  </a:lnTo>
                  <a:lnTo>
                    <a:pt x="6" y="15"/>
                  </a:lnTo>
                  <a:lnTo>
                    <a:pt x="14" y="9"/>
                  </a:lnTo>
                  <a:lnTo>
                    <a:pt x="21" y="4"/>
                  </a:lnTo>
                  <a:lnTo>
                    <a:pt x="34" y="0"/>
                  </a:lnTo>
                  <a:lnTo>
                    <a:pt x="34" y="0"/>
                  </a:lnTo>
                  <a:close/>
                </a:path>
              </a:pathLst>
            </a:custGeom>
            <a:solidFill>
              <a:srgbClr val="FFFFC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79" name="Freeform 63">
              <a:extLst>
                <a:ext uri="{FF2B5EF4-FFF2-40B4-BE49-F238E27FC236}">
                  <a16:creationId xmlns:a16="http://schemas.microsoft.com/office/drawing/2014/main" id="{BF7E7A93-BF0B-936D-DD1B-63544A05523C}"/>
                </a:ext>
              </a:extLst>
            </p:cNvPr>
            <p:cNvSpPr>
              <a:spLocks/>
            </p:cNvSpPr>
            <p:nvPr/>
          </p:nvSpPr>
          <p:spPr bwMode="auto">
            <a:xfrm>
              <a:off x="1582" y="2969"/>
              <a:ext cx="56" cy="13"/>
            </a:xfrm>
            <a:custGeom>
              <a:avLst/>
              <a:gdLst>
                <a:gd name="T0" fmla="*/ 98 w 112"/>
                <a:gd name="T1" fmla="*/ 0 h 25"/>
                <a:gd name="T2" fmla="*/ 104 w 112"/>
                <a:gd name="T3" fmla="*/ 2 h 25"/>
                <a:gd name="T4" fmla="*/ 112 w 112"/>
                <a:gd name="T5" fmla="*/ 6 h 25"/>
                <a:gd name="T6" fmla="*/ 112 w 112"/>
                <a:gd name="T7" fmla="*/ 9 h 25"/>
                <a:gd name="T8" fmla="*/ 97 w 112"/>
                <a:gd name="T9" fmla="*/ 11 h 25"/>
                <a:gd name="T10" fmla="*/ 83 w 112"/>
                <a:gd name="T11" fmla="*/ 13 h 25"/>
                <a:gd name="T12" fmla="*/ 68 w 112"/>
                <a:gd name="T13" fmla="*/ 15 h 25"/>
                <a:gd name="T14" fmla="*/ 55 w 112"/>
                <a:gd name="T15" fmla="*/ 17 h 25"/>
                <a:gd name="T16" fmla="*/ 40 w 112"/>
                <a:gd name="T17" fmla="*/ 17 h 25"/>
                <a:gd name="T18" fmla="*/ 26 w 112"/>
                <a:gd name="T19" fmla="*/ 21 h 25"/>
                <a:gd name="T20" fmla="*/ 13 w 112"/>
                <a:gd name="T21" fmla="*/ 21 h 25"/>
                <a:gd name="T22" fmla="*/ 0 w 112"/>
                <a:gd name="T23" fmla="*/ 25 h 25"/>
                <a:gd name="T24" fmla="*/ 0 w 112"/>
                <a:gd name="T25" fmla="*/ 25 h 25"/>
                <a:gd name="T26" fmla="*/ 0 w 112"/>
                <a:gd name="T27" fmla="*/ 23 h 25"/>
                <a:gd name="T28" fmla="*/ 11 w 112"/>
                <a:gd name="T29" fmla="*/ 15 h 25"/>
                <a:gd name="T30" fmla="*/ 22 w 112"/>
                <a:gd name="T31" fmla="*/ 11 h 25"/>
                <a:gd name="T32" fmla="*/ 36 w 112"/>
                <a:gd name="T33" fmla="*/ 9 h 25"/>
                <a:gd name="T34" fmla="*/ 47 w 112"/>
                <a:gd name="T35" fmla="*/ 7 h 25"/>
                <a:gd name="T36" fmla="*/ 59 w 112"/>
                <a:gd name="T37" fmla="*/ 6 h 25"/>
                <a:gd name="T38" fmla="*/ 72 w 112"/>
                <a:gd name="T39" fmla="*/ 4 h 25"/>
                <a:gd name="T40" fmla="*/ 85 w 112"/>
                <a:gd name="T41" fmla="*/ 2 h 25"/>
                <a:gd name="T42" fmla="*/ 98 w 112"/>
                <a:gd name="T43" fmla="*/ 0 h 25"/>
                <a:gd name="T44" fmla="*/ 98 w 112"/>
                <a:gd name="T45"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12" h="25">
                  <a:moveTo>
                    <a:pt x="98" y="0"/>
                  </a:moveTo>
                  <a:lnTo>
                    <a:pt x="104" y="2"/>
                  </a:lnTo>
                  <a:lnTo>
                    <a:pt x="112" y="6"/>
                  </a:lnTo>
                  <a:lnTo>
                    <a:pt x="112" y="9"/>
                  </a:lnTo>
                  <a:lnTo>
                    <a:pt x="97" y="11"/>
                  </a:lnTo>
                  <a:lnTo>
                    <a:pt x="83" y="13"/>
                  </a:lnTo>
                  <a:lnTo>
                    <a:pt x="68" y="15"/>
                  </a:lnTo>
                  <a:lnTo>
                    <a:pt x="55" y="17"/>
                  </a:lnTo>
                  <a:lnTo>
                    <a:pt x="40" y="17"/>
                  </a:lnTo>
                  <a:lnTo>
                    <a:pt x="26" y="21"/>
                  </a:lnTo>
                  <a:lnTo>
                    <a:pt x="13" y="21"/>
                  </a:lnTo>
                  <a:lnTo>
                    <a:pt x="0" y="25"/>
                  </a:lnTo>
                  <a:lnTo>
                    <a:pt x="0" y="25"/>
                  </a:lnTo>
                  <a:lnTo>
                    <a:pt x="0" y="23"/>
                  </a:lnTo>
                  <a:lnTo>
                    <a:pt x="11" y="15"/>
                  </a:lnTo>
                  <a:lnTo>
                    <a:pt x="22" y="11"/>
                  </a:lnTo>
                  <a:lnTo>
                    <a:pt x="36" y="9"/>
                  </a:lnTo>
                  <a:lnTo>
                    <a:pt x="47" y="7"/>
                  </a:lnTo>
                  <a:lnTo>
                    <a:pt x="59" y="6"/>
                  </a:lnTo>
                  <a:lnTo>
                    <a:pt x="72" y="4"/>
                  </a:lnTo>
                  <a:lnTo>
                    <a:pt x="85" y="2"/>
                  </a:lnTo>
                  <a:lnTo>
                    <a:pt x="98" y="0"/>
                  </a:lnTo>
                  <a:lnTo>
                    <a:pt x="9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0" name="Freeform 64">
              <a:extLst>
                <a:ext uri="{FF2B5EF4-FFF2-40B4-BE49-F238E27FC236}">
                  <a16:creationId xmlns:a16="http://schemas.microsoft.com/office/drawing/2014/main" id="{24EB3794-4760-AD69-1831-21C35B4DB661}"/>
                </a:ext>
              </a:extLst>
            </p:cNvPr>
            <p:cNvSpPr>
              <a:spLocks/>
            </p:cNvSpPr>
            <p:nvPr/>
          </p:nvSpPr>
          <p:spPr bwMode="auto">
            <a:xfrm>
              <a:off x="1810" y="2972"/>
              <a:ext cx="10" cy="7"/>
            </a:xfrm>
            <a:custGeom>
              <a:avLst/>
              <a:gdLst>
                <a:gd name="T0" fmla="*/ 4 w 19"/>
                <a:gd name="T1" fmla="*/ 0 h 13"/>
                <a:gd name="T2" fmla="*/ 9 w 19"/>
                <a:gd name="T3" fmla="*/ 3 h 13"/>
                <a:gd name="T4" fmla="*/ 19 w 19"/>
                <a:gd name="T5" fmla="*/ 5 h 13"/>
                <a:gd name="T6" fmla="*/ 19 w 19"/>
                <a:gd name="T7" fmla="*/ 9 h 13"/>
                <a:gd name="T8" fmla="*/ 17 w 19"/>
                <a:gd name="T9" fmla="*/ 11 h 13"/>
                <a:gd name="T10" fmla="*/ 13 w 19"/>
                <a:gd name="T11" fmla="*/ 13 h 13"/>
                <a:gd name="T12" fmla="*/ 8 w 19"/>
                <a:gd name="T13" fmla="*/ 9 h 13"/>
                <a:gd name="T14" fmla="*/ 4 w 19"/>
                <a:gd name="T15" fmla="*/ 7 h 13"/>
                <a:gd name="T16" fmla="*/ 0 w 19"/>
                <a:gd name="T17" fmla="*/ 1 h 13"/>
                <a:gd name="T18" fmla="*/ 4 w 19"/>
                <a:gd name="T19" fmla="*/ 0 h 13"/>
                <a:gd name="T20" fmla="*/ 4 w 19"/>
                <a:gd name="T21" fmla="*/ 0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3">
                  <a:moveTo>
                    <a:pt x="4" y="0"/>
                  </a:moveTo>
                  <a:lnTo>
                    <a:pt x="9" y="3"/>
                  </a:lnTo>
                  <a:lnTo>
                    <a:pt x="19" y="5"/>
                  </a:lnTo>
                  <a:lnTo>
                    <a:pt x="19" y="9"/>
                  </a:lnTo>
                  <a:lnTo>
                    <a:pt x="17" y="11"/>
                  </a:lnTo>
                  <a:lnTo>
                    <a:pt x="13" y="13"/>
                  </a:lnTo>
                  <a:lnTo>
                    <a:pt x="8" y="9"/>
                  </a:lnTo>
                  <a:lnTo>
                    <a:pt x="4" y="7"/>
                  </a:lnTo>
                  <a:lnTo>
                    <a:pt x="0" y="1"/>
                  </a:lnTo>
                  <a:lnTo>
                    <a:pt x="4"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1" name="Freeform 65">
              <a:extLst>
                <a:ext uri="{FF2B5EF4-FFF2-40B4-BE49-F238E27FC236}">
                  <a16:creationId xmlns:a16="http://schemas.microsoft.com/office/drawing/2014/main" id="{36BC2F93-76F1-16C4-BAE1-171FFD17DF75}"/>
                </a:ext>
              </a:extLst>
            </p:cNvPr>
            <p:cNvSpPr>
              <a:spLocks/>
            </p:cNvSpPr>
            <p:nvPr/>
          </p:nvSpPr>
          <p:spPr bwMode="auto">
            <a:xfrm>
              <a:off x="1049" y="2975"/>
              <a:ext cx="13" cy="11"/>
            </a:xfrm>
            <a:custGeom>
              <a:avLst/>
              <a:gdLst>
                <a:gd name="T0" fmla="*/ 15 w 27"/>
                <a:gd name="T1" fmla="*/ 0 h 21"/>
                <a:gd name="T2" fmla="*/ 17 w 27"/>
                <a:gd name="T3" fmla="*/ 0 h 21"/>
                <a:gd name="T4" fmla="*/ 21 w 27"/>
                <a:gd name="T5" fmla="*/ 0 h 21"/>
                <a:gd name="T6" fmla="*/ 23 w 27"/>
                <a:gd name="T7" fmla="*/ 0 h 21"/>
                <a:gd name="T8" fmla="*/ 27 w 27"/>
                <a:gd name="T9" fmla="*/ 0 h 21"/>
                <a:gd name="T10" fmla="*/ 27 w 27"/>
                <a:gd name="T11" fmla="*/ 4 h 21"/>
                <a:gd name="T12" fmla="*/ 27 w 27"/>
                <a:gd name="T13" fmla="*/ 4 h 21"/>
                <a:gd name="T14" fmla="*/ 19 w 27"/>
                <a:gd name="T15" fmla="*/ 8 h 21"/>
                <a:gd name="T16" fmla="*/ 11 w 27"/>
                <a:gd name="T17" fmla="*/ 12 h 21"/>
                <a:gd name="T18" fmla="*/ 6 w 27"/>
                <a:gd name="T19" fmla="*/ 15 h 21"/>
                <a:gd name="T20" fmla="*/ 0 w 27"/>
                <a:gd name="T21" fmla="*/ 21 h 21"/>
                <a:gd name="T22" fmla="*/ 0 w 27"/>
                <a:gd name="T23" fmla="*/ 17 h 21"/>
                <a:gd name="T24" fmla="*/ 6 w 27"/>
                <a:gd name="T25" fmla="*/ 10 h 21"/>
                <a:gd name="T26" fmla="*/ 15 w 27"/>
                <a:gd name="T27" fmla="*/ 0 h 21"/>
                <a:gd name="T28" fmla="*/ 15 w 27"/>
                <a:gd name="T2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7" h="21">
                  <a:moveTo>
                    <a:pt x="15" y="0"/>
                  </a:moveTo>
                  <a:lnTo>
                    <a:pt x="17" y="0"/>
                  </a:lnTo>
                  <a:lnTo>
                    <a:pt x="21" y="0"/>
                  </a:lnTo>
                  <a:lnTo>
                    <a:pt x="23" y="0"/>
                  </a:lnTo>
                  <a:lnTo>
                    <a:pt x="27" y="0"/>
                  </a:lnTo>
                  <a:lnTo>
                    <a:pt x="27" y="4"/>
                  </a:lnTo>
                  <a:lnTo>
                    <a:pt x="27" y="4"/>
                  </a:lnTo>
                  <a:lnTo>
                    <a:pt x="19" y="8"/>
                  </a:lnTo>
                  <a:lnTo>
                    <a:pt x="11" y="12"/>
                  </a:lnTo>
                  <a:lnTo>
                    <a:pt x="6" y="15"/>
                  </a:lnTo>
                  <a:lnTo>
                    <a:pt x="0" y="21"/>
                  </a:lnTo>
                  <a:lnTo>
                    <a:pt x="0" y="17"/>
                  </a:lnTo>
                  <a:lnTo>
                    <a:pt x="6" y="10"/>
                  </a:lnTo>
                  <a:lnTo>
                    <a:pt x="15" y="0"/>
                  </a:lnTo>
                  <a:lnTo>
                    <a:pt x="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2" name="Freeform 66">
              <a:extLst>
                <a:ext uri="{FF2B5EF4-FFF2-40B4-BE49-F238E27FC236}">
                  <a16:creationId xmlns:a16="http://schemas.microsoft.com/office/drawing/2014/main" id="{2B4D31C6-19CB-B89E-790C-0E816DA25C1C}"/>
                </a:ext>
              </a:extLst>
            </p:cNvPr>
            <p:cNvSpPr>
              <a:spLocks/>
            </p:cNvSpPr>
            <p:nvPr/>
          </p:nvSpPr>
          <p:spPr bwMode="auto">
            <a:xfrm>
              <a:off x="969" y="2984"/>
              <a:ext cx="75" cy="54"/>
            </a:xfrm>
            <a:custGeom>
              <a:avLst/>
              <a:gdLst>
                <a:gd name="T0" fmla="*/ 105 w 150"/>
                <a:gd name="T1" fmla="*/ 0 h 109"/>
                <a:gd name="T2" fmla="*/ 114 w 150"/>
                <a:gd name="T3" fmla="*/ 6 h 109"/>
                <a:gd name="T4" fmla="*/ 126 w 150"/>
                <a:gd name="T5" fmla="*/ 6 h 109"/>
                <a:gd name="T6" fmla="*/ 130 w 150"/>
                <a:gd name="T7" fmla="*/ 4 h 109"/>
                <a:gd name="T8" fmla="*/ 135 w 150"/>
                <a:gd name="T9" fmla="*/ 0 h 109"/>
                <a:gd name="T10" fmla="*/ 143 w 150"/>
                <a:gd name="T11" fmla="*/ 0 h 109"/>
                <a:gd name="T12" fmla="*/ 150 w 150"/>
                <a:gd name="T13" fmla="*/ 0 h 109"/>
                <a:gd name="T14" fmla="*/ 150 w 150"/>
                <a:gd name="T15" fmla="*/ 4 h 109"/>
                <a:gd name="T16" fmla="*/ 143 w 150"/>
                <a:gd name="T17" fmla="*/ 10 h 109"/>
                <a:gd name="T18" fmla="*/ 133 w 150"/>
                <a:gd name="T19" fmla="*/ 14 h 109"/>
                <a:gd name="T20" fmla="*/ 126 w 150"/>
                <a:gd name="T21" fmla="*/ 19 h 109"/>
                <a:gd name="T22" fmla="*/ 120 w 150"/>
                <a:gd name="T23" fmla="*/ 25 h 109"/>
                <a:gd name="T24" fmla="*/ 107 w 150"/>
                <a:gd name="T25" fmla="*/ 37 h 109"/>
                <a:gd name="T26" fmla="*/ 93 w 150"/>
                <a:gd name="T27" fmla="*/ 46 h 109"/>
                <a:gd name="T28" fmla="*/ 82 w 150"/>
                <a:gd name="T29" fmla="*/ 54 h 109"/>
                <a:gd name="T30" fmla="*/ 71 w 150"/>
                <a:gd name="T31" fmla="*/ 63 h 109"/>
                <a:gd name="T32" fmla="*/ 57 w 150"/>
                <a:gd name="T33" fmla="*/ 71 h 109"/>
                <a:gd name="T34" fmla="*/ 46 w 150"/>
                <a:gd name="T35" fmla="*/ 78 h 109"/>
                <a:gd name="T36" fmla="*/ 34 w 150"/>
                <a:gd name="T37" fmla="*/ 86 h 109"/>
                <a:gd name="T38" fmla="*/ 23 w 150"/>
                <a:gd name="T39" fmla="*/ 94 h 109"/>
                <a:gd name="T40" fmla="*/ 10 w 150"/>
                <a:gd name="T41" fmla="*/ 99 h 109"/>
                <a:gd name="T42" fmla="*/ 0 w 150"/>
                <a:gd name="T43" fmla="*/ 109 h 109"/>
                <a:gd name="T44" fmla="*/ 4 w 150"/>
                <a:gd name="T45" fmla="*/ 99 h 109"/>
                <a:gd name="T46" fmla="*/ 12 w 150"/>
                <a:gd name="T47" fmla="*/ 92 h 109"/>
                <a:gd name="T48" fmla="*/ 17 w 150"/>
                <a:gd name="T49" fmla="*/ 84 h 109"/>
                <a:gd name="T50" fmla="*/ 27 w 150"/>
                <a:gd name="T51" fmla="*/ 76 h 109"/>
                <a:gd name="T52" fmla="*/ 38 w 150"/>
                <a:gd name="T53" fmla="*/ 63 h 109"/>
                <a:gd name="T54" fmla="*/ 53 w 150"/>
                <a:gd name="T55" fmla="*/ 50 h 109"/>
                <a:gd name="T56" fmla="*/ 65 w 150"/>
                <a:gd name="T57" fmla="*/ 37 h 109"/>
                <a:gd name="T58" fmla="*/ 78 w 150"/>
                <a:gd name="T59" fmla="*/ 23 h 109"/>
                <a:gd name="T60" fmla="*/ 92 w 150"/>
                <a:gd name="T61" fmla="*/ 10 h 109"/>
                <a:gd name="T62" fmla="*/ 105 w 150"/>
                <a:gd name="T63" fmla="*/ 0 h 109"/>
                <a:gd name="T64" fmla="*/ 105 w 150"/>
                <a:gd name="T65" fmla="*/ 0 h 10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50" h="109">
                  <a:moveTo>
                    <a:pt x="105" y="0"/>
                  </a:moveTo>
                  <a:lnTo>
                    <a:pt x="114" y="6"/>
                  </a:lnTo>
                  <a:lnTo>
                    <a:pt x="126" y="6"/>
                  </a:lnTo>
                  <a:lnTo>
                    <a:pt x="130" y="4"/>
                  </a:lnTo>
                  <a:lnTo>
                    <a:pt x="135" y="0"/>
                  </a:lnTo>
                  <a:lnTo>
                    <a:pt x="143" y="0"/>
                  </a:lnTo>
                  <a:lnTo>
                    <a:pt x="150" y="0"/>
                  </a:lnTo>
                  <a:lnTo>
                    <a:pt x="150" y="4"/>
                  </a:lnTo>
                  <a:lnTo>
                    <a:pt x="143" y="10"/>
                  </a:lnTo>
                  <a:lnTo>
                    <a:pt x="133" y="14"/>
                  </a:lnTo>
                  <a:lnTo>
                    <a:pt x="126" y="19"/>
                  </a:lnTo>
                  <a:lnTo>
                    <a:pt x="120" y="25"/>
                  </a:lnTo>
                  <a:lnTo>
                    <a:pt x="107" y="37"/>
                  </a:lnTo>
                  <a:lnTo>
                    <a:pt x="93" y="46"/>
                  </a:lnTo>
                  <a:lnTo>
                    <a:pt x="82" y="54"/>
                  </a:lnTo>
                  <a:lnTo>
                    <a:pt x="71" y="63"/>
                  </a:lnTo>
                  <a:lnTo>
                    <a:pt x="57" y="71"/>
                  </a:lnTo>
                  <a:lnTo>
                    <a:pt x="46" y="78"/>
                  </a:lnTo>
                  <a:lnTo>
                    <a:pt x="34" y="86"/>
                  </a:lnTo>
                  <a:lnTo>
                    <a:pt x="23" y="94"/>
                  </a:lnTo>
                  <a:lnTo>
                    <a:pt x="10" y="99"/>
                  </a:lnTo>
                  <a:lnTo>
                    <a:pt x="0" y="109"/>
                  </a:lnTo>
                  <a:lnTo>
                    <a:pt x="4" y="99"/>
                  </a:lnTo>
                  <a:lnTo>
                    <a:pt x="12" y="92"/>
                  </a:lnTo>
                  <a:lnTo>
                    <a:pt x="17" y="84"/>
                  </a:lnTo>
                  <a:lnTo>
                    <a:pt x="27" y="76"/>
                  </a:lnTo>
                  <a:lnTo>
                    <a:pt x="38" y="63"/>
                  </a:lnTo>
                  <a:lnTo>
                    <a:pt x="53" y="50"/>
                  </a:lnTo>
                  <a:lnTo>
                    <a:pt x="65" y="37"/>
                  </a:lnTo>
                  <a:lnTo>
                    <a:pt x="78" y="23"/>
                  </a:lnTo>
                  <a:lnTo>
                    <a:pt x="92" y="10"/>
                  </a:lnTo>
                  <a:lnTo>
                    <a:pt x="105" y="0"/>
                  </a:lnTo>
                  <a:lnTo>
                    <a:pt x="10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3" name="Freeform 67">
              <a:extLst>
                <a:ext uri="{FF2B5EF4-FFF2-40B4-BE49-F238E27FC236}">
                  <a16:creationId xmlns:a16="http://schemas.microsoft.com/office/drawing/2014/main" id="{3284CC5C-A9B2-9A2E-27A6-E8467E2A4801}"/>
                </a:ext>
              </a:extLst>
            </p:cNvPr>
            <p:cNvSpPr>
              <a:spLocks/>
            </p:cNvSpPr>
            <p:nvPr/>
          </p:nvSpPr>
          <p:spPr bwMode="auto">
            <a:xfrm>
              <a:off x="1536" y="2998"/>
              <a:ext cx="24" cy="13"/>
            </a:xfrm>
            <a:custGeom>
              <a:avLst/>
              <a:gdLst>
                <a:gd name="T0" fmla="*/ 38 w 50"/>
                <a:gd name="T1" fmla="*/ 0 h 27"/>
                <a:gd name="T2" fmla="*/ 44 w 50"/>
                <a:gd name="T3" fmla="*/ 0 h 27"/>
                <a:gd name="T4" fmla="*/ 50 w 50"/>
                <a:gd name="T5" fmla="*/ 0 h 27"/>
                <a:gd name="T6" fmla="*/ 38 w 50"/>
                <a:gd name="T7" fmla="*/ 8 h 27"/>
                <a:gd name="T8" fmla="*/ 27 w 50"/>
                <a:gd name="T9" fmla="*/ 17 h 27"/>
                <a:gd name="T10" fmla="*/ 14 w 50"/>
                <a:gd name="T11" fmla="*/ 21 h 27"/>
                <a:gd name="T12" fmla="*/ 0 w 50"/>
                <a:gd name="T13" fmla="*/ 27 h 27"/>
                <a:gd name="T14" fmla="*/ 0 w 50"/>
                <a:gd name="T15" fmla="*/ 23 h 27"/>
                <a:gd name="T16" fmla="*/ 10 w 50"/>
                <a:gd name="T17" fmla="*/ 15 h 27"/>
                <a:gd name="T18" fmla="*/ 18 w 50"/>
                <a:gd name="T19" fmla="*/ 9 h 27"/>
                <a:gd name="T20" fmla="*/ 27 w 50"/>
                <a:gd name="T21" fmla="*/ 4 h 27"/>
                <a:gd name="T22" fmla="*/ 38 w 50"/>
                <a:gd name="T23" fmla="*/ 0 h 27"/>
                <a:gd name="T24" fmla="*/ 38 w 50"/>
                <a:gd name="T25"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0" h="27">
                  <a:moveTo>
                    <a:pt x="38" y="0"/>
                  </a:moveTo>
                  <a:lnTo>
                    <a:pt x="44" y="0"/>
                  </a:lnTo>
                  <a:lnTo>
                    <a:pt x="50" y="0"/>
                  </a:lnTo>
                  <a:lnTo>
                    <a:pt x="38" y="8"/>
                  </a:lnTo>
                  <a:lnTo>
                    <a:pt x="27" y="17"/>
                  </a:lnTo>
                  <a:lnTo>
                    <a:pt x="14" y="21"/>
                  </a:lnTo>
                  <a:lnTo>
                    <a:pt x="0" y="27"/>
                  </a:lnTo>
                  <a:lnTo>
                    <a:pt x="0" y="23"/>
                  </a:lnTo>
                  <a:lnTo>
                    <a:pt x="10" y="15"/>
                  </a:lnTo>
                  <a:lnTo>
                    <a:pt x="18" y="9"/>
                  </a:lnTo>
                  <a:lnTo>
                    <a:pt x="27" y="4"/>
                  </a:lnTo>
                  <a:lnTo>
                    <a:pt x="38" y="0"/>
                  </a:lnTo>
                  <a:lnTo>
                    <a:pt x="3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4" name="Freeform 68">
              <a:extLst>
                <a:ext uri="{FF2B5EF4-FFF2-40B4-BE49-F238E27FC236}">
                  <a16:creationId xmlns:a16="http://schemas.microsoft.com/office/drawing/2014/main" id="{9FEF630F-7353-ACA4-6017-0737E4B5236B}"/>
                </a:ext>
              </a:extLst>
            </p:cNvPr>
            <p:cNvSpPr>
              <a:spLocks/>
            </p:cNvSpPr>
            <p:nvPr/>
          </p:nvSpPr>
          <p:spPr bwMode="auto">
            <a:xfrm>
              <a:off x="791" y="3000"/>
              <a:ext cx="9" cy="8"/>
            </a:xfrm>
            <a:custGeom>
              <a:avLst/>
              <a:gdLst>
                <a:gd name="T0" fmla="*/ 4 w 17"/>
                <a:gd name="T1" fmla="*/ 4 h 17"/>
                <a:gd name="T2" fmla="*/ 7 w 17"/>
                <a:gd name="T3" fmla="*/ 0 h 17"/>
                <a:gd name="T4" fmla="*/ 11 w 17"/>
                <a:gd name="T5" fmla="*/ 2 h 17"/>
                <a:gd name="T6" fmla="*/ 13 w 17"/>
                <a:gd name="T7" fmla="*/ 5 h 17"/>
                <a:gd name="T8" fmla="*/ 17 w 17"/>
                <a:gd name="T9" fmla="*/ 9 h 17"/>
                <a:gd name="T10" fmla="*/ 17 w 17"/>
                <a:gd name="T11" fmla="*/ 13 h 17"/>
                <a:gd name="T12" fmla="*/ 17 w 17"/>
                <a:gd name="T13" fmla="*/ 17 h 17"/>
                <a:gd name="T14" fmla="*/ 11 w 17"/>
                <a:gd name="T15" fmla="*/ 13 h 17"/>
                <a:gd name="T16" fmla="*/ 4 w 17"/>
                <a:gd name="T17" fmla="*/ 11 h 17"/>
                <a:gd name="T18" fmla="*/ 0 w 17"/>
                <a:gd name="T19" fmla="*/ 5 h 17"/>
                <a:gd name="T20" fmla="*/ 4 w 17"/>
                <a:gd name="T21" fmla="*/ 4 h 17"/>
                <a:gd name="T22" fmla="*/ 4 w 17"/>
                <a:gd name="T23" fmla="*/ 4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 h="17">
                  <a:moveTo>
                    <a:pt x="4" y="4"/>
                  </a:moveTo>
                  <a:lnTo>
                    <a:pt x="7" y="0"/>
                  </a:lnTo>
                  <a:lnTo>
                    <a:pt x="11" y="2"/>
                  </a:lnTo>
                  <a:lnTo>
                    <a:pt x="13" y="5"/>
                  </a:lnTo>
                  <a:lnTo>
                    <a:pt x="17" y="9"/>
                  </a:lnTo>
                  <a:lnTo>
                    <a:pt x="17" y="13"/>
                  </a:lnTo>
                  <a:lnTo>
                    <a:pt x="17" y="17"/>
                  </a:lnTo>
                  <a:lnTo>
                    <a:pt x="11" y="13"/>
                  </a:lnTo>
                  <a:lnTo>
                    <a:pt x="4" y="11"/>
                  </a:lnTo>
                  <a:lnTo>
                    <a:pt x="0" y="5"/>
                  </a:lnTo>
                  <a:lnTo>
                    <a:pt x="4" y="4"/>
                  </a:lnTo>
                  <a:lnTo>
                    <a:pt x="4" y="4"/>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5" name="Freeform 69">
              <a:extLst>
                <a:ext uri="{FF2B5EF4-FFF2-40B4-BE49-F238E27FC236}">
                  <a16:creationId xmlns:a16="http://schemas.microsoft.com/office/drawing/2014/main" id="{A39CCBD6-6258-0179-B757-A243931662CD}"/>
                </a:ext>
              </a:extLst>
            </p:cNvPr>
            <p:cNvSpPr>
              <a:spLocks/>
            </p:cNvSpPr>
            <p:nvPr/>
          </p:nvSpPr>
          <p:spPr bwMode="auto">
            <a:xfrm>
              <a:off x="1011" y="3033"/>
              <a:ext cx="93" cy="68"/>
            </a:xfrm>
            <a:custGeom>
              <a:avLst/>
              <a:gdLst>
                <a:gd name="T0" fmla="*/ 177 w 186"/>
                <a:gd name="T1" fmla="*/ 0 h 135"/>
                <a:gd name="T2" fmla="*/ 182 w 186"/>
                <a:gd name="T3" fmla="*/ 0 h 135"/>
                <a:gd name="T4" fmla="*/ 186 w 186"/>
                <a:gd name="T5" fmla="*/ 0 h 135"/>
                <a:gd name="T6" fmla="*/ 177 w 186"/>
                <a:gd name="T7" fmla="*/ 10 h 135"/>
                <a:gd name="T8" fmla="*/ 167 w 186"/>
                <a:gd name="T9" fmla="*/ 17 h 135"/>
                <a:gd name="T10" fmla="*/ 156 w 186"/>
                <a:gd name="T11" fmla="*/ 27 h 135"/>
                <a:gd name="T12" fmla="*/ 148 w 186"/>
                <a:gd name="T13" fmla="*/ 36 h 135"/>
                <a:gd name="T14" fmla="*/ 135 w 186"/>
                <a:gd name="T15" fmla="*/ 42 h 135"/>
                <a:gd name="T16" fmla="*/ 125 w 186"/>
                <a:gd name="T17" fmla="*/ 50 h 135"/>
                <a:gd name="T18" fmla="*/ 112 w 186"/>
                <a:gd name="T19" fmla="*/ 57 h 135"/>
                <a:gd name="T20" fmla="*/ 103 w 186"/>
                <a:gd name="T21" fmla="*/ 65 h 135"/>
                <a:gd name="T22" fmla="*/ 89 w 186"/>
                <a:gd name="T23" fmla="*/ 73 h 135"/>
                <a:gd name="T24" fmla="*/ 80 w 186"/>
                <a:gd name="T25" fmla="*/ 80 h 135"/>
                <a:gd name="T26" fmla="*/ 68 w 186"/>
                <a:gd name="T27" fmla="*/ 88 h 135"/>
                <a:gd name="T28" fmla="*/ 59 w 186"/>
                <a:gd name="T29" fmla="*/ 95 h 135"/>
                <a:gd name="T30" fmla="*/ 47 w 186"/>
                <a:gd name="T31" fmla="*/ 103 h 135"/>
                <a:gd name="T32" fmla="*/ 38 w 186"/>
                <a:gd name="T33" fmla="*/ 112 h 135"/>
                <a:gd name="T34" fmla="*/ 30 w 186"/>
                <a:gd name="T35" fmla="*/ 124 h 135"/>
                <a:gd name="T36" fmla="*/ 23 w 186"/>
                <a:gd name="T37" fmla="*/ 135 h 135"/>
                <a:gd name="T38" fmla="*/ 15 w 186"/>
                <a:gd name="T39" fmla="*/ 131 h 135"/>
                <a:gd name="T40" fmla="*/ 9 w 186"/>
                <a:gd name="T41" fmla="*/ 128 h 135"/>
                <a:gd name="T42" fmla="*/ 6 w 186"/>
                <a:gd name="T43" fmla="*/ 124 h 135"/>
                <a:gd name="T44" fmla="*/ 4 w 186"/>
                <a:gd name="T45" fmla="*/ 120 h 135"/>
                <a:gd name="T46" fmla="*/ 0 w 186"/>
                <a:gd name="T47" fmla="*/ 112 h 135"/>
                <a:gd name="T48" fmla="*/ 2 w 186"/>
                <a:gd name="T49" fmla="*/ 107 h 135"/>
                <a:gd name="T50" fmla="*/ 4 w 186"/>
                <a:gd name="T51" fmla="*/ 99 h 135"/>
                <a:gd name="T52" fmla="*/ 9 w 186"/>
                <a:gd name="T53" fmla="*/ 93 h 135"/>
                <a:gd name="T54" fmla="*/ 19 w 186"/>
                <a:gd name="T55" fmla="*/ 86 h 135"/>
                <a:gd name="T56" fmla="*/ 30 w 186"/>
                <a:gd name="T57" fmla="*/ 82 h 135"/>
                <a:gd name="T58" fmla="*/ 42 w 186"/>
                <a:gd name="T59" fmla="*/ 73 h 135"/>
                <a:gd name="T60" fmla="*/ 55 w 186"/>
                <a:gd name="T61" fmla="*/ 63 h 135"/>
                <a:gd name="T62" fmla="*/ 68 w 186"/>
                <a:gd name="T63" fmla="*/ 55 h 135"/>
                <a:gd name="T64" fmla="*/ 84 w 186"/>
                <a:gd name="T65" fmla="*/ 48 h 135"/>
                <a:gd name="T66" fmla="*/ 95 w 186"/>
                <a:gd name="T67" fmla="*/ 40 h 135"/>
                <a:gd name="T68" fmla="*/ 106 w 186"/>
                <a:gd name="T69" fmla="*/ 33 h 135"/>
                <a:gd name="T70" fmla="*/ 114 w 186"/>
                <a:gd name="T71" fmla="*/ 23 h 135"/>
                <a:gd name="T72" fmla="*/ 122 w 186"/>
                <a:gd name="T73" fmla="*/ 15 h 135"/>
                <a:gd name="T74" fmla="*/ 127 w 186"/>
                <a:gd name="T75" fmla="*/ 14 h 135"/>
                <a:gd name="T76" fmla="*/ 135 w 186"/>
                <a:gd name="T77" fmla="*/ 12 h 135"/>
                <a:gd name="T78" fmla="*/ 143 w 186"/>
                <a:gd name="T79" fmla="*/ 10 h 135"/>
                <a:gd name="T80" fmla="*/ 150 w 186"/>
                <a:gd name="T81" fmla="*/ 10 h 135"/>
                <a:gd name="T82" fmla="*/ 163 w 186"/>
                <a:gd name="T83" fmla="*/ 4 h 135"/>
                <a:gd name="T84" fmla="*/ 177 w 186"/>
                <a:gd name="T85" fmla="*/ 0 h 135"/>
                <a:gd name="T86" fmla="*/ 177 w 186"/>
                <a:gd name="T87" fmla="*/ 0 h 1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186" h="135">
                  <a:moveTo>
                    <a:pt x="177" y="0"/>
                  </a:moveTo>
                  <a:lnTo>
                    <a:pt x="182" y="0"/>
                  </a:lnTo>
                  <a:lnTo>
                    <a:pt x="186" y="0"/>
                  </a:lnTo>
                  <a:lnTo>
                    <a:pt x="177" y="10"/>
                  </a:lnTo>
                  <a:lnTo>
                    <a:pt x="167" y="17"/>
                  </a:lnTo>
                  <a:lnTo>
                    <a:pt x="156" y="27"/>
                  </a:lnTo>
                  <a:lnTo>
                    <a:pt x="148" y="36"/>
                  </a:lnTo>
                  <a:lnTo>
                    <a:pt x="135" y="42"/>
                  </a:lnTo>
                  <a:lnTo>
                    <a:pt x="125" y="50"/>
                  </a:lnTo>
                  <a:lnTo>
                    <a:pt x="112" y="57"/>
                  </a:lnTo>
                  <a:lnTo>
                    <a:pt x="103" y="65"/>
                  </a:lnTo>
                  <a:lnTo>
                    <a:pt x="89" y="73"/>
                  </a:lnTo>
                  <a:lnTo>
                    <a:pt x="80" y="80"/>
                  </a:lnTo>
                  <a:lnTo>
                    <a:pt x="68" y="88"/>
                  </a:lnTo>
                  <a:lnTo>
                    <a:pt x="59" y="95"/>
                  </a:lnTo>
                  <a:lnTo>
                    <a:pt x="47" y="103"/>
                  </a:lnTo>
                  <a:lnTo>
                    <a:pt x="38" y="112"/>
                  </a:lnTo>
                  <a:lnTo>
                    <a:pt x="30" y="124"/>
                  </a:lnTo>
                  <a:lnTo>
                    <a:pt x="23" y="135"/>
                  </a:lnTo>
                  <a:lnTo>
                    <a:pt x="15" y="131"/>
                  </a:lnTo>
                  <a:lnTo>
                    <a:pt x="9" y="128"/>
                  </a:lnTo>
                  <a:lnTo>
                    <a:pt x="6" y="124"/>
                  </a:lnTo>
                  <a:lnTo>
                    <a:pt x="4" y="120"/>
                  </a:lnTo>
                  <a:lnTo>
                    <a:pt x="0" y="112"/>
                  </a:lnTo>
                  <a:lnTo>
                    <a:pt x="2" y="107"/>
                  </a:lnTo>
                  <a:lnTo>
                    <a:pt x="4" y="99"/>
                  </a:lnTo>
                  <a:lnTo>
                    <a:pt x="9" y="93"/>
                  </a:lnTo>
                  <a:lnTo>
                    <a:pt x="19" y="86"/>
                  </a:lnTo>
                  <a:lnTo>
                    <a:pt x="30" y="82"/>
                  </a:lnTo>
                  <a:lnTo>
                    <a:pt x="42" y="73"/>
                  </a:lnTo>
                  <a:lnTo>
                    <a:pt x="55" y="63"/>
                  </a:lnTo>
                  <a:lnTo>
                    <a:pt x="68" y="55"/>
                  </a:lnTo>
                  <a:lnTo>
                    <a:pt x="84" y="48"/>
                  </a:lnTo>
                  <a:lnTo>
                    <a:pt x="95" y="40"/>
                  </a:lnTo>
                  <a:lnTo>
                    <a:pt x="106" y="33"/>
                  </a:lnTo>
                  <a:lnTo>
                    <a:pt x="114" y="23"/>
                  </a:lnTo>
                  <a:lnTo>
                    <a:pt x="122" y="15"/>
                  </a:lnTo>
                  <a:lnTo>
                    <a:pt x="127" y="14"/>
                  </a:lnTo>
                  <a:lnTo>
                    <a:pt x="135" y="12"/>
                  </a:lnTo>
                  <a:lnTo>
                    <a:pt x="143" y="10"/>
                  </a:lnTo>
                  <a:lnTo>
                    <a:pt x="150" y="10"/>
                  </a:lnTo>
                  <a:lnTo>
                    <a:pt x="163" y="4"/>
                  </a:lnTo>
                  <a:lnTo>
                    <a:pt x="177" y="0"/>
                  </a:lnTo>
                  <a:lnTo>
                    <a:pt x="17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6" name="Freeform 70">
              <a:extLst>
                <a:ext uri="{FF2B5EF4-FFF2-40B4-BE49-F238E27FC236}">
                  <a16:creationId xmlns:a16="http://schemas.microsoft.com/office/drawing/2014/main" id="{B3558485-9828-5377-B415-B61FEDC98C63}"/>
                </a:ext>
              </a:extLst>
            </p:cNvPr>
            <p:cNvSpPr>
              <a:spLocks/>
            </p:cNvSpPr>
            <p:nvPr/>
          </p:nvSpPr>
          <p:spPr bwMode="auto">
            <a:xfrm>
              <a:off x="1580" y="3033"/>
              <a:ext cx="69" cy="99"/>
            </a:xfrm>
            <a:custGeom>
              <a:avLst/>
              <a:gdLst>
                <a:gd name="T0" fmla="*/ 102 w 137"/>
                <a:gd name="T1" fmla="*/ 0 h 198"/>
                <a:gd name="T2" fmla="*/ 110 w 137"/>
                <a:gd name="T3" fmla="*/ 0 h 198"/>
                <a:gd name="T4" fmla="*/ 120 w 137"/>
                <a:gd name="T5" fmla="*/ 4 h 198"/>
                <a:gd name="T6" fmla="*/ 127 w 137"/>
                <a:gd name="T7" fmla="*/ 8 h 198"/>
                <a:gd name="T8" fmla="*/ 137 w 137"/>
                <a:gd name="T9" fmla="*/ 15 h 198"/>
                <a:gd name="T10" fmla="*/ 125 w 137"/>
                <a:gd name="T11" fmla="*/ 19 h 198"/>
                <a:gd name="T12" fmla="*/ 116 w 137"/>
                <a:gd name="T13" fmla="*/ 25 h 198"/>
                <a:gd name="T14" fmla="*/ 106 w 137"/>
                <a:gd name="T15" fmla="*/ 31 h 198"/>
                <a:gd name="T16" fmla="*/ 97 w 137"/>
                <a:gd name="T17" fmla="*/ 38 h 198"/>
                <a:gd name="T18" fmla="*/ 85 w 137"/>
                <a:gd name="T19" fmla="*/ 46 h 198"/>
                <a:gd name="T20" fmla="*/ 78 w 137"/>
                <a:gd name="T21" fmla="*/ 55 h 198"/>
                <a:gd name="T22" fmla="*/ 70 w 137"/>
                <a:gd name="T23" fmla="*/ 63 h 198"/>
                <a:gd name="T24" fmla="*/ 63 w 137"/>
                <a:gd name="T25" fmla="*/ 74 h 198"/>
                <a:gd name="T26" fmla="*/ 55 w 137"/>
                <a:gd name="T27" fmla="*/ 82 h 198"/>
                <a:gd name="T28" fmla="*/ 49 w 137"/>
                <a:gd name="T29" fmla="*/ 93 h 198"/>
                <a:gd name="T30" fmla="*/ 44 w 137"/>
                <a:gd name="T31" fmla="*/ 103 h 198"/>
                <a:gd name="T32" fmla="*/ 42 w 137"/>
                <a:gd name="T33" fmla="*/ 114 h 198"/>
                <a:gd name="T34" fmla="*/ 38 w 137"/>
                <a:gd name="T35" fmla="*/ 124 h 198"/>
                <a:gd name="T36" fmla="*/ 38 w 137"/>
                <a:gd name="T37" fmla="*/ 135 h 198"/>
                <a:gd name="T38" fmla="*/ 38 w 137"/>
                <a:gd name="T39" fmla="*/ 145 h 198"/>
                <a:gd name="T40" fmla="*/ 40 w 137"/>
                <a:gd name="T41" fmla="*/ 156 h 198"/>
                <a:gd name="T42" fmla="*/ 32 w 137"/>
                <a:gd name="T43" fmla="*/ 156 h 198"/>
                <a:gd name="T44" fmla="*/ 30 w 137"/>
                <a:gd name="T45" fmla="*/ 160 h 198"/>
                <a:gd name="T46" fmla="*/ 26 w 137"/>
                <a:gd name="T47" fmla="*/ 164 h 198"/>
                <a:gd name="T48" fmla="*/ 26 w 137"/>
                <a:gd name="T49" fmla="*/ 171 h 198"/>
                <a:gd name="T50" fmla="*/ 26 w 137"/>
                <a:gd name="T51" fmla="*/ 175 h 198"/>
                <a:gd name="T52" fmla="*/ 28 w 137"/>
                <a:gd name="T53" fmla="*/ 185 h 198"/>
                <a:gd name="T54" fmla="*/ 28 w 137"/>
                <a:gd name="T55" fmla="*/ 190 h 198"/>
                <a:gd name="T56" fmla="*/ 30 w 137"/>
                <a:gd name="T57" fmla="*/ 198 h 198"/>
                <a:gd name="T58" fmla="*/ 17 w 137"/>
                <a:gd name="T59" fmla="*/ 185 h 198"/>
                <a:gd name="T60" fmla="*/ 11 w 137"/>
                <a:gd name="T61" fmla="*/ 173 h 198"/>
                <a:gd name="T62" fmla="*/ 4 w 137"/>
                <a:gd name="T63" fmla="*/ 158 h 198"/>
                <a:gd name="T64" fmla="*/ 2 w 137"/>
                <a:gd name="T65" fmla="*/ 145 h 198"/>
                <a:gd name="T66" fmla="*/ 0 w 137"/>
                <a:gd name="T67" fmla="*/ 130 h 198"/>
                <a:gd name="T68" fmla="*/ 2 w 137"/>
                <a:gd name="T69" fmla="*/ 112 h 198"/>
                <a:gd name="T70" fmla="*/ 4 w 137"/>
                <a:gd name="T71" fmla="*/ 97 h 198"/>
                <a:gd name="T72" fmla="*/ 11 w 137"/>
                <a:gd name="T73" fmla="*/ 82 h 198"/>
                <a:gd name="T74" fmla="*/ 17 w 137"/>
                <a:gd name="T75" fmla="*/ 67 h 198"/>
                <a:gd name="T76" fmla="*/ 25 w 137"/>
                <a:gd name="T77" fmla="*/ 52 h 198"/>
                <a:gd name="T78" fmla="*/ 34 w 137"/>
                <a:gd name="T79" fmla="*/ 38 h 198"/>
                <a:gd name="T80" fmla="*/ 45 w 137"/>
                <a:gd name="T81" fmla="*/ 27 h 198"/>
                <a:gd name="T82" fmla="*/ 57 w 137"/>
                <a:gd name="T83" fmla="*/ 15 h 198"/>
                <a:gd name="T84" fmla="*/ 70 w 137"/>
                <a:gd name="T85" fmla="*/ 8 h 198"/>
                <a:gd name="T86" fmla="*/ 85 w 137"/>
                <a:gd name="T87" fmla="*/ 2 h 198"/>
                <a:gd name="T88" fmla="*/ 102 w 137"/>
                <a:gd name="T89" fmla="*/ 0 h 198"/>
                <a:gd name="T90" fmla="*/ 102 w 137"/>
                <a:gd name="T91" fmla="*/ 0 h 1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37" h="198">
                  <a:moveTo>
                    <a:pt x="102" y="0"/>
                  </a:moveTo>
                  <a:lnTo>
                    <a:pt x="110" y="0"/>
                  </a:lnTo>
                  <a:lnTo>
                    <a:pt x="120" y="4"/>
                  </a:lnTo>
                  <a:lnTo>
                    <a:pt x="127" y="8"/>
                  </a:lnTo>
                  <a:lnTo>
                    <a:pt x="137" y="15"/>
                  </a:lnTo>
                  <a:lnTo>
                    <a:pt x="125" y="19"/>
                  </a:lnTo>
                  <a:lnTo>
                    <a:pt x="116" y="25"/>
                  </a:lnTo>
                  <a:lnTo>
                    <a:pt x="106" y="31"/>
                  </a:lnTo>
                  <a:lnTo>
                    <a:pt x="97" y="38"/>
                  </a:lnTo>
                  <a:lnTo>
                    <a:pt x="85" y="46"/>
                  </a:lnTo>
                  <a:lnTo>
                    <a:pt x="78" y="55"/>
                  </a:lnTo>
                  <a:lnTo>
                    <a:pt x="70" y="63"/>
                  </a:lnTo>
                  <a:lnTo>
                    <a:pt x="63" y="74"/>
                  </a:lnTo>
                  <a:lnTo>
                    <a:pt x="55" y="82"/>
                  </a:lnTo>
                  <a:lnTo>
                    <a:pt x="49" y="93"/>
                  </a:lnTo>
                  <a:lnTo>
                    <a:pt x="44" y="103"/>
                  </a:lnTo>
                  <a:lnTo>
                    <a:pt x="42" y="114"/>
                  </a:lnTo>
                  <a:lnTo>
                    <a:pt x="38" y="124"/>
                  </a:lnTo>
                  <a:lnTo>
                    <a:pt x="38" y="135"/>
                  </a:lnTo>
                  <a:lnTo>
                    <a:pt x="38" y="145"/>
                  </a:lnTo>
                  <a:lnTo>
                    <a:pt x="40" y="156"/>
                  </a:lnTo>
                  <a:lnTo>
                    <a:pt x="32" y="156"/>
                  </a:lnTo>
                  <a:lnTo>
                    <a:pt x="30" y="160"/>
                  </a:lnTo>
                  <a:lnTo>
                    <a:pt x="26" y="164"/>
                  </a:lnTo>
                  <a:lnTo>
                    <a:pt x="26" y="171"/>
                  </a:lnTo>
                  <a:lnTo>
                    <a:pt x="26" y="175"/>
                  </a:lnTo>
                  <a:lnTo>
                    <a:pt x="28" y="185"/>
                  </a:lnTo>
                  <a:lnTo>
                    <a:pt x="28" y="190"/>
                  </a:lnTo>
                  <a:lnTo>
                    <a:pt x="30" y="198"/>
                  </a:lnTo>
                  <a:lnTo>
                    <a:pt x="17" y="185"/>
                  </a:lnTo>
                  <a:lnTo>
                    <a:pt x="11" y="173"/>
                  </a:lnTo>
                  <a:lnTo>
                    <a:pt x="4" y="158"/>
                  </a:lnTo>
                  <a:lnTo>
                    <a:pt x="2" y="145"/>
                  </a:lnTo>
                  <a:lnTo>
                    <a:pt x="0" y="130"/>
                  </a:lnTo>
                  <a:lnTo>
                    <a:pt x="2" y="112"/>
                  </a:lnTo>
                  <a:lnTo>
                    <a:pt x="4" y="97"/>
                  </a:lnTo>
                  <a:lnTo>
                    <a:pt x="11" y="82"/>
                  </a:lnTo>
                  <a:lnTo>
                    <a:pt x="17" y="67"/>
                  </a:lnTo>
                  <a:lnTo>
                    <a:pt x="25" y="52"/>
                  </a:lnTo>
                  <a:lnTo>
                    <a:pt x="34" y="38"/>
                  </a:lnTo>
                  <a:lnTo>
                    <a:pt x="45" y="27"/>
                  </a:lnTo>
                  <a:lnTo>
                    <a:pt x="57" y="15"/>
                  </a:lnTo>
                  <a:lnTo>
                    <a:pt x="70" y="8"/>
                  </a:lnTo>
                  <a:lnTo>
                    <a:pt x="85" y="2"/>
                  </a:lnTo>
                  <a:lnTo>
                    <a:pt x="102" y="0"/>
                  </a:lnTo>
                  <a:lnTo>
                    <a:pt x="102" y="0"/>
                  </a:lnTo>
                  <a:close/>
                </a:path>
              </a:pathLst>
            </a:custGeom>
            <a:solidFill>
              <a:srgbClr val="D9996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7" name="Freeform 71">
              <a:extLst>
                <a:ext uri="{FF2B5EF4-FFF2-40B4-BE49-F238E27FC236}">
                  <a16:creationId xmlns:a16="http://schemas.microsoft.com/office/drawing/2014/main" id="{6541C60A-9287-8C72-0DF5-EA385675FCA7}"/>
                </a:ext>
              </a:extLst>
            </p:cNvPr>
            <p:cNvSpPr>
              <a:spLocks/>
            </p:cNvSpPr>
            <p:nvPr/>
          </p:nvSpPr>
          <p:spPr bwMode="auto">
            <a:xfrm>
              <a:off x="1826" y="3038"/>
              <a:ext cx="8" cy="40"/>
            </a:xfrm>
            <a:custGeom>
              <a:avLst/>
              <a:gdLst>
                <a:gd name="T0" fmla="*/ 2 w 17"/>
                <a:gd name="T1" fmla="*/ 0 h 80"/>
                <a:gd name="T2" fmla="*/ 8 w 17"/>
                <a:gd name="T3" fmla="*/ 2 h 80"/>
                <a:gd name="T4" fmla="*/ 12 w 17"/>
                <a:gd name="T5" fmla="*/ 7 h 80"/>
                <a:gd name="T6" fmla="*/ 14 w 17"/>
                <a:gd name="T7" fmla="*/ 15 h 80"/>
                <a:gd name="T8" fmla="*/ 17 w 17"/>
                <a:gd name="T9" fmla="*/ 24 h 80"/>
                <a:gd name="T10" fmla="*/ 17 w 17"/>
                <a:gd name="T11" fmla="*/ 30 h 80"/>
                <a:gd name="T12" fmla="*/ 17 w 17"/>
                <a:gd name="T13" fmla="*/ 40 h 80"/>
                <a:gd name="T14" fmla="*/ 17 w 17"/>
                <a:gd name="T15" fmla="*/ 45 h 80"/>
                <a:gd name="T16" fmla="*/ 17 w 17"/>
                <a:gd name="T17" fmla="*/ 53 h 80"/>
                <a:gd name="T18" fmla="*/ 17 w 17"/>
                <a:gd name="T19" fmla="*/ 66 h 80"/>
                <a:gd name="T20" fmla="*/ 17 w 17"/>
                <a:gd name="T21" fmla="*/ 80 h 80"/>
                <a:gd name="T22" fmla="*/ 16 w 17"/>
                <a:gd name="T23" fmla="*/ 80 h 80"/>
                <a:gd name="T24" fmla="*/ 10 w 17"/>
                <a:gd name="T25" fmla="*/ 66 h 80"/>
                <a:gd name="T26" fmla="*/ 6 w 17"/>
                <a:gd name="T27" fmla="*/ 53 h 80"/>
                <a:gd name="T28" fmla="*/ 4 w 17"/>
                <a:gd name="T29" fmla="*/ 45 h 80"/>
                <a:gd name="T30" fmla="*/ 2 w 17"/>
                <a:gd name="T31" fmla="*/ 40 h 80"/>
                <a:gd name="T32" fmla="*/ 0 w 17"/>
                <a:gd name="T33" fmla="*/ 30 h 80"/>
                <a:gd name="T34" fmla="*/ 0 w 17"/>
                <a:gd name="T35" fmla="*/ 24 h 80"/>
                <a:gd name="T36" fmla="*/ 0 w 17"/>
                <a:gd name="T37" fmla="*/ 9 h 80"/>
                <a:gd name="T38" fmla="*/ 2 w 17"/>
                <a:gd name="T39" fmla="*/ 0 h 80"/>
                <a:gd name="T40" fmla="*/ 2 w 17"/>
                <a:gd name="T4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80">
                  <a:moveTo>
                    <a:pt x="2" y="0"/>
                  </a:moveTo>
                  <a:lnTo>
                    <a:pt x="8" y="2"/>
                  </a:lnTo>
                  <a:lnTo>
                    <a:pt x="12" y="7"/>
                  </a:lnTo>
                  <a:lnTo>
                    <a:pt x="14" y="15"/>
                  </a:lnTo>
                  <a:lnTo>
                    <a:pt x="17" y="24"/>
                  </a:lnTo>
                  <a:lnTo>
                    <a:pt x="17" y="30"/>
                  </a:lnTo>
                  <a:lnTo>
                    <a:pt x="17" y="40"/>
                  </a:lnTo>
                  <a:lnTo>
                    <a:pt x="17" y="45"/>
                  </a:lnTo>
                  <a:lnTo>
                    <a:pt x="17" y="53"/>
                  </a:lnTo>
                  <a:lnTo>
                    <a:pt x="17" y="66"/>
                  </a:lnTo>
                  <a:lnTo>
                    <a:pt x="17" y="80"/>
                  </a:lnTo>
                  <a:lnTo>
                    <a:pt x="16" y="80"/>
                  </a:lnTo>
                  <a:lnTo>
                    <a:pt x="10" y="66"/>
                  </a:lnTo>
                  <a:lnTo>
                    <a:pt x="6" y="53"/>
                  </a:lnTo>
                  <a:lnTo>
                    <a:pt x="4" y="45"/>
                  </a:lnTo>
                  <a:lnTo>
                    <a:pt x="2" y="40"/>
                  </a:lnTo>
                  <a:lnTo>
                    <a:pt x="0" y="30"/>
                  </a:lnTo>
                  <a:lnTo>
                    <a:pt x="0" y="24"/>
                  </a:lnTo>
                  <a:lnTo>
                    <a:pt x="0" y="9"/>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8" name="Freeform 72">
              <a:extLst>
                <a:ext uri="{FF2B5EF4-FFF2-40B4-BE49-F238E27FC236}">
                  <a16:creationId xmlns:a16="http://schemas.microsoft.com/office/drawing/2014/main" id="{CC2B743F-8554-0ACD-E35C-655FD0D23CF7}"/>
                </a:ext>
              </a:extLst>
            </p:cNvPr>
            <p:cNvSpPr>
              <a:spLocks/>
            </p:cNvSpPr>
            <p:nvPr/>
          </p:nvSpPr>
          <p:spPr bwMode="auto">
            <a:xfrm>
              <a:off x="1800" y="3045"/>
              <a:ext cx="6" cy="12"/>
            </a:xfrm>
            <a:custGeom>
              <a:avLst/>
              <a:gdLst>
                <a:gd name="T0" fmla="*/ 4 w 11"/>
                <a:gd name="T1" fmla="*/ 0 h 25"/>
                <a:gd name="T2" fmla="*/ 11 w 11"/>
                <a:gd name="T3" fmla="*/ 10 h 25"/>
                <a:gd name="T4" fmla="*/ 11 w 11"/>
                <a:gd name="T5" fmla="*/ 25 h 25"/>
                <a:gd name="T6" fmla="*/ 10 w 11"/>
                <a:gd name="T7" fmla="*/ 25 h 25"/>
                <a:gd name="T8" fmla="*/ 8 w 11"/>
                <a:gd name="T9" fmla="*/ 25 h 25"/>
                <a:gd name="T10" fmla="*/ 6 w 11"/>
                <a:gd name="T11" fmla="*/ 19 h 25"/>
                <a:gd name="T12" fmla="*/ 4 w 11"/>
                <a:gd name="T13" fmla="*/ 15 h 25"/>
                <a:gd name="T14" fmla="*/ 0 w 11"/>
                <a:gd name="T15" fmla="*/ 4 h 25"/>
                <a:gd name="T16" fmla="*/ 4 w 11"/>
                <a:gd name="T17" fmla="*/ 0 h 25"/>
                <a:gd name="T18" fmla="*/ 4 w 11"/>
                <a:gd name="T19" fmla="*/ 0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5">
                  <a:moveTo>
                    <a:pt x="4" y="0"/>
                  </a:moveTo>
                  <a:lnTo>
                    <a:pt x="11" y="10"/>
                  </a:lnTo>
                  <a:lnTo>
                    <a:pt x="11" y="25"/>
                  </a:lnTo>
                  <a:lnTo>
                    <a:pt x="10" y="25"/>
                  </a:lnTo>
                  <a:lnTo>
                    <a:pt x="8" y="25"/>
                  </a:lnTo>
                  <a:lnTo>
                    <a:pt x="6" y="19"/>
                  </a:lnTo>
                  <a:lnTo>
                    <a:pt x="4" y="15"/>
                  </a:lnTo>
                  <a:lnTo>
                    <a:pt x="0" y="4"/>
                  </a:lnTo>
                  <a:lnTo>
                    <a:pt x="4"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89" name="Freeform 73">
              <a:extLst>
                <a:ext uri="{FF2B5EF4-FFF2-40B4-BE49-F238E27FC236}">
                  <a16:creationId xmlns:a16="http://schemas.microsoft.com/office/drawing/2014/main" id="{99310BBC-59C9-BB22-D8D2-066A83237A4D}"/>
                </a:ext>
              </a:extLst>
            </p:cNvPr>
            <p:cNvSpPr>
              <a:spLocks/>
            </p:cNvSpPr>
            <p:nvPr/>
          </p:nvSpPr>
          <p:spPr bwMode="auto">
            <a:xfrm>
              <a:off x="944" y="3050"/>
              <a:ext cx="45" cy="25"/>
            </a:xfrm>
            <a:custGeom>
              <a:avLst/>
              <a:gdLst>
                <a:gd name="T0" fmla="*/ 89 w 89"/>
                <a:gd name="T1" fmla="*/ 0 h 50"/>
                <a:gd name="T2" fmla="*/ 83 w 89"/>
                <a:gd name="T3" fmla="*/ 14 h 50"/>
                <a:gd name="T4" fmla="*/ 76 w 89"/>
                <a:gd name="T5" fmla="*/ 27 h 50"/>
                <a:gd name="T6" fmla="*/ 66 w 89"/>
                <a:gd name="T7" fmla="*/ 39 h 50"/>
                <a:gd name="T8" fmla="*/ 59 w 89"/>
                <a:gd name="T9" fmla="*/ 48 h 50"/>
                <a:gd name="T10" fmla="*/ 53 w 89"/>
                <a:gd name="T11" fmla="*/ 48 h 50"/>
                <a:gd name="T12" fmla="*/ 45 w 89"/>
                <a:gd name="T13" fmla="*/ 50 h 50"/>
                <a:gd name="T14" fmla="*/ 38 w 89"/>
                <a:gd name="T15" fmla="*/ 50 h 50"/>
                <a:gd name="T16" fmla="*/ 32 w 89"/>
                <a:gd name="T17" fmla="*/ 50 h 50"/>
                <a:gd name="T18" fmla="*/ 23 w 89"/>
                <a:gd name="T19" fmla="*/ 48 h 50"/>
                <a:gd name="T20" fmla="*/ 15 w 89"/>
                <a:gd name="T21" fmla="*/ 48 h 50"/>
                <a:gd name="T22" fmla="*/ 7 w 89"/>
                <a:gd name="T23" fmla="*/ 44 h 50"/>
                <a:gd name="T24" fmla="*/ 0 w 89"/>
                <a:gd name="T25" fmla="*/ 42 h 50"/>
                <a:gd name="T26" fmla="*/ 0 w 89"/>
                <a:gd name="T27" fmla="*/ 40 h 50"/>
                <a:gd name="T28" fmla="*/ 11 w 89"/>
                <a:gd name="T29" fmla="*/ 35 h 50"/>
                <a:gd name="T30" fmla="*/ 23 w 89"/>
                <a:gd name="T31" fmla="*/ 31 h 50"/>
                <a:gd name="T32" fmla="*/ 34 w 89"/>
                <a:gd name="T33" fmla="*/ 27 h 50"/>
                <a:gd name="T34" fmla="*/ 45 w 89"/>
                <a:gd name="T35" fmla="*/ 25 h 50"/>
                <a:gd name="T36" fmla="*/ 57 w 89"/>
                <a:gd name="T37" fmla="*/ 19 h 50"/>
                <a:gd name="T38" fmla="*/ 68 w 89"/>
                <a:gd name="T39" fmla="*/ 16 h 50"/>
                <a:gd name="T40" fmla="*/ 78 w 89"/>
                <a:gd name="T41" fmla="*/ 8 h 50"/>
                <a:gd name="T42" fmla="*/ 89 w 89"/>
                <a:gd name="T43" fmla="*/ 0 h 50"/>
                <a:gd name="T44" fmla="*/ 89 w 89"/>
                <a:gd name="T45"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9" h="50">
                  <a:moveTo>
                    <a:pt x="89" y="0"/>
                  </a:moveTo>
                  <a:lnTo>
                    <a:pt x="83" y="14"/>
                  </a:lnTo>
                  <a:lnTo>
                    <a:pt x="76" y="27"/>
                  </a:lnTo>
                  <a:lnTo>
                    <a:pt x="66" y="39"/>
                  </a:lnTo>
                  <a:lnTo>
                    <a:pt x="59" y="48"/>
                  </a:lnTo>
                  <a:lnTo>
                    <a:pt x="53" y="48"/>
                  </a:lnTo>
                  <a:lnTo>
                    <a:pt x="45" y="50"/>
                  </a:lnTo>
                  <a:lnTo>
                    <a:pt x="38" y="50"/>
                  </a:lnTo>
                  <a:lnTo>
                    <a:pt x="32" y="50"/>
                  </a:lnTo>
                  <a:lnTo>
                    <a:pt x="23" y="48"/>
                  </a:lnTo>
                  <a:lnTo>
                    <a:pt x="15" y="48"/>
                  </a:lnTo>
                  <a:lnTo>
                    <a:pt x="7" y="44"/>
                  </a:lnTo>
                  <a:lnTo>
                    <a:pt x="0" y="42"/>
                  </a:lnTo>
                  <a:lnTo>
                    <a:pt x="0" y="40"/>
                  </a:lnTo>
                  <a:lnTo>
                    <a:pt x="11" y="35"/>
                  </a:lnTo>
                  <a:lnTo>
                    <a:pt x="23" y="31"/>
                  </a:lnTo>
                  <a:lnTo>
                    <a:pt x="34" y="27"/>
                  </a:lnTo>
                  <a:lnTo>
                    <a:pt x="45" y="25"/>
                  </a:lnTo>
                  <a:lnTo>
                    <a:pt x="57" y="19"/>
                  </a:lnTo>
                  <a:lnTo>
                    <a:pt x="68" y="16"/>
                  </a:lnTo>
                  <a:lnTo>
                    <a:pt x="78" y="8"/>
                  </a:lnTo>
                  <a:lnTo>
                    <a:pt x="89" y="0"/>
                  </a:lnTo>
                  <a:lnTo>
                    <a:pt x="8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0" name="Freeform 74">
              <a:extLst>
                <a:ext uri="{FF2B5EF4-FFF2-40B4-BE49-F238E27FC236}">
                  <a16:creationId xmlns:a16="http://schemas.microsoft.com/office/drawing/2014/main" id="{05D864D3-9805-ACC2-6168-4FDC416D8102}"/>
                </a:ext>
              </a:extLst>
            </p:cNvPr>
            <p:cNvSpPr>
              <a:spLocks/>
            </p:cNvSpPr>
            <p:nvPr/>
          </p:nvSpPr>
          <p:spPr bwMode="auto">
            <a:xfrm>
              <a:off x="1803" y="3068"/>
              <a:ext cx="21" cy="46"/>
            </a:xfrm>
            <a:custGeom>
              <a:avLst/>
              <a:gdLst>
                <a:gd name="T0" fmla="*/ 11 w 42"/>
                <a:gd name="T1" fmla="*/ 0 h 91"/>
                <a:gd name="T2" fmla="*/ 17 w 42"/>
                <a:gd name="T3" fmla="*/ 11 h 91"/>
                <a:gd name="T4" fmla="*/ 23 w 42"/>
                <a:gd name="T5" fmla="*/ 21 h 91"/>
                <a:gd name="T6" fmla="*/ 26 w 42"/>
                <a:gd name="T7" fmla="*/ 32 h 91"/>
                <a:gd name="T8" fmla="*/ 30 w 42"/>
                <a:gd name="T9" fmla="*/ 43 h 91"/>
                <a:gd name="T10" fmla="*/ 32 w 42"/>
                <a:gd name="T11" fmla="*/ 55 h 91"/>
                <a:gd name="T12" fmla="*/ 36 w 42"/>
                <a:gd name="T13" fmla="*/ 66 h 91"/>
                <a:gd name="T14" fmla="*/ 38 w 42"/>
                <a:gd name="T15" fmla="*/ 78 h 91"/>
                <a:gd name="T16" fmla="*/ 42 w 42"/>
                <a:gd name="T17" fmla="*/ 91 h 91"/>
                <a:gd name="T18" fmla="*/ 32 w 42"/>
                <a:gd name="T19" fmla="*/ 87 h 91"/>
                <a:gd name="T20" fmla="*/ 24 w 42"/>
                <a:gd name="T21" fmla="*/ 81 h 91"/>
                <a:gd name="T22" fmla="*/ 17 w 42"/>
                <a:gd name="T23" fmla="*/ 74 h 91"/>
                <a:gd name="T24" fmla="*/ 11 w 42"/>
                <a:gd name="T25" fmla="*/ 64 h 91"/>
                <a:gd name="T26" fmla="*/ 7 w 42"/>
                <a:gd name="T27" fmla="*/ 55 h 91"/>
                <a:gd name="T28" fmla="*/ 4 w 42"/>
                <a:gd name="T29" fmla="*/ 47 h 91"/>
                <a:gd name="T30" fmla="*/ 0 w 42"/>
                <a:gd name="T31" fmla="*/ 38 h 91"/>
                <a:gd name="T32" fmla="*/ 0 w 42"/>
                <a:gd name="T33" fmla="*/ 30 h 91"/>
                <a:gd name="T34" fmla="*/ 0 w 42"/>
                <a:gd name="T35" fmla="*/ 21 h 91"/>
                <a:gd name="T36" fmla="*/ 2 w 42"/>
                <a:gd name="T37" fmla="*/ 13 h 91"/>
                <a:gd name="T38" fmla="*/ 5 w 42"/>
                <a:gd name="T39" fmla="*/ 5 h 91"/>
                <a:gd name="T40" fmla="*/ 11 w 42"/>
                <a:gd name="T41" fmla="*/ 0 h 91"/>
                <a:gd name="T42" fmla="*/ 11 w 42"/>
                <a:gd name="T43"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2" h="91">
                  <a:moveTo>
                    <a:pt x="11" y="0"/>
                  </a:moveTo>
                  <a:lnTo>
                    <a:pt x="17" y="11"/>
                  </a:lnTo>
                  <a:lnTo>
                    <a:pt x="23" y="21"/>
                  </a:lnTo>
                  <a:lnTo>
                    <a:pt x="26" y="32"/>
                  </a:lnTo>
                  <a:lnTo>
                    <a:pt x="30" y="43"/>
                  </a:lnTo>
                  <a:lnTo>
                    <a:pt x="32" y="55"/>
                  </a:lnTo>
                  <a:lnTo>
                    <a:pt x="36" y="66"/>
                  </a:lnTo>
                  <a:lnTo>
                    <a:pt x="38" y="78"/>
                  </a:lnTo>
                  <a:lnTo>
                    <a:pt x="42" y="91"/>
                  </a:lnTo>
                  <a:lnTo>
                    <a:pt x="32" y="87"/>
                  </a:lnTo>
                  <a:lnTo>
                    <a:pt x="24" y="81"/>
                  </a:lnTo>
                  <a:lnTo>
                    <a:pt x="17" y="74"/>
                  </a:lnTo>
                  <a:lnTo>
                    <a:pt x="11" y="64"/>
                  </a:lnTo>
                  <a:lnTo>
                    <a:pt x="7" y="55"/>
                  </a:lnTo>
                  <a:lnTo>
                    <a:pt x="4" y="47"/>
                  </a:lnTo>
                  <a:lnTo>
                    <a:pt x="0" y="38"/>
                  </a:lnTo>
                  <a:lnTo>
                    <a:pt x="0" y="30"/>
                  </a:lnTo>
                  <a:lnTo>
                    <a:pt x="0" y="21"/>
                  </a:lnTo>
                  <a:lnTo>
                    <a:pt x="2" y="13"/>
                  </a:lnTo>
                  <a:lnTo>
                    <a:pt x="5" y="5"/>
                  </a:lnTo>
                  <a:lnTo>
                    <a:pt x="11" y="0"/>
                  </a:lnTo>
                  <a:lnTo>
                    <a:pt x="1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1" name="Freeform 75">
              <a:extLst>
                <a:ext uri="{FF2B5EF4-FFF2-40B4-BE49-F238E27FC236}">
                  <a16:creationId xmlns:a16="http://schemas.microsoft.com/office/drawing/2014/main" id="{F2157D8D-AA49-7049-9A0E-E9AAB516E69F}"/>
                </a:ext>
              </a:extLst>
            </p:cNvPr>
            <p:cNvSpPr>
              <a:spLocks/>
            </p:cNvSpPr>
            <p:nvPr/>
          </p:nvSpPr>
          <p:spPr bwMode="auto">
            <a:xfrm>
              <a:off x="1625" y="3084"/>
              <a:ext cx="105" cy="92"/>
            </a:xfrm>
            <a:custGeom>
              <a:avLst/>
              <a:gdLst>
                <a:gd name="T0" fmla="*/ 109 w 209"/>
                <a:gd name="T1" fmla="*/ 0 h 182"/>
                <a:gd name="T2" fmla="*/ 129 w 209"/>
                <a:gd name="T3" fmla="*/ 0 h 182"/>
                <a:gd name="T4" fmla="*/ 147 w 209"/>
                <a:gd name="T5" fmla="*/ 6 h 182"/>
                <a:gd name="T6" fmla="*/ 164 w 209"/>
                <a:gd name="T7" fmla="*/ 13 h 182"/>
                <a:gd name="T8" fmla="*/ 175 w 209"/>
                <a:gd name="T9" fmla="*/ 27 h 182"/>
                <a:gd name="T10" fmla="*/ 164 w 209"/>
                <a:gd name="T11" fmla="*/ 42 h 182"/>
                <a:gd name="T12" fmla="*/ 143 w 209"/>
                <a:gd name="T13" fmla="*/ 49 h 182"/>
                <a:gd name="T14" fmla="*/ 118 w 209"/>
                <a:gd name="T15" fmla="*/ 57 h 182"/>
                <a:gd name="T16" fmla="*/ 103 w 209"/>
                <a:gd name="T17" fmla="*/ 65 h 182"/>
                <a:gd name="T18" fmla="*/ 88 w 209"/>
                <a:gd name="T19" fmla="*/ 72 h 182"/>
                <a:gd name="T20" fmla="*/ 71 w 209"/>
                <a:gd name="T21" fmla="*/ 78 h 182"/>
                <a:gd name="T22" fmla="*/ 71 w 209"/>
                <a:gd name="T23" fmla="*/ 89 h 182"/>
                <a:gd name="T24" fmla="*/ 86 w 209"/>
                <a:gd name="T25" fmla="*/ 104 h 182"/>
                <a:gd name="T26" fmla="*/ 101 w 209"/>
                <a:gd name="T27" fmla="*/ 110 h 182"/>
                <a:gd name="T28" fmla="*/ 116 w 209"/>
                <a:gd name="T29" fmla="*/ 112 h 182"/>
                <a:gd name="T30" fmla="*/ 139 w 209"/>
                <a:gd name="T31" fmla="*/ 108 h 182"/>
                <a:gd name="T32" fmla="*/ 160 w 209"/>
                <a:gd name="T33" fmla="*/ 93 h 182"/>
                <a:gd name="T34" fmla="*/ 173 w 209"/>
                <a:gd name="T35" fmla="*/ 82 h 182"/>
                <a:gd name="T36" fmla="*/ 192 w 209"/>
                <a:gd name="T37" fmla="*/ 74 h 182"/>
                <a:gd name="T38" fmla="*/ 206 w 209"/>
                <a:gd name="T39" fmla="*/ 76 h 182"/>
                <a:gd name="T40" fmla="*/ 207 w 209"/>
                <a:gd name="T41" fmla="*/ 97 h 182"/>
                <a:gd name="T42" fmla="*/ 206 w 209"/>
                <a:gd name="T43" fmla="*/ 118 h 182"/>
                <a:gd name="T44" fmla="*/ 194 w 209"/>
                <a:gd name="T45" fmla="*/ 135 h 182"/>
                <a:gd name="T46" fmla="*/ 185 w 209"/>
                <a:gd name="T47" fmla="*/ 150 h 182"/>
                <a:gd name="T48" fmla="*/ 175 w 209"/>
                <a:gd name="T49" fmla="*/ 171 h 182"/>
                <a:gd name="T50" fmla="*/ 158 w 209"/>
                <a:gd name="T51" fmla="*/ 177 h 182"/>
                <a:gd name="T52" fmla="*/ 139 w 209"/>
                <a:gd name="T53" fmla="*/ 167 h 182"/>
                <a:gd name="T54" fmla="*/ 116 w 209"/>
                <a:gd name="T55" fmla="*/ 160 h 182"/>
                <a:gd name="T56" fmla="*/ 95 w 209"/>
                <a:gd name="T57" fmla="*/ 152 h 182"/>
                <a:gd name="T58" fmla="*/ 72 w 209"/>
                <a:gd name="T59" fmla="*/ 144 h 182"/>
                <a:gd name="T60" fmla="*/ 52 w 209"/>
                <a:gd name="T61" fmla="*/ 135 h 182"/>
                <a:gd name="T62" fmla="*/ 31 w 209"/>
                <a:gd name="T63" fmla="*/ 127 h 182"/>
                <a:gd name="T64" fmla="*/ 12 w 209"/>
                <a:gd name="T65" fmla="*/ 120 h 182"/>
                <a:gd name="T66" fmla="*/ 0 w 209"/>
                <a:gd name="T67" fmla="*/ 104 h 182"/>
                <a:gd name="T68" fmla="*/ 0 w 209"/>
                <a:gd name="T69" fmla="*/ 82 h 182"/>
                <a:gd name="T70" fmla="*/ 10 w 209"/>
                <a:gd name="T71" fmla="*/ 68 h 182"/>
                <a:gd name="T72" fmla="*/ 29 w 209"/>
                <a:gd name="T73" fmla="*/ 74 h 182"/>
                <a:gd name="T74" fmla="*/ 40 w 209"/>
                <a:gd name="T75" fmla="*/ 66 h 182"/>
                <a:gd name="T76" fmla="*/ 50 w 209"/>
                <a:gd name="T77" fmla="*/ 46 h 182"/>
                <a:gd name="T78" fmla="*/ 67 w 209"/>
                <a:gd name="T79" fmla="*/ 25 h 182"/>
                <a:gd name="T80" fmla="*/ 88 w 209"/>
                <a:gd name="T81" fmla="*/ 9 h 182"/>
                <a:gd name="T82" fmla="*/ 99 w 209"/>
                <a:gd name="T83" fmla="*/ 4 h 1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9" h="182">
                  <a:moveTo>
                    <a:pt x="99" y="4"/>
                  </a:moveTo>
                  <a:lnTo>
                    <a:pt x="109" y="0"/>
                  </a:lnTo>
                  <a:lnTo>
                    <a:pt x="120" y="0"/>
                  </a:lnTo>
                  <a:lnTo>
                    <a:pt x="129" y="0"/>
                  </a:lnTo>
                  <a:lnTo>
                    <a:pt x="139" y="4"/>
                  </a:lnTo>
                  <a:lnTo>
                    <a:pt x="147" y="6"/>
                  </a:lnTo>
                  <a:lnTo>
                    <a:pt x="156" y="9"/>
                  </a:lnTo>
                  <a:lnTo>
                    <a:pt x="164" y="13"/>
                  </a:lnTo>
                  <a:lnTo>
                    <a:pt x="169" y="19"/>
                  </a:lnTo>
                  <a:lnTo>
                    <a:pt x="175" y="27"/>
                  </a:lnTo>
                  <a:lnTo>
                    <a:pt x="171" y="36"/>
                  </a:lnTo>
                  <a:lnTo>
                    <a:pt x="164" y="42"/>
                  </a:lnTo>
                  <a:lnTo>
                    <a:pt x="156" y="46"/>
                  </a:lnTo>
                  <a:lnTo>
                    <a:pt x="143" y="49"/>
                  </a:lnTo>
                  <a:lnTo>
                    <a:pt x="128" y="55"/>
                  </a:lnTo>
                  <a:lnTo>
                    <a:pt x="118" y="57"/>
                  </a:lnTo>
                  <a:lnTo>
                    <a:pt x="110" y="61"/>
                  </a:lnTo>
                  <a:lnTo>
                    <a:pt x="103" y="65"/>
                  </a:lnTo>
                  <a:lnTo>
                    <a:pt x="95" y="68"/>
                  </a:lnTo>
                  <a:lnTo>
                    <a:pt x="88" y="72"/>
                  </a:lnTo>
                  <a:lnTo>
                    <a:pt x="80" y="76"/>
                  </a:lnTo>
                  <a:lnTo>
                    <a:pt x="71" y="78"/>
                  </a:lnTo>
                  <a:lnTo>
                    <a:pt x="65" y="82"/>
                  </a:lnTo>
                  <a:lnTo>
                    <a:pt x="71" y="89"/>
                  </a:lnTo>
                  <a:lnTo>
                    <a:pt x="80" y="99"/>
                  </a:lnTo>
                  <a:lnTo>
                    <a:pt x="86" y="104"/>
                  </a:lnTo>
                  <a:lnTo>
                    <a:pt x="93" y="108"/>
                  </a:lnTo>
                  <a:lnTo>
                    <a:pt x="101" y="110"/>
                  </a:lnTo>
                  <a:lnTo>
                    <a:pt x="109" y="112"/>
                  </a:lnTo>
                  <a:lnTo>
                    <a:pt x="116" y="112"/>
                  </a:lnTo>
                  <a:lnTo>
                    <a:pt x="124" y="112"/>
                  </a:lnTo>
                  <a:lnTo>
                    <a:pt x="139" y="108"/>
                  </a:lnTo>
                  <a:lnTo>
                    <a:pt x="152" y="99"/>
                  </a:lnTo>
                  <a:lnTo>
                    <a:pt x="160" y="93"/>
                  </a:lnTo>
                  <a:lnTo>
                    <a:pt x="166" y="87"/>
                  </a:lnTo>
                  <a:lnTo>
                    <a:pt x="173" y="82"/>
                  </a:lnTo>
                  <a:lnTo>
                    <a:pt x="183" y="76"/>
                  </a:lnTo>
                  <a:lnTo>
                    <a:pt x="192" y="74"/>
                  </a:lnTo>
                  <a:lnTo>
                    <a:pt x="206" y="68"/>
                  </a:lnTo>
                  <a:lnTo>
                    <a:pt x="206" y="76"/>
                  </a:lnTo>
                  <a:lnTo>
                    <a:pt x="207" y="85"/>
                  </a:lnTo>
                  <a:lnTo>
                    <a:pt x="207" y="97"/>
                  </a:lnTo>
                  <a:lnTo>
                    <a:pt x="209" y="108"/>
                  </a:lnTo>
                  <a:lnTo>
                    <a:pt x="206" y="118"/>
                  </a:lnTo>
                  <a:lnTo>
                    <a:pt x="202" y="127"/>
                  </a:lnTo>
                  <a:lnTo>
                    <a:pt x="194" y="135"/>
                  </a:lnTo>
                  <a:lnTo>
                    <a:pt x="185" y="139"/>
                  </a:lnTo>
                  <a:lnTo>
                    <a:pt x="185" y="150"/>
                  </a:lnTo>
                  <a:lnTo>
                    <a:pt x="183" y="162"/>
                  </a:lnTo>
                  <a:lnTo>
                    <a:pt x="175" y="171"/>
                  </a:lnTo>
                  <a:lnTo>
                    <a:pt x="169" y="182"/>
                  </a:lnTo>
                  <a:lnTo>
                    <a:pt x="158" y="177"/>
                  </a:lnTo>
                  <a:lnTo>
                    <a:pt x="148" y="171"/>
                  </a:lnTo>
                  <a:lnTo>
                    <a:pt x="139" y="167"/>
                  </a:lnTo>
                  <a:lnTo>
                    <a:pt x="129" y="163"/>
                  </a:lnTo>
                  <a:lnTo>
                    <a:pt x="116" y="160"/>
                  </a:lnTo>
                  <a:lnTo>
                    <a:pt x="107" y="156"/>
                  </a:lnTo>
                  <a:lnTo>
                    <a:pt x="95" y="152"/>
                  </a:lnTo>
                  <a:lnTo>
                    <a:pt x="84" y="148"/>
                  </a:lnTo>
                  <a:lnTo>
                    <a:pt x="72" y="144"/>
                  </a:lnTo>
                  <a:lnTo>
                    <a:pt x="63" y="139"/>
                  </a:lnTo>
                  <a:lnTo>
                    <a:pt x="52" y="135"/>
                  </a:lnTo>
                  <a:lnTo>
                    <a:pt x="40" y="131"/>
                  </a:lnTo>
                  <a:lnTo>
                    <a:pt x="31" y="127"/>
                  </a:lnTo>
                  <a:lnTo>
                    <a:pt x="21" y="123"/>
                  </a:lnTo>
                  <a:lnTo>
                    <a:pt x="12" y="120"/>
                  </a:lnTo>
                  <a:lnTo>
                    <a:pt x="4" y="116"/>
                  </a:lnTo>
                  <a:lnTo>
                    <a:pt x="0" y="104"/>
                  </a:lnTo>
                  <a:lnTo>
                    <a:pt x="0" y="93"/>
                  </a:lnTo>
                  <a:lnTo>
                    <a:pt x="0" y="82"/>
                  </a:lnTo>
                  <a:lnTo>
                    <a:pt x="0" y="68"/>
                  </a:lnTo>
                  <a:lnTo>
                    <a:pt x="10" y="68"/>
                  </a:lnTo>
                  <a:lnTo>
                    <a:pt x="21" y="70"/>
                  </a:lnTo>
                  <a:lnTo>
                    <a:pt x="29" y="74"/>
                  </a:lnTo>
                  <a:lnTo>
                    <a:pt x="40" y="78"/>
                  </a:lnTo>
                  <a:lnTo>
                    <a:pt x="40" y="66"/>
                  </a:lnTo>
                  <a:lnTo>
                    <a:pt x="44" y="55"/>
                  </a:lnTo>
                  <a:lnTo>
                    <a:pt x="50" y="46"/>
                  </a:lnTo>
                  <a:lnTo>
                    <a:pt x="57" y="36"/>
                  </a:lnTo>
                  <a:lnTo>
                    <a:pt x="67" y="25"/>
                  </a:lnTo>
                  <a:lnTo>
                    <a:pt x="76" y="17"/>
                  </a:lnTo>
                  <a:lnTo>
                    <a:pt x="88" y="9"/>
                  </a:lnTo>
                  <a:lnTo>
                    <a:pt x="99" y="4"/>
                  </a:lnTo>
                  <a:lnTo>
                    <a:pt x="99" y="4"/>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2" name="Freeform 76">
              <a:extLst>
                <a:ext uri="{FF2B5EF4-FFF2-40B4-BE49-F238E27FC236}">
                  <a16:creationId xmlns:a16="http://schemas.microsoft.com/office/drawing/2014/main" id="{92EC3CC9-4997-378B-040E-B1F0AEC857B1}"/>
                </a:ext>
              </a:extLst>
            </p:cNvPr>
            <p:cNvSpPr>
              <a:spLocks/>
            </p:cNvSpPr>
            <p:nvPr/>
          </p:nvSpPr>
          <p:spPr bwMode="auto">
            <a:xfrm>
              <a:off x="1782" y="3086"/>
              <a:ext cx="8" cy="10"/>
            </a:xfrm>
            <a:custGeom>
              <a:avLst/>
              <a:gdLst>
                <a:gd name="T0" fmla="*/ 6 w 15"/>
                <a:gd name="T1" fmla="*/ 0 h 19"/>
                <a:gd name="T2" fmla="*/ 9 w 15"/>
                <a:gd name="T3" fmla="*/ 0 h 19"/>
                <a:gd name="T4" fmla="*/ 15 w 15"/>
                <a:gd name="T5" fmla="*/ 5 h 19"/>
                <a:gd name="T6" fmla="*/ 11 w 15"/>
                <a:gd name="T7" fmla="*/ 11 h 19"/>
                <a:gd name="T8" fmla="*/ 11 w 15"/>
                <a:gd name="T9" fmla="*/ 19 h 19"/>
                <a:gd name="T10" fmla="*/ 9 w 15"/>
                <a:gd name="T11" fmla="*/ 19 h 19"/>
                <a:gd name="T12" fmla="*/ 7 w 15"/>
                <a:gd name="T13" fmla="*/ 19 h 19"/>
                <a:gd name="T14" fmla="*/ 6 w 15"/>
                <a:gd name="T15" fmla="*/ 15 h 19"/>
                <a:gd name="T16" fmla="*/ 2 w 15"/>
                <a:gd name="T17" fmla="*/ 9 h 19"/>
                <a:gd name="T18" fmla="*/ 0 w 15"/>
                <a:gd name="T19" fmla="*/ 4 h 19"/>
                <a:gd name="T20" fmla="*/ 6 w 15"/>
                <a:gd name="T21" fmla="*/ 0 h 19"/>
                <a:gd name="T22" fmla="*/ 6 w 15"/>
                <a:gd name="T2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5" h="19">
                  <a:moveTo>
                    <a:pt x="6" y="0"/>
                  </a:moveTo>
                  <a:lnTo>
                    <a:pt x="9" y="0"/>
                  </a:lnTo>
                  <a:lnTo>
                    <a:pt x="15" y="5"/>
                  </a:lnTo>
                  <a:lnTo>
                    <a:pt x="11" y="11"/>
                  </a:lnTo>
                  <a:lnTo>
                    <a:pt x="11" y="19"/>
                  </a:lnTo>
                  <a:lnTo>
                    <a:pt x="9" y="19"/>
                  </a:lnTo>
                  <a:lnTo>
                    <a:pt x="7" y="19"/>
                  </a:lnTo>
                  <a:lnTo>
                    <a:pt x="6" y="15"/>
                  </a:lnTo>
                  <a:lnTo>
                    <a:pt x="2" y="9"/>
                  </a:lnTo>
                  <a:lnTo>
                    <a:pt x="0" y="4"/>
                  </a:lnTo>
                  <a:lnTo>
                    <a:pt x="6" y="0"/>
                  </a:lnTo>
                  <a:lnTo>
                    <a:pt x="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3" name="Freeform 77">
              <a:extLst>
                <a:ext uri="{FF2B5EF4-FFF2-40B4-BE49-F238E27FC236}">
                  <a16:creationId xmlns:a16="http://schemas.microsoft.com/office/drawing/2014/main" id="{AC3E1AB5-42F5-29F0-F0DC-C53197DBC8F6}"/>
                </a:ext>
              </a:extLst>
            </p:cNvPr>
            <p:cNvSpPr>
              <a:spLocks/>
            </p:cNvSpPr>
            <p:nvPr/>
          </p:nvSpPr>
          <p:spPr bwMode="auto">
            <a:xfrm>
              <a:off x="615" y="3098"/>
              <a:ext cx="432" cy="696"/>
            </a:xfrm>
            <a:custGeom>
              <a:avLst/>
              <a:gdLst>
                <a:gd name="T0" fmla="*/ 291 w 865"/>
                <a:gd name="T1" fmla="*/ 70 h 1391"/>
                <a:gd name="T2" fmla="*/ 616 w 865"/>
                <a:gd name="T3" fmla="*/ 199 h 1391"/>
                <a:gd name="T4" fmla="*/ 624 w 865"/>
                <a:gd name="T5" fmla="*/ 233 h 1391"/>
                <a:gd name="T6" fmla="*/ 397 w 865"/>
                <a:gd name="T7" fmla="*/ 161 h 1391"/>
                <a:gd name="T8" fmla="*/ 289 w 865"/>
                <a:gd name="T9" fmla="*/ 180 h 1391"/>
                <a:gd name="T10" fmla="*/ 512 w 865"/>
                <a:gd name="T11" fmla="*/ 270 h 1391"/>
                <a:gd name="T12" fmla="*/ 738 w 865"/>
                <a:gd name="T13" fmla="*/ 363 h 1391"/>
                <a:gd name="T14" fmla="*/ 521 w 865"/>
                <a:gd name="T15" fmla="*/ 313 h 1391"/>
                <a:gd name="T16" fmla="*/ 302 w 865"/>
                <a:gd name="T17" fmla="*/ 260 h 1391"/>
                <a:gd name="T18" fmla="*/ 338 w 865"/>
                <a:gd name="T19" fmla="*/ 323 h 1391"/>
                <a:gd name="T20" fmla="*/ 517 w 865"/>
                <a:gd name="T21" fmla="*/ 378 h 1391"/>
                <a:gd name="T22" fmla="*/ 639 w 865"/>
                <a:gd name="T23" fmla="*/ 418 h 1391"/>
                <a:gd name="T24" fmla="*/ 692 w 865"/>
                <a:gd name="T25" fmla="*/ 443 h 1391"/>
                <a:gd name="T26" fmla="*/ 704 w 865"/>
                <a:gd name="T27" fmla="*/ 458 h 1391"/>
                <a:gd name="T28" fmla="*/ 485 w 865"/>
                <a:gd name="T29" fmla="*/ 410 h 1391"/>
                <a:gd name="T30" fmla="*/ 259 w 865"/>
                <a:gd name="T31" fmla="*/ 357 h 1391"/>
                <a:gd name="T32" fmla="*/ 424 w 865"/>
                <a:gd name="T33" fmla="*/ 452 h 1391"/>
                <a:gd name="T34" fmla="*/ 681 w 865"/>
                <a:gd name="T35" fmla="*/ 538 h 1391"/>
                <a:gd name="T36" fmla="*/ 705 w 865"/>
                <a:gd name="T37" fmla="*/ 581 h 1391"/>
                <a:gd name="T38" fmla="*/ 464 w 865"/>
                <a:gd name="T39" fmla="*/ 515 h 1391"/>
                <a:gd name="T40" fmla="*/ 219 w 865"/>
                <a:gd name="T41" fmla="*/ 467 h 1391"/>
                <a:gd name="T42" fmla="*/ 445 w 865"/>
                <a:gd name="T43" fmla="*/ 568 h 1391"/>
                <a:gd name="T44" fmla="*/ 683 w 865"/>
                <a:gd name="T45" fmla="*/ 665 h 1391"/>
                <a:gd name="T46" fmla="*/ 603 w 865"/>
                <a:gd name="T47" fmla="*/ 676 h 1391"/>
                <a:gd name="T48" fmla="*/ 363 w 865"/>
                <a:gd name="T49" fmla="*/ 600 h 1391"/>
                <a:gd name="T50" fmla="*/ 257 w 865"/>
                <a:gd name="T51" fmla="*/ 593 h 1391"/>
                <a:gd name="T52" fmla="*/ 483 w 865"/>
                <a:gd name="T53" fmla="*/ 701 h 1391"/>
                <a:gd name="T54" fmla="*/ 713 w 865"/>
                <a:gd name="T55" fmla="*/ 811 h 1391"/>
                <a:gd name="T56" fmla="*/ 548 w 865"/>
                <a:gd name="T57" fmla="*/ 777 h 1391"/>
                <a:gd name="T58" fmla="*/ 329 w 865"/>
                <a:gd name="T59" fmla="*/ 695 h 1391"/>
                <a:gd name="T60" fmla="*/ 276 w 865"/>
                <a:gd name="T61" fmla="*/ 731 h 1391"/>
                <a:gd name="T62" fmla="*/ 502 w 865"/>
                <a:gd name="T63" fmla="*/ 830 h 1391"/>
                <a:gd name="T64" fmla="*/ 705 w 865"/>
                <a:gd name="T65" fmla="*/ 922 h 1391"/>
                <a:gd name="T66" fmla="*/ 762 w 865"/>
                <a:gd name="T67" fmla="*/ 946 h 1391"/>
                <a:gd name="T68" fmla="*/ 810 w 865"/>
                <a:gd name="T69" fmla="*/ 981 h 1391"/>
                <a:gd name="T70" fmla="*/ 603 w 865"/>
                <a:gd name="T71" fmla="*/ 904 h 1391"/>
                <a:gd name="T72" fmla="*/ 356 w 865"/>
                <a:gd name="T73" fmla="*/ 821 h 1391"/>
                <a:gd name="T74" fmla="*/ 396 w 865"/>
                <a:gd name="T75" fmla="*/ 882 h 1391"/>
                <a:gd name="T76" fmla="*/ 650 w 865"/>
                <a:gd name="T77" fmla="*/ 990 h 1391"/>
                <a:gd name="T78" fmla="*/ 764 w 865"/>
                <a:gd name="T79" fmla="*/ 1070 h 1391"/>
                <a:gd name="T80" fmla="*/ 534 w 865"/>
                <a:gd name="T81" fmla="*/ 990 h 1391"/>
                <a:gd name="T82" fmla="*/ 302 w 865"/>
                <a:gd name="T83" fmla="*/ 933 h 1391"/>
                <a:gd name="T84" fmla="*/ 550 w 865"/>
                <a:gd name="T85" fmla="*/ 1060 h 1391"/>
                <a:gd name="T86" fmla="*/ 801 w 865"/>
                <a:gd name="T87" fmla="*/ 1182 h 1391"/>
                <a:gd name="T88" fmla="*/ 664 w 865"/>
                <a:gd name="T89" fmla="*/ 1155 h 1391"/>
                <a:gd name="T90" fmla="*/ 386 w 865"/>
                <a:gd name="T91" fmla="*/ 1047 h 1391"/>
                <a:gd name="T92" fmla="*/ 321 w 865"/>
                <a:gd name="T93" fmla="*/ 1047 h 1391"/>
                <a:gd name="T94" fmla="*/ 559 w 865"/>
                <a:gd name="T95" fmla="*/ 1159 h 1391"/>
                <a:gd name="T96" fmla="*/ 728 w 865"/>
                <a:gd name="T97" fmla="*/ 1254 h 1391"/>
                <a:gd name="T98" fmla="*/ 500 w 865"/>
                <a:gd name="T99" fmla="*/ 1176 h 1391"/>
                <a:gd name="T100" fmla="*/ 280 w 865"/>
                <a:gd name="T101" fmla="*/ 1085 h 1391"/>
                <a:gd name="T102" fmla="*/ 247 w 865"/>
                <a:gd name="T103" fmla="*/ 1125 h 1391"/>
                <a:gd name="T104" fmla="*/ 504 w 865"/>
                <a:gd name="T105" fmla="*/ 1224 h 1391"/>
                <a:gd name="T106" fmla="*/ 759 w 865"/>
                <a:gd name="T107" fmla="*/ 1344 h 1391"/>
                <a:gd name="T108" fmla="*/ 664 w 865"/>
                <a:gd name="T109" fmla="*/ 1340 h 1391"/>
                <a:gd name="T110" fmla="*/ 375 w 865"/>
                <a:gd name="T111" fmla="*/ 1243 h 1391"/>
                <a:gd name="T112" fmla="*/ 152 w 865"/>
                <a:gd name="T113" fmla="*/ 1024 h 1391"/>
                <a:gd name="T114" fmla="*/ 80 w 865"/>
                <a:gd name="T115" fmla="*/ 507 h 1391"/>
                <a:gd name="T116" fmla="*/ 0 w 865"/>
                <a:gd name="T117" fmla="*/ 0 h 13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65" h="1391">
                  <a:moveTo>
                    <a:pt x="0" y="0"/>
                  </a:moveTo>
                  <a:lnTo>
                    <a:pt x="49" y="7"/>
                  </a:lnTo>
                  <a:lnTo>
                    <a:pt x="97" y="19"/>
                  </a:lnTo>
                  <a:lnTo>
                    <a:pt x="146" y="28"/>
                  </a:lnTo>
                  <a:lnTo>
                    <a:pt x="196" y="41"/>
                  </a:lnTo>
                  <a:lnTo>
                    <a:pt x="243" y="55"/>
                  </a:lnTo>
                  <a:lnTo>
                    <a:pt x="291" y="70"/>
                  </a:lnTo>
                  <a:lnTo>
                    <a:pt x="338" y="85"/>
                  </a:lnTo>
                  <a:lnTo>
                    <a:pt x="388" y="102"/>
                  </a:lnTo>
                  <a:lnTo>
                    <a:pt x="432" y="117"/>
                  </a:lnTo>
                  <a:lnTo>
                    <a:pt x="479" y="138"/>
                  </a:lnTo>
                  <a:lnTo>
                    <a:pt x="525" y="157"/>
                  </a:lnTo>
                  <a:lnTo>
                    <a:pt x="570" y="180"/>
                  </a:lnTo>
                  <a:lnTo>
                    <a:pt x="616" y="199"/>
                  </a:lnTo>
                  <a:lnTo>
                    <a:pt x="662" y="224"/>
                  </a:lnTo>
                  <a:lnTo>
                    <a:pt x="705" y="247"/>
                  </a:lnTo>
                  <a:lnTo>
                    <a:pt x="751" y="273"/>
                  </a:lnTo>
                  <a:lnTo>
                    <a:pt x="719" y="262"/>
                  </a:lnTo>
                  <a:lnTo>
                    <a:pt x="686" y="252"/>
                  </a:lnTo>
                  <a:lnTo>
                    <a:pt x="656" y="243"/>
                  </a:lnTo>
                  <a:lnTo>
                    <a:pt x="624" y="233"/>
                  </a:lnTo>
                  <a:lnTo>
                    <a:pt x="593" y="220"/>
                  </a:lnTo>
                  <a:lnTo>
                    <a:pt x="561" y="211"/>
                  </a:lnTo>
                  <a:lnTo>
                    <a:pt x="529" y="199"/>
                  </a:lnTo>
                  <a:lnTo>
                    <a:pt x="496" y="190"/>
                  </a:lnTo>
                  <a:lnTo>
                    <a:pt x="464" y="180"/>
                  </a:lnTo>
                  <a:lnTo>
                    <a:pt x="430" y="171"/>
                  </a:lnTo>
                  <a:lnTo>
                    <a:pt x="397" y="161"/>
                  </a:lnTo>
                  <a:lnTo>
                    <a:pt x="365" y="157"/>
                  </a:lnTo>
                  <a:lnTo>
                    <a:pt x="331" y="152"/>
                  </a:lnTo>
                  <a:lnTo>
                    <a:pt x="299" y="148"/>
                  </a:lnTo>
                  <a:lnTo>
                    <a:pt x="264" y="148"/>
                  </a:lnTo>
                  <a:lnTo>
                    <a:pt x="232" y="148"/>
                  </a:lnTo>
                  <a:lnTo>
                    <a:pt x="259" y="165"/>
                  </a:lnTo>
                  <a:lnTo>
                    <a:pt x="289" y="180"/>
                  </a:lnTo>
                  <a:lnTo>
                    <a:pt x="318" y="193"/>
                  </a:lnTo>
                  <a:lnTo>
                    <a:pt x="350" y="209"/>
                  </a:lnTo>
                  <a:lnTo>
                    <a:pt x="380" y="220"/>
                  </a:lnTo>
                  <a:lnTo>
                    <a:pt x="413" y="233"/>
                  </a:lnTo>
                  <a:lnTo>
                    <a:pt x="445" y="245"/>
                  </a:lnTo>
                  <a:lnTo>
                    <a:pt x="479" y="258"/>
                  </a:lnTo>
                  <a:lnTo>
                    <a:pt x="512" y="270"/>
                  </a:lnTo>
                  <a:lnTo>
                    <a:pt x="544" y="281"/>
                  </a:lnTo>
                  <a:lnTo>
                    <a:pt x="576" y="292"/>
                  </a:lnTo>
                  <a:lnTo>
                    <a:pt x="610" y="306"/>
                  </a:lnTo>
                  <a:lnTo>
                    <a:pt x="643" y="317"/>
                  </a:lnTo>
                  <a:lnTo>
                    <a:pt x="673" y="332"/>
                  </a:lnTo>
                  <a:lnTo>
                    <a:pt x="705" y="346"/>
                  </a:lnTo>
                  <a:lnTo>
                    <a:pt x="738" y="363"/>
                  </a:lnTo>
                  <a:lnTo>
                    <a:pt x="707" y="359"/>
                  </a:lnTo>
                  <a:lnTo>
                    <a:pt x="677" y="353"/>
                  </a:lnTo>
                  <a:lnTo>
                    <a:pt x="647" y="346"/>
                  </a:lnTo>
                  <a:lnTo>
                    <a:pt x="616" y="340"/>
                  </a:lnTo>
                  <a:lnTo>
                    <a:pt x="584" y="330"/>
                  </a:lnTo>
                  <a:lnTo>
                    <a:pt x="553" y="323"/>
                  </a:lnTo>
                  <a:lnTo>
                    <a:pt x="521" y="313"/>
                  </a:lnTo>
                  <a:lnTo>
                    <a:pt x="491" y="306"/>
                  </a:lnTo>
                  <a:lnTo>
                    <a:pt x="460" y="296"/>
                  </a:lnTo>
                  <a:lnTo>
                    <a:pt x="428" y="287"/>
                  </a:lnTo>
                  <a:lnTo>
                    <a:pt x="396" y="279"/>
                  </a:lnTo>
                  <a:lnTo>
                    <a:pt x="365" y="271"/>
                  </a:lnTo>
                  <a:lnTo>
                    <a:pt x="333" y="264"/>
                  </a:lnTo>
                  <a:lnTo>
                    <a:pt x="302" y="260"/>
                  </a:lnTo>
                  <a:lnTo>
                    <a:pt x="272" y="256"/>
                  </a:lnTo>
                  <a:lnTo>
                    <a:pt x="240" y="256"/>
                  </a:lnTo>
                  <a:lnTo>
                    <a:pt x="255" y="273"/>
                  </a:lnTo>
                  <a:lnTo>
                    <a:pt x="274" y="289"/>
                  </a:lnTo>
                  <a:lnTo>
                    <a:pt x="295" y="300"/>
                  </a:lnTo>
                  <a:lnTo>
                    <a:pt x="318" y="313"/>
                  </a:lnTo>
                  <a:lnTo>
                    <a:pt x="338" y="323"/>
                  </a:lnTo>
                  <a:lnTo>
                    <a:pt x="363" y="334"/>
                  </a:lnTo>
                  <a:lnTo>
                    <a:pt x="388" y="342"/>
                  </a:lnTo>
                  <a:lnTo>
                    <a:pt x="415" y="351"/>
                  </a:lnTo>
                  <a:lnTo>
                    <a:pt x="437" y="359"/>
                  </a:lnTo>
                  <a:lnTo>
                    <a:pt x="464" y="365"/>
                  </a:lnTo>
                  <a:lnTo>
                    <a:pt x="491" y="372"/>
                  </a:lnTo>
                  <a:lnTo>
                    <a:pt x="517" y="378"/>
                  </a:lnTo>
                  <a:lnTo>
                    <a:pt x="544" y="385"/>
                  </a:lnTo>
                  <a:lnTo>
                    <a:pt x="569" y="391"/>
                  </a:lnTo>
                  <a:lnTo>
                    <a:pt x="593" y="399"/>
                  </a:lnTo>
                  <a:lnTo>
                    <a:pt x="618" y="408"/>
                  </a:lnTo>
                  <a:lnTo>
                    <a:pt x="624" y="412"/>
                  </a:lnTo>
                  <a:lnTo>
                    <a:pt x="633" y="416"/>
                  </a:lnTo>
                  <a:lnTo>
                    <a:pt x="639" y="418"/>
                  </a:lnTo>
                  <a:lnTo>
                    <a:pt x="647" y="422"/>
                  </a:lnTo>
                  <a:lnTo>
                    <a:pt x="654" y="425"/>
                  </a:lnTo>
                  <a:lnTo>
                    <a:pt x="662" y="429"/>
                  </a:lnTo>
                  <a:lnTo>
                    <a:pt x="669" y="433"/>
                  </a:lnTo>
                  <a:lnTo>
                    <a:pt x="677" y="437"/>
                  </a:lnTo>
                  <a:lnTo>
                    <a:pt x="685" y="439"/>
                  </a:lnTo>
                  <a:lnTo>
                    <a:pt x="692" y="443"/>
                  </a:lnTo>
                  <a:lnTo>
                    <a:pt x="700" y="444"/>
                  </a:lnTo>
                  <a:lnTo>
                    <a:pt x="707" y="448"/>
                  </a:lnTo>
                  <a:lnTo>
                    <a:pt x="713" y="452"/>
                  </a:lnTo>
                  <a:lnTo>
                    <a:pt x="723" y="454"/>
                  </a:lnTo>
                  <a:lnTo>
                    <a:pt x="730" y="458"/>
                  </a:lnTo>
                  <a:lnTo>
                    <a:pt x="738" y="462"/>
                  </a:lnTo>
                  <a:lnTo>
                    <a:pt x="704" y="458"/>
                  </a:lnTo>
                  <a:lnTo>
                    <a:pt x="673" y="454"/>
                  </a:lnTo>
                  <a:lnTo>
                    <a:pt x="641" y="448"/>
                  </a:lnTo>
                  <a:lnTo>
                    <a:pt x="610" y="443"/>
                  </a:lnTo>
                  <a:lnTo>
                    <a:pt x="578" y="435"/>
                  </a:lnTo>
                  <a:lnTo>
                    <a:pt x="546" y="425"/>
                  </a:lnTo>
                  <a:lnTo>
                    <a:pt x="515" y="418"/>
                  </a:lnTo>
                  <a:lnTo>
                    <a:pt x="485" y="410"/>
                  </a:lnTo>
                  <a:lnTo>
                    <a:pt x="453" y="401"/>
                  </a:lnTo>
                  <a:lnTo>
                    <a:pt x="420" y="391"/>
                  </a:lnTo>
                  <a:lnTo>
                    <a:pt x="388" y="384"/>
                  </a:lnTo>
                  <a:lnTo>
                    <a:pt x="358" y="376"/>
                  </a:lnTo>
                  <a:lnTo>
                    <a:pt x="323" y="368"/>
                  </a:lnTo>
                  <a:lnTo>
                    <a:pt x="291" y="363"/>
                  </a:lnTo>
                  <a:lnTo>
                    <a:pt x="259" y="357"/>
                  </a:lnTo>
                  <a:lnTo>
                    <a:pt x="224" y="355"/>
                  </a:lnTo>
                  <a:lnTo>
                    <a:pt x="255" y="372"/>
                  </a:lnTo>
                  <a:lnTo>
                    <a:pt x="285" y="391"/>
                  </a:lnTo>
                  <a:lnTo>
                    <a:pt x="318" y="408"/>
                  </a:lnTo>
                  <a:lnTo>
                    <a:pt x="354" y="423"/>
                  </a:lnTo>
                  <a:lnTo>
                    <a:pt x="388" y="437"/>
                  </a:lnTo>
                  <a:lnTo>
                    <a:pt x="424" y="452"/>
                  </a:lnTo>
                  <a:lnTo>
                    <a:pt x="462" y="463"/>
                  </a:lnTo>
                  <a:lnTo>
                    <a:pt x="500" y="477"/>
                  </a:lnTo>
                  <a:lnTo>
                    <a:pt x="534" y="488"/>
                  </a:lnTo>
                  <a:lnTo>
                    <a:pt x="572" y="501"/>
                  </a:lnTo>
                  <a:lnTo>
                    <a:pt x="608" y="513"/>
                  </a:lnTo>
                  <a:lnTo>
                    <a:pt x="647" y="526"/>
                  </a:lnTo>
                  <a:lnTo>
                    <a:pt x="681" y="538"/>
                  </a:lnTo>
                  <a:lnTo>
                    <a:pt x="715" y="553"/>
                  </a:lnTo>
                  <a:lnTo>
                    <a:pt x="747" y="568"/>
                  </a:lnTo>
                  <a:lnTo>
                    <a:pt x="780" y="585"/>
                  </a:lnTo>
                  <a:lnTo>
                    <a:pt x="780" y="591"/>
                  </a:lnTo>
                  <a:lnTo>
                    <a:pt x="780" y="595"/>
                  </a:lnTo>
                  <a:lnTo>
                    <a:pt x="742" y="587"/>
                  </a:lnTo>
                  <a:lnTo>
                    <a:pt x="705" y="581"/>
                  </a:lnTo>
                  <a:lnTo>
                    <a:pt x="669" y="574"/>
                  </a:lnTo>
                  <a:lnTo>
                    <a:pt x="635" y="564"/>
                  </a:lnTo>
                  <a:lnTo>
                    <a:pt x="601" y="555"/>
                  </a:lnTo>
                  <a:lnTo>
                    <a:pt x="567" y="545"/>
                  </a:lnTo>
                  <a:lnTo>
                    <a:pt x="532" y="536"/>
                  </a:lnTo>
                  <a:lnTo>
                    <a:pt x="500" y="526"/>
                  </a:lnTo>
                  <a:lnTo>
                    <a:pt x="464" y="515"/>
                  </a:lnTo>
                  <a:lnTo>
                    <a:pt x="430" y="507"/>
                  </a:lnTo>
                  <a:lnTo>
                    <a:pt x="396" y="498"/>
                  </a:lnTo>
                  <a:lnTo>
                    <a:pt x="361" y="488"/>
                  </a:lnTo>
                  <a:lnTo>
                    <a:pt x="325" y="481"/>
                  </a:lnTo>
                  <a:lnTo>
                    <a:pt x="289" y="475"/>
                  </a:lnTo>
                  <a:lnTo>
                    <a:pt x="255" y="471"/>
                  </a:lnTo>
                  <a:lnTo>
                    <a:pt x="219" y="467"/>
                  </a:lnTo>
                  <a:lnTo>
                    <a:pt x="249" y="482"/>
                  </a:lnTo>
                  <a:lnTo>
                    <a:pt x="281" y="498"/>
                  </a:lnTo>
                  <a:lnTo>
                    <a:pt x="314" y="513"/>
                  </a:lnTo>
                  <a:lnTo>
                    <a:pt x="348" y="528"/>
                  </a:lnTo>
                  <a:lnTo>
                    <a:pt x="378" y="541"/>
                  </a:lnTo>
                  <a:lnTo>
                    <a:pt x="413" y="555"/>
                  </a:lnTo>
                  <a:lnTo>
                    <a:pt x="445" y="568"/>
                  </a:lnTo>
                  <a:lnTo>
                    <a:pt x="481" y="581"/>
                  </a:lnTo>
                  <a:lnTo>
                    <a:pt x="513" y="593"/>
                  </a:lnTo>
                  <a:lnTo>
                    <a:pt x="548" y="608"/>
                  </a:lnTo>
                  <a:lnTo>
                    <a:pt x="580" y="621"/>
                  </a:lnTo>
                  <a:lnTo>
                    <a:pt x="616" y="636"/>
                  </a:lnTo>
                  <a:lnTo>
                    <a:pt x="648" y="650"/>
                  </a:lnTo>
                  <a:lnTo>
                    <a:pt x="683" y="665"/>
                  </a:lnTo>
                  <a:lnTo>
                    <a:pt x="715" y="682"/>
                  </a:lnTo>
                  <a:lnTo>
                    <a:pt x="749" y="699"/>
                  </a:lnTo>
                  <a:lnTo>
                    <a:pt x="749" y="703"/>
                  </a:lnTo>
                  <a:lnTo>
                    <a:pt x="711" y="697"/>
                  </a:lnTo>
                  <a:lnTo>
                    <a:pt x="675" y="692"/>
                  </a:lnTo>
                  <a:lnTo>
                    <a:pt x="639" y="684"/>
                  </a:lnTo>
                  <a:lnTo>
                    <a:pt x="603" y="676"/>
                  </a:lnTo>
                  <a:lnTo>
                    <a:pt x="567" y="667"/>
                  </a:lnTo>
                  <a:lnTo>
                    <a:pt x="534" y="659"/>
                  </a:lnTo>
                  <a:lnTo>
                    <a:pt x="500" y="648"/>
                  </a:lnTo>
                  <a:lnTo>
                    <a:pt x="466" y="636"/>
                  </a:lnTo>
                  <a:lnTo>
                    <a:pt x="432" y="625"/>
                  </a:lnTo>
                  <a:lnTo>
                    <a:pt x="397" y="614"/>
                  </a:lnTo>
                  <a:lnTo>
                    <a:pt x="363" y="600"/>
                  </a:lnTo>
                  <a:lnTo>
                    <a:pt x="331" y="591"/>
                  </a:lnTo>
                  <a:lnTo>
                    <a:pt x="299" y="577"/>
                  </a:lnTo>
                  <a:lnTo>
                    <a:pt x="266" y="568"/>
                  </a:lnTo>
                  <a:lnTo>
                    <a:pt x="234" y="557"/>
                  </a:lnTo>
                  <a:lnTo>
                    <a:pt x="202" y="549"/>
                  </a:lnTo>
                  <a:lnTo>
                    <a:pt x="228" y="572"/>
                  </a:lnTo>
                  <a:lnTo>
                    <a:pt x="257" y="593"/>
                  </a:lnTo>
                  <a:lnTo>
                    <a:pt x="285" y="612"/>
                  </a:lnTo>
                  <a:lnTo>
                    <a:pt x="318" y="631"/>
                  </a:lnTo>
                  <a:lnTo>
                    <a:pt x="350" y="646"/>
                  </a:lnTo>
                  <a:lnTo>
                    <a:pt x="382" y="659"/>
                  </a:lnTo>
                  <a:lnTo>
                    <a:pt x="415" y="674"/>
                  </a:lnTo>
                  <a:lnTo>
                    <a:pt x="451" y="690"/>
                  </a:lnTo>
                  <a:lnTo>
                    <a:pt x="483" y="701"/>
                  </a:lnTo>
                  <a:lnTo>
                    <a:pt x="517" y="714"/>
                  </a:lnTo>
                  <a:lnTo>
                    <a:pt x="550" y="726"/>
                  </a:lnTo>
                  <a:lnTo>
                    <a:pt x="584" y="743"/>
                  </a:lnTo>
                  <a:lnTo>
                    <a:pt x="616" y="758"/>
                  </a:lnTo>
                  <a:lnTo>
                    <a:pt x="650" y="773"/>
                  </a:lnTo>
                  <a:lnTo>
                    <a:pt x="681" y="790"/>
                  </a:lnTo>
                  <a:lnTo>
                    <a:pt x="713" y="811"/>
                  </a:lnTo>
                  <a:lnTo>
                    <a:pt x="713" y="815"/>
                  </a:lnTo>
                  <a:lnTo>
                    <a:pt x="713" y="815"/>
                  </a:lnTo>
                  <a:lnTo>
                    <a:pt x="677" y="811"/>
                  </a:lnTo>
                  <a:lnTo>
                    <a:pt x="643" y="806"/>
                  </a:lnTo>
                  <a:lnTo>
                    <a:pt x="610" y="798"/>
                  </a:lnTo>
                  <a:lnTo>
                    <a:pt x="580" y="789"/>
                  </a:lnTo>
                  <a:lnTo>
                    <a:pt x="548" y="777"/>
                  </a:lnTo>
                  <a:lnTo>
                    <a:pt x="515" y="768"/>
                  </a:lnTo>
                  <a:lnTo>
                    <a:pt x="485" y="754"/>
                  </a:lnTo>
                  <a:lnTo>
                    <a:pt x="454" y="743"/>
                  </a:lnTo>
                  <a:lnTo>
                    <a:pt x="422" y="730"/>
                  </a:lnTo>
                  <a:lnTo>
                    <a:pt x="392" y="716"/>
                  </a:lnTo>
                  <a:lnTo>
                    <a:pt x="359" y="705"/>
                  </a:lnTo>
                  <a:lnTo>
                    <a:pt x="329" y="695"/>
                  </a:lnTo>
                  <a:lnTo>
                    <a:pt x="295" y="686"/>
                  </a:lnTo>
                  <a:lnTo>
                    <a:pt x="262" y="678"/>
                  </a:lnTo>
                  <a:lnTo>
                    <a:pt x="230" y="673"/>
                  </a:lnTo>
                  <a:lnTo>
                    <a:pt x="198" y="669"/>
                  </a:lnTo>
                  <a:lnTo>
                    <a:pt x="221" y="692"/>
                  </a:lnTo>
                  <a:lnTo>
                    <a:pt x="247" y="712"/>
                  </a:lnTo>
                  <a:lnTo>
                    <a:pt x="276" y="731"/>
                  </a:lnTo>
                  <a:lnTo>
                    <a:pt x="306" y="749"/>
                  </a:lnTo>
                  <a:lnTo>
                    <a:pt x="335" y="764"/>
                  </a:lnTo>
                  <a:lnTo>
                    <a:pt x="369" y="779"/>
                  </a:lnTo>
                  <a:lnTo>
                    <a:pt x="401" y="794"/>
                  </a:lnTo>
                  <a:lnTo>
                    <a:pt x="435" y="808"/>
                  </a:lnTo>
                  <a:lnTo>
                    <a:pt x="468" y="819"/>
                  </a:lnTo>
                  <a:lnTo>
                    <a:pt x="502" y="830"/>
                  </a:lnTo>
                  <a:lnTo>
                    <a:pt x="534" y="842"/>
                  </a:lnTo>
                  <a:lnTo>
                    <a:pt x="570" y="857"/>
                  </a:lnTo>
                  <a:lnTo>
                    <a:pt x="603" y="868"/>
                  </a:lnTo>
                  <a:lnTo>
                    <a:pt x="637" y="885"/>
                  </a:lnTo>
                  <a:lnTo>
                    <a:pt x="667" y="901"/>
                  </a:lnTo>
                  <a:lnTo>
                    <a:pt x="700" y="920"/>
                  </a:lnTo>
                  <a:lnTo>
                    <a:pt x="705" y="922"/>
                  </a:lnTo>
                  <a:lnTo>
                    <a:pt x="713" y="925"/>
                  </a:lnTo>
                  <a:lnTo>
                    <a:pt x="723" y="927"/>
                  </a:lnTo>
                  <a:lnTo>
                    <a:pt x="730" y="931"/>
                  </a:lnTo>
                  <a:lnTo>
                    <a:pt x="738" y="933"/>
                  </a:lnTo>
                  <a:lnTo>
                    <a:pt x="745" y="937"/>
                  </a:lnTo>
                  <a:lnTo>
                    <a:pt x="753" y="941"/>
                  </a:lnTo>
                  <a:lnTo>
                    <a:pt x="762" y="946"/>
                  </a:lnTo>
                  <a:lnTo>
                    <a:pt x="770" y="948"/>
                  </a:lnTo>
                  <a:lnTo>
                    <a:pt x="778" y="952"/>
                  </a:lnTo>
                  <a:lnTo>
                    <a:pt x="785" y="956"/>
                  </a:lnTo>
                  <a:lnTo>
                    <a:pt x="793" y="963"/>
                  </a:lnTo>
                  <a:lnTo>
                    <a:pt x="799" y="967"/>
                  </a:lnTo>
                  <a:lnTo>
                    <a:pt x="804" y="973"/>
                  </a:lnTo>
                  <a:lnTo>
                    <a:pt x="810" y="981"/>
                  </a:lnTo>
                  <a:lnTo>
                    <a:pt x="816" y="988"/>
                  </a:lnTo>
                  <a:lnTo>
                    <a:pt x="780" y="977"/>
                  </a:lnTo>
                  <a:lnTo>
                    <a:pt x="745" y="963"/>
                  </a:lnTo>
                  <a:lnTo>
                    <a:pt x="709" y="950"/>
                  </a:lnTo>
                  <a:lnTo>
                    <a:pt x="673" y="937"/>
                  </a:lnTo>
                  <a:lnTo>
                    <a:pt x="637" y="920"/>
                  </a:lnTo>
                  <a:lnTo>
                    <a:pt x="603" y="904"/>
                  </a:lnTo>
                  <a:lnTo>
                    <a:pt x="567" y="891"/>
                  </a:lnTo>
                  <a:lnTo>
                    <a:pt x="531" y="878"/>
                  </a:lnTo>
                  <a:lnTo>
                    <a:pt x="494" y="861"/>
                  </a:lnTo>
                  <a:lnTo>
                    <a:pt x="460" y="849"/>
                  </a:lnTo>
                  <a:lnTo>
                    <a:pt x="426" y="838"/>
                  </a:lnTo>
                  <a:lnTo>
                    <a:pt x="392" y="828"/>
                  </a:lnTo>
                  <a:lnTo>
                    <a:pt x="356" y="821"/>
                  </a:lnTo>
                  <a:lnTo>
                    <a:pt x="321" y="815"/>
                  </a:lnTo>
                  <a:lnTo>
                    <a:pt x="287" y="813"/>
                  </a:lnTo>
                  <a:lnTo>
                    <a:pt x="255" y="815"/>
                  </a:lnTo>
                  <a:lnTo>
                    <a:pt x="287" y="832"/>
                  </a:lnTo>
                  <a:lnTo>
                    <a:pt x="323" y="847"/>
                  </a:lnTo>
                  <a:lnTo>
                    <a:pt x="359" y="865"/>
                  </a:lnTo>
                  <a:lnTo>
                    <a:pt x="396" y="882"/>
                  </a:lnTo>
                  <a:lnTo>
                    <a:pt x="432" y="897"/>
                  </a:lnTo>
                  <a:lnTo>
                    <a:pt x="468" y="912"/>
                  </a:lnTo>
                  <a:lnTo>
                    <a:pt x="504" y="927"/>
                  </a:lnTo>
                  <a:lnTo>
                    <a:pt x="542" y="944"/>
                  </a:lnTo>
                  <a:lnTo>
                    <a:pt x="578" y="960"/>
                  </a:lnTo>
                  <a:lnTo>
                    <a:pt x="614" y="975"/>
                  </a:lnTo>
                  <a:lnTo>
                    <a:pt x="650" y="990"/>
                  </a:lnTo>
                  <a:lnTo>
                    <a:pt x="686" y="1009"/>
                  </a:lnTo>
                  <a:lnTo>
                    <a:pt x="723" y="1026"/>
                  </a:lnTo>
                  <a:lnTo>
                    <a:pt x="759" y="1047"/>
                  </a:lnTo>
                  <a:lnTo>
                    <a:pt x="795" y="1066"/>
                  </a:lnTo>
                  <a:lnTo>
                    <a:pt x="829" y="1089"/>
                  </a:lnTo>
                  <a:lnTo>
                    <a:pt x="797" y="1079"/>
                  </a:lnTo>
                  <a:lnTo>
                    <a:pt x="764" y="1070"/>
                  </a:lnTo>
                  <a:lnTo>
                    <a:pt x="732" y="1058"/>
                  </a:lnTo>
                  <a:lnTo>
                    <a:pt x="700" y="1049"/>
                  </a:lnTo>
                  <a:lnTo>
                    <a:pt x="667" y="1036"/>
                  </a:lnTo>
                  <a:lnTo>
                    <a:pt x="635" y="1026"/>
                  </a:lnTo>
                  <a:lnTo>
                    <a:pt x="603" y="1013"/>
                  </a:lnTo>
                  <a:lnTo>
                    <a:pt x="570" y="1003"/>
                  </a:lnTo>
                  <a:lnTo>
                    <a:pt x="534" y="990"/>
                  </a:lnTo>
                  <a:lnTo>
                    <a:pt x="504" y="981"/>
                  </a:lnTo>
                  <a:lnTo>
                    <a:pt x="468" y="969"/>
                  </a:lnTo>
                  <a:lnTo>
                    <a:pt x="437" y="962"/>
                  </a:lnTo>
                  <a:lnTo>
                    <a:pt x="401" y="952"/>
                  </a:lnTo>
                  <a:lnTo>
                    <a:pt x="369" y="944"/>
                  </a:lnTo>
                  <a:lnTo>
                    <a:pt x="335" y="937"/>
                  </a:lnTo>
                  <a:lnTo>
                    <a:pt x="302" y="933"/>
                  </a:lnTo>
                  <a:lnTo>
                    <a:pt x="335" y="954"/>
                  </a:lnTo>
                  <a:lnTo>
                    <a:pt x="369" y="973"/>
                  </a:lnTo>
                  <a:lnTo>
                    <a:pt x="405" y="992"/>
                  </a:lnTo>
                  <a:lnTo>
                    <a:pt x="441" y="1011"/>
                  </a:lnTo>
                  <a:lnTo>
                    <a:pt x="477" y="1026"/>
                  </a:lnTo>
                  <a:lnTo>
                    <a:pt x="513" y="1043"/>
                  </a:lnTo>
                  <a:lnTo>
                    <a:pt x="550" y="1060"/>
                  </a:lnTo>
                  <a:lnTo>
                    <a:pt x="589" y="1077"/>
                  </a:lnTo>
                  <a:lnTo>
                    <a:pt x="624" y="1093"/>
                  </a:lnTo>
                  <a:lnTo>
                    <a:pt x="660" y="1110"/>
                  </a:lnTo>
                  <a:lnTo>
                    <a:pt x="696" y="1125"/>
                  </a:lnTo>
                  <a:lnTo>
                    <a:pt x="732" y="1144"/>
                  </a:lnTo>
                  <a:lnTo>
                    <a:pt x="766" y="1161"/>
                  </a:lnTo>
                  <a:lnTo>
                    <a:pt x="801" y="1182"/>
                  </a:lnTo>
                  <a:lnTo>
                    <a:pt x="833" y="1205"/>
                  </a:lnTo>
                  <a:lnTo>
                    <a:pt x="865" y="1228"/>
                  </a:lnTo>
                  <a:lnTo>
                    <a:pt x="823" y="1214"/>
                  </a:lnTo>
                  <a:lnTo>
                    <a:pt x="783" y="1201"/>
                  </a:lnTo>
                  <a:lnTo>
                    <a:pt x="743" y="1188"/>
                  </a:lnTo>
                  <a:lnTo>
                    <a:pt x="704" y="1173"/>
                  </a:lnTo>
                  <a:lnTo>
                    <a:pt x="664" y="1155"/>
                  </a:lnTo>
                  <a:lnTo>
                    <a:pt x="624" y="1140"/>
                  </a:lnTo>
                  <a:lnTo>
                    <a:pt x="584" y="1125"/>
                  </a:lnTo>
                  <a:lnTo>
                    <a:pt x="544" y="1110"/>
                  </a:lnTo>
                  <a:lnTo>
                    <a:pt x="504" y="1093"/>
                  </a:lnTo>
                  <a:lnTo>
                    <a:pt x="464" y="1077"/>
                  </a:lnTo>
                  <a:lnTo>
                    <a:pt x="424" y="1062"/>
                  </a:lnTo>
                  <a:lnTo>
                    <a:pt x="386" y="1047"/>
                  </a:lnTo>
                  <a:lnTo>
                    <a:pt x="344" y="1032"/>
                  </a:lnTo>
                  <a:lnTo>
                    <a:pt x="304" y="1020"/>
                  </a:lnTo>
                  <a:lnTo>
                    <a:pt x="264" y="1007"/>
                  </a:lnTo>
                  <a:lnTo>
                    <a:pt x="224" y="998"/>
                  </a:lnTo>
                  <a:lnTo>
                    <a:pt x="257" y="1013"/>
                  </a:lnTo>
                  <a:lnTo>
                    <a:pt x="289" y="1030"/>
                  </a:lnTo>
                  <a:lnTo>
                    <a:pt x="321" y="1047"/>
                  </a:lnTo>
                  <a:lnTo>
                    <a:pt x="356" y="1064"/>
                  </a:lnTo>
                  <a:lnTo>
                    <a:pt x="388" y="1079"/>
                  </a:lnTo>
                  <a:lnTo>
                    <a:pt x="424" y="1096"/>
                  </a:lnTo>
                  <a:lnTo>
                    <a:pt x="456" y="1112"/>
                  </a:lnTo>
                  <a:lnTo>
                    <a:pt x="491" y="1129"/>
                  </a:lnTo>
                  <a:lnTo>
                    <a:pt x="525" y="1142"/>
                  </a:lnTo>
                  <a:lnTo>
                    <a:pt x="559" y="1159"/>
                  </a:lnTo>
                  <a:lnTo>
                    <a:pt x="593" y="1174"/>
                  </a:lnTo>
                  <a:lnTo>
                    <a:pt x="629" y="1192"/>
                  </a:lnTo>
                  <a:lnTo>
                    <a:pt x="662" y="1207"/>
                  </a:lnTo>
                  <a:lnTo>
                    <a:pt x="696" y="1224"/>
                  </a:lnTo>
                  <a:lnTo>
                    <a:pt x="730" y="1241"/>
                  </a:lnTo>
                  <a:lnTo>
                    <a:pt x="764" y="1262"/>
                  </a:lnTo>
                  <a:lnTo>
                    <a:pt x="728" y="1254"/>
                  </a:lnTo>
                  <a:lnTo>
                    <a:pt x="694" y="1247"/>
                  </a:lnTo>
                  <a:lnTo>
                    <a:pt x="660" y="1237"/>
                  </a:lnTo>
                  <a:lnTo>
                    <a:pt x="629" y="1228"/>
                  </a:lnTo>
                  <a:lnTo>
                    <a:pt x="595" y="1214"/>
                  </a:lnTo>
                  <a:lnTo>
                    <a:pt x="563" y="1203"/>
                  </a:lnTo>
                  <a:lnTo>
                    <a:pt x="531" y="1190"/>
                  </a:lnTo>
                  <a:lnTo>
                    <a:pt x="500" y="1176"/>
                  </a:lnTo>
                  <a:lnTo>
                    <a:pt x="468" y="1161"/>
                  </a:lnTo>
                  <a:lnTo>
                    <a:pt x="437" y="1148"/>
                  </a:lnTo>
                  <a:lnTo>
                    <a:pt x="405" y="1133"/>
                  </a:lnTo>
                  <a:lnTo>
                    <a:pt x="375" y="1121"/>
                  </a:lnTo>
                  <a:lnTo>
                    <a:pt x="342" y="1106"/>
                  </a:lnTo>
                  <a:lnTo>
                    <a:pt x="312" y="1095"/>
                  </a:lnTo>
                  <a:lnTo>
                    <a:pt x="280" y="1085"/>
                  </a:lnTo>
                  <a:lnTo>
                    <a:pt x="247" y="1076"/>
                  </a:lnTo>
                  <a:lnTo>
                    <a:pt x="245" y="1087"/>
                  </a:lnTo>
                  <a:lnTo>
                    <a:pt x="249" y="1098"/>
                  </a:lnTo>
                  <a:lnTo>
                    <a:pt x="245" y="1102"/>
                  </a:lnTo>
                  <a:lnTo>
                    <a:pt x="240" y="1102"/>
                  </a:lnTo>
                  <a:lnTo>
                    <a:pt x="243" y="1112"/>
                  </a:lnTo>
                  <a:lnTo>
                    <a:pt x="247" y="1125"/>
                  </a:lnTo>
                  <a:lnTo>
                    <a:pt x="283" y="1138"/>
                  </a:lnTo>
                  <a:lnTo>
                    <a:pt x="319" y="1152"/>
                  </a:lnTo>
                  <a:lnTo>
                    <a:pt x="358" y="1167"/>
                  </a:lnTo>
                  <a:lnTo>
                    <a:pt x="394" y="1182"/>
                  </a:lnTo>
                  <a:lnTo>
                    <a:pt x="430" y="1195"/>
                  </a:lnTo>
                  <a:lnTo>
                    <a:pt x="468" y="1211"/>
                  </a:lnTo>
                  <a:lnTo>
                    <a:pt x="504" y="1224"/>
                  </a:lnTo>
                  <a:lnTo>
                    <a:pt x="542" y="1241"/>
                  </a:lnTo>
                  <a:lnTo>
                    <a:pt x="578" y="1254"/>
                  </a:lnTo>
                  <a:lnTo>
                    <a:pt x="614" y="1271"/>
                  </a:lnTo>
                  <a:lnTo>
                    <a:pt x="650" y="1287"/>
                  </a:lnTo>
                  <a:lnTo>
                    <a:pt x="686" y="1306"/>
                  </a:lnTo>
                  <a:lnTo>
                    <a:pt x="723" y="1323"/>
                  </a:lnTo>
                  <a:lnTo>
                    <a:pt x="759" y="1344"/>
                  </a:lnTo>
                  <a:lnTo>
                    <a:pt x="795" y="1365"/>
                  </a:lnTo>
                  <a:lnTo>
                    <a:pt x="829" y="1389"/>
                  </a:lnTo>
                  <a:lnTo>
                    <a:pt x="829" y="1391"/>
                  </a:lnTo>
                  <a:lnTo>
                    <a:pt x="787" y="1378"/>
                  </a:lnTo>
                  <a:lnTo>
                    <a:pt x="745" y="1366"/>
                  </a:lnTo>
                  <a:lnTo>
                    <a:pt x="704" y="1353"/>
                  </a:lnTo>
                  <a:lnTo>
                    <a:pt x="664" y="1340"/>
                  </a:lnTo>
                  <a:lnTo>
                    <a:pt x="622" y="1327"/>
                  </a:lnTo>
                  <a:lnTo>
                    <a:pt x="580" y="1313"/>
                  </a:lnTo>
                  <a:lnTo>
                    <a:pt x="540" y="1300"/>
                  </a:lnTo>
                  <a:lnTo>
                    <a:pt x="500" y="1287"/>
                  </a:lnTo>
                  <a:lnTo>
                    <a:pt x="456" y="1271"/>
                  </a:lnTo>
                  <a:lnTo>
                    <a:pt x="415" y="1258"/>
                  </a:lnTo>
                  <a:lnTo>
                    <a:pt x="375" y="1243"/>
                  </a:lnTo>
                  <a:lnTo>
                    <a:pt x="335" y="1230"/>
                  </a:lnTo>
                  <a:lnTo>
                    <a:pt x="291" y="1214"/>
                  </a:lnTo>
                  <a:lnTo>
                    <a:pt x="249" y="1201"/>
                  </a:lnTo>
                  <a:lnTo>
                    <a:pt x="209" y="1188"/>
                  </a:lnTo>
                  <a:lnTo>
                    <a:pt x="169" y="1176"/>
                  </a:lnTo>
                  <a:lnTo>
                    <a:pt x="160" y="1100"/>
                  </a:lnTo>
                  <a:lnTo>
                    <a:pt x="152" y="1024"/>
                  </a:lnTo>
                  <a:lnTo>
                    <a:pt x="143" y="950"/>
                  </a:lnTo>
                  <a:lnTo>
                    <a:pt x="133" y="876"/>
                  </a:lnTo>
                  <a:lnTo>
                    <a:pt x="122" y="802"/>
                  </a:lnTo>
                  <a:lnTo>
                    <a:pt x="112" y="728"/>
                  </a:lnTo>
                  <a:lnTo>
                    <a:pt x="101" y="654"/>
                  </a:lnTo>
                  <a:lnTo>
                    <a:pt x="91" y="581"/>
                  </a:lnTo>
                  <a:lnTo>
                    <a:pt x="80" y="507"/>
                  </a:lnTo>
                  <a:lnTo>
                    <a:pt x="67" y="435"/>
                  </a:lnTo>
                  <a:lnTo>
                    <a:pt x="55" y="361"/>
                  </a:lnTo>
                  <a:lnTo>
                    <a:pt x="44" y="289"/>
                  </a:lnTo>
                  <a:lnTo>
                    <a:pt x="32" y="216"/>
                  </a:lnTo>
                  <a:lnTo>
                    <a:pt x="21" y="144"/>
                  </a:lnTo>
                  <a:lnTo>
                    <a:pt x="10" y="72"/>
                  </a:lnTo>
                  <a:lnTo>
                    <a:pt x="0" y="0"/>
                  </a:lnTo>
                  <a:lnTo>
                    <a:pt x="0" y="0"/>
                  </a:lnTo>
                  <a:close/>
                </a:path>
              </a:pathLst>
            </a:custGeom>
            <a:solidFill>
              <a:srgbClr val="E6B38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4" name="Freeform 78">
              <a:extLst>
                <a:ext uri="{FF2B5EF4-FFF2-40B4-BE49-F238E27FC236}">
                  <a16:creationId xmlns:a16="http://schemas.microsoft.com/office/drawing/2014/main" id="{99846237-EDF4-1DD8-A5B5-5EF01A89E296}"/>
                </a:ext>
              </a:extLst>
            </p:cNvPr>
            <p:cNvSpPr>
              <a:spLocks/>
            </p:cNvSpPr>
            <p:nvPr/>
          </p:nvSpPr>
          <p:spPr bwMode="auto">
            <a:xfrm>
              <a:off x="1260" y="3134"/>
              <a:ext cx="79" cy="84"/>
            </a:xfrm>
            <a:custGeom>
              <a:avLst/>
              <a:gdLst>
                <a:gd name="T0" fmla="*/ 150 w 158"/>
                <a:gd name="T1" fmla="*/ 0 h 167"/>
                <a:gd name="T2" fmla="*/ 154 w 158"/>
                <a:gd name="T3" fmla="*/ 0 h 167"/>
                <a:gd name="T4" fmla="*/ 158 w 158"/>
                <a:gd name="T5" fmla="*/ 0 h 167"/>
                <a:gd name="T6" fmla="*/ 146 w 158"/>
                <a:gd name="T7" fmla="*/ 11 h 167"/>
                <a:gd name="T8" fmla="*/ 137 w 158"/>
                <a:gd name="T9" fmla="*/ 23 h 167"/>
                <a:gd name="T10" fmla="*/ 127 w 158"/>
                <a:gd name="T11" fmla="*/ 36 h 167"/>
                <a:gd name="T12" fmla="*/ 118 w 158"/>
                <a:gd name="T13" fmla="*/ 49 h 167"/>
                <a:gd name="T14" fmla="*/ 108 w 158"/>
                <a:gd name="T15" fmla="*/ 63 h 167"/>
                <a:gd name="T16" fmla="*/ 99 w 158"/>
                <a:gd name="T17" fmla="*/ 76 h 167"/>
                <a:gd name="T18" fmla="*/ 88 w 158"/>
                <a:gd name="T19" fmla="*/ 89 h 167"/>
                <a:gd name="T20" fmla="*/ 78 w 158"/>
                <a:gd name="T21" fmla="*/ 102 h 167"/>
                <a:gd name="T22" fmla="*/ 69 w 158"/>
                <a:gd name="T23" fmla="*/ 112 h 167"/>
                <a:gd name="T24" fmla="*/ 61 w 158"/>
                <a:gd name="T25" fmla="*/ 121 h 167"/>
                <a:gd name="T26" fmla="*/ 51 w 158"/>
                <a:gd name="T27" fmla="*/ 129 h 167"/>
                <a:gd name="T28" fmla="*/ 42 w 158"/>
                <a:gd name="T29" fmla="*/ 139 h 167"/>
                <a:gd name="T30" fmla="*/ 30 w 158"/>
                <a:gd name="T31" fmla="*/ 144 h 167"/>
                <a:gd name="T32" fmla="*/ 21 w 158"/>
                <a:gd name="T33" fmla="*/ 152 h 167"/>
                <a:gd name="T34" fmla="*/ 10 w 158"/>
                <a:gd name="T35" fmla="*/ 159 h 167"/>
                <a:gd name="T36" fmla="*/ 0 w 158"/>
                <a:gd name="T37" fmla="*/ 167 h 167"/>
                <a:gd name="T38" fmla="*/ 0 w 158"/>
                <a:gd name="T39" fmla="*/ 158 h 167"/>
                <a:gd name="T40" fmla="*/ 4 w 158"/>
                <a:gd name="T41" fmla="*/ 148 h 167"/>
                <a:gd name="T42" fmla="*/ 8 w 158"/>
                <a:gd name="T43" fmla="*/ 137 h 167"/>
                <a:gd name="T44" fmla="*/ 13 w 158"/>
                <a:gd name="T45" fmla="*/ 129 h 167"/>
                <a:gd name="T46" fmla="*/ 17 w 158"/>
                <a:gd name="T47" fmla="*/ 118 h 167"/>
                <a:gd name="T48" fmla="*/ 25 w 158"/>
                <a:gd name="T49" fmla="*/ 108 h 167"/>
                <a:gd name="T50" fmla="*/ 32 w 158"/>
                <a:gd name="T51" fmla="*/ 101 h 167"/>
                <a:gd name="T52" fmla="*/ 40 w 158"/>
                <a:gd name="T53" fmla="*/ 93 h 167"/>
                <a:gd name="T54" fmla="*/ 44 w 158"/>
                <a:gd name="T55" fmla="*/ 85 h 167"/>
                <a:gd name="T56" fmla="*/ 51 w 158"/>
                <a:gd name="T57" fmla="*/ 76 h 167"/>
                <a:gd name="T58" fmla="*/ 55 w 158"/>
                <a:gd name="T59" fmla="*/ 70 h 167"/>
                <a:gd name="T60" fmla="*/ 63 w 158"/>
                <a:gd name="T61" fmla="*/ 64 h 167"/>
                <a:gd name="T62" fmla="*/ 76 w 158"/>
                <a:gd name="T63" fmla="*/ 51 h 167"/>
                <a:gd name="T64" fmla="*/ 91 w 158"/>
                <a:gd name="T65" fmla="*/ 40 h 167"/>
                <a:gd name="T66" fmla="*/ 97 w 158"/>
                <a:gd name="T67" fmla="*/ 34 h 167"/>
                <a:gd name="T68" fmla="*/ 105 w 158"/>
                <a:gd name="T69" fmla="*/ 28 h 167"/>
                <a:gd name="T70" fmla="*/ 112 w 158"/>
                <a:gd name="T71" fmla="*/ 23 h 167"/>
                <a:gd name="T72" fmla="*/ 120 w 158"/>
                <a:gd name="T73" fmla="*/ 17 h 167"/>
                <a:gd name="T74" fmla="*/ 127 w 158"/>
                <a:gd name="T75" fmla="*/ 13 h 167"/>
                <a:gd name="T76" fmla="*/ 135 w 158"/>
                <a:gd name="T77" fmla="*/ 7 h 167"/>
                <a:gd name="T78" fmla="*/ 143 w 158"/>
                <a:gd name="T79" fmla="*/ 4 h 167"/>
                <a:gd name="T80" fmla="*/ 150 w 158"/>
                <a:gd name="T81" fmla="*/ 0 h 167"/>
                <a:gd name="T82" fmla="*/ 150 w 158"/>
                <a:gd name="T83" fmla="*/ 0 h 1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8" h="167">
                  <a:moveTo>
                    <a:pt x="150" y="0"/>
                  </a:moveTo>
                  <a:lnTo>
                    <a:pt x="154" y="0"/>
                  </a:lnTo>
                  <a:lnTo>
                    <a:pt x="158" y="0"/>
                  </a:lnTo>
                  <a:lnTo>
                    <a:pt x="146" y="11"/>
                  </a:lnTo>
                  <a:lnTo>
                    <a:pt x="137" y="23"/>
                  </a:lnTo>
                  <a:lnTo>
                    <a:pt x="127" y="36"/>
                  </a:lnTo>
                  <a:lnTo>
                    <a:pt x="118" y="49"/>
                  </a:lnTo>
                  <a:lnTo>
                    <a:pt x="108" y="63"/>
                  </a:lnTo>
                  <a:lnTo>
                    <a:pt x="99" y="76"/>
                  </a:lnTo>
                  <a:lnTo>
                    <a:pt x="88" y="89"/>
                  </a:lnTo>
                  <a:lnTo>
                    <a:pt x="78" y="102"/>
                  </a:lnTo>
                  <a:lnTo>
                    <a:pt x="69" y="112"/>
                  </a:lnTo>
                  <a:lnTo>
                    <a:pt x="61" y="121"/>
                  </a:lnTo>
                  <a:lnTo>
                    <a:pt x="51" y="129"/>
                  </a:lnTo>
                  <a:lnTo>
                    <a:pt x="42" y="139"/>
                  </a:lnTo>
                  <a:lnTo>
                    <a:pt x="30" y="144"/>
                  </a:lnTo>
                  <a:lnTo>
                    <a:pt x="21" y="152"/>
                  </a:lnTo>
                  <a:lnTo>
                    <a:pt x="10" y="159"/>
                  </a:lnTo>
                  <a:lnTo>
                    <a:pt x="0" y="167"/>
                  </a:lnTo>
                  <a:lnTo>
                    <a:pt x="0" y="158"/>
                  </a:lnTo>
                  <a:lnTo>
                    <a:pt x="4" y="148"/>
                  </a:lnTo>
                  <a:lnTo>
                    <a:pt x="8" y="137"/>
                  </a:lnTo>
                  <a:lnTo>
                    <a:pt x="13" y="129"/>
                  </a:lnTo>
                  <a:lnTo>
                    <a:pt x="17" y="118"/>
                  </a:lnTo>
                  <a:lnTo>
                    <a:pt x="25" y="108"/>
                  </a:lnTo>
                  <a:lnTo>
                    <a:pt x="32" y="101"/>
                  </a:lnTo>
                  <a:lnTo>
                    <a:pt x="40" y="93"/>
                  </a:lnTo>
                  <a:lnTo>
                    <a:pt x="44" y="85"/>
                  </a:lnTo>
                  <a:lnTo>
                    <a:pt x="51" y="76"/>
                  </a:lnTo>
                  <a:lnTo>
                    <a:pt x="55" y="70"/>
                  </a:lnTo>
                  <a:lnTo>
                    <a:pt x="63" y="64"/>
                  </a:lnTo>
                  <a:lnTo>
                    <a:pt x="76" y="51"/>
                  </a:lnTo>
                  <a:lnTo>
                    <a:pt x="91" y="40"/>
                  </a:lnTo>
                  <a:lnTo>
                    <a:pt x="97" y="34"/>
                  </a:lnTo>
                  <a:lnTo>
                    <a:pt x="105" y="28"/>
                  </a:lnTo>
                  <a:lnTo>
                    <a:pt x="112" y="23"/>
                  </a:lnTo>
                  <a:lnTo>
                    <a:pt x="120" y="17"/>
                  </a:lnTo>
                  <a:lnTo>
                    <a:pt x="127" y="13"/>
                  </a:lnTo>
                  <a:lnTo>
                    <a:pt x="135" y="7"/>
                  </a:lnTo>
                  <a:lnTo>
                    <a:pt x="143" y="4"/>
                  </a:lnTo>
                  <a:lnTo>
                    <a:pt x="150" y="0"/>
                  </a:lnTo>
                  <a:lnTo>
                    <a:pt x="15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5" name="Freeform 79">
              <a:extLst>
                <a:ext uri="{FF2B5EF4-FFF2-40B4-BE49-F238E27FC236}">
                  <a16:creationId xmlns:a16="http://schemas.microsoft.com/office/drawing/2014/main" id="{BE93B33F-2929-B645-DC84-0022D3B2E04B}"/>
                </a:ext>
              </a:extLst>
            </p:cNvPr>
            <p:cNvSpPr>
              <a:spLocks/>
            </p:cNvSpPr>
            <p:nvPr/>
          </p:nvSpPr>
          <p:spPr bwMode="auto">
            <a:xfrm>
              <a:off x="1427" y="3142"/>
              <a:ext cx="128" cy="263"/>
            </a:xfrm>
            <a:custGeom>
              <a:avLst/>
              <a:gdLst>
                <a:gd name="T0" fmla="*/ 226 w 254"/>
                <a:gd name="T1" fmla="*/ 9 h 525"/>
                <a:gd name="T2" fmla="*/ 251 w 254"/>
                <a:gd name="T3" fmla="*/ 28 h 525"/>
                <a:gd name="T4" fmla="*/ 253 w 254"/>
                <a:gd name="T5" fmla="*/ 51 h 525"/>
                <a:gd name="T6" fmla="*/ 239 w 254"/>
                <a:gd name="T7" fmla="*/ 72 h 525"/>
                <a:gd name="T8" fmla="*/ 216 w 254"/>
                <a:gd name="T9" fmla="*/ 95 h 525"/>
                <a:gd name="T10" fmla="*/ 194 w 254"/>
                <a:gd name="T11" fmla="*/ 120 h 525"/>
                <a:gd name="T12" fmla="*/ 169 w 254"/>
                <a:gd name="T13" fmla="*/ 144 h 525"/>
                <a:gd name="T14" fmla="*/ 156 w 254"/>
                <a:gd name="T15" fmla="*/ 171 h 525"/>
                <a:gd name="T16" fmla="*/ 140 w 254"/>
                <a:gd name="T17" fmla="*/ 203 h 525"/>
                <a:gd name="T18" fmla="*/ 123 w 254"/>
                <a:gd name="T19" fmla="*/ 243 h 525"/>
                <a:gd name="T20" fmla="*/ 112 w 254"/>
                <a:gd name="T21" fmla="*/ 287 h 525"/>
                <a:gd name="T22" fmla="*/ 108 w 254"/>
                <a:gd name="T23" fmla="*/ 329 h 525"/>
                <a:gd name="T24" fmla="*/ 108 w 254"/>
                <a:gd name="T25" fmla="*/ 373 h 525"/>
                <a:gd name="T26" fmla="*/ 110 w 254"/>
                <a:gd name="T27" fmla="*/ 416 h 525"/>
                <a:gd name="T28" fmla="*/ 116 w 254"/>
                <a:gd name="T29" fmla="*/ 460 h 525"/>
                <a:gd name="T30" fmla="*/ 118 w 254"/>
                <a:gd name="T31" fmla="*/ 504 h 525"/>
                <a:gd name="T32" fmla="*/ 110 w 254"/>
                <a:gd name="T33" fmla="*/ 517 h 525"/>
                <a:gd name="T34" fmla="*/ 89 w 254"/>
                <a:gd name="T35" fmla="*/ 500 h 525"/>
                <a:gd name="T36" fmla="*/ 72 w 254"/>
                <a:gd name="T37" fmla="*/ 479 h 525"/>
                <a:gd name="T38" fmla="*/ 57 w 254"/>
                <a:gd name="T39" fmla="*/ 454 h 525"/>
                <a:gd name="T40" fmla="*/ 45 w 254"/>
                <a:gd name="T41" fmla="*/ 426 h 525"/>
                <a:gd name="T42" fmla="*/ 34 w 254"/>
                <a:gd name="T43" fmla="*/ 397 h 525"/>
                <a:gd name="T44" fmla="*/ 21 w 254"/>
                <a:gd name="T45" fmla="*/ 369 h 525"/>
                <a:gd name="T46" fmla="*/ 9 w 254"/>
                <a:gd name="T47" fmla="*/ 344 h 525"/>
                <a:gd name="T48" fmla="*/ 0 w 254"/>
                <a:gd name="T49" fmla="*/ 306 h 525"/>
                <a:gd name="T50" fmla="*/ 3 w 254"/>
                <a:gd name="T51" fmla="*/ 251 h 525"/>
                <a:gd name="T52" fmla="*/ 15 w 254"/>
                <a:gd name="T53" fmla="*/ 203 h 525"/>
                <a:gd name="T54" fmla="*/ 36 w 254"/>
                <a:gd name="T55" fmla="*/ 158 h 525"/>
                <a:gd name="T56" fmla="*/ 64 w 254"/>
                <a:gd name="T57" fmla="*/ 116 h 525"/>
                <a:gd name="T58" fmla="*/ 99 w 254"/>
                <a:gd name="T59" fmla="*/ 78 h 525"/>
                <a:gd name="T60" fmla="*/ 138 w 254"/>
                <a:gd name="T61" fmla="*/ 44 h 525"/>
                <a:gd name="T62" fmla="*/ 182 w 254"/>
                <a:gd name="T63" fmla="*/ 13 h 525"/>
                <a:gd name="T64" fmla="*/ 207 w 254"/>
                <a:gd name="T65" fmla="*/ 0 h 5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54" h="525">
                  <a:moveTo>
                    <a:pt x="207" y="0"/>
                  </a:moveTo>
                  <a:lnTo>
                    <a:pt x="226" y="9"/>
                  </a:lnTo>
                  <a:lnTo>
                    <a:pt x="243" y="19"/>
                  </a:lnTo>
                  <a:lnTo>
                    <a:pt x="251" y="28"/>
                  </a:lnTo>
                  <a:lnTo>
                    <a:pt x="254" y="40"/>
                  </a:lnTo>
                  <a:lnTo>
                    <a:pt x="253" y="51"/>
                  </a:lnTo>
                  <a:lnTo>
                    <a:pt x="247" y="61"/>
                  </a:lnTo>
                  <a:lnTo>
                    <a:pt x="239" y="72"/>
                  </a:lnTo>
                  <a:lnTo>
                    <a:pt x="230" y="85"/>
                  </a:lnTo>
                  <a:lnTo>
                    <a:pt x="216" y="95"/>
                  </a:lnTo>
                  <a:lnTo>
                    <a:pt x="205" y="108"/>
                  </a:lnTo>
                  <a:lnTo>
                    <a:pt x="194" y="120"/>
                  </a:lnTo>
                  <a:lnTo>
                    <a:pt x="180" y="131"/>
                  </a:lnTo>
                  <a:lnTo>
                    <a:pt x="169" y="144"/>
                  </a:lnTo>
                  <a:lnTo>
                    <a:pt x="161" y="158"/>
                  </a:lnTo>
                  <a:lnTo>
                    <a:pt x="156" y="171"/>
                  </a:lnTo>
                  <a:lnTo>
                    <a:pt x="154" y="184"/>
                  </a:lnTo>
                  <a:lnTo>
                    <a:pt x="140" y="203"/>
                  </a:lnTo>
                  <a:lnTo>
                    <a:pt x="131" y="224"/>
                  </a:lnTo>
                  <a:lnTo>
                    <a:pt x="123" y="243"/>
                  </a:lnTo>
                  <a:lnTo>
                    <a:pt x="118" y="266"/>
                  </a:lnTo>
                  <a:lnTo>
                    <a:pt x="112" y="287"/>
                  </a:lnTo>
                  <a:lnTo>
                    <a:pt x="110" y="308"/>
                  </a:lnTo>
                  <a:lnTo>
                    <a:pt x="108" y="329"/>
                  </a:lnTo>
                  <a:lnTo>
                    <a:pt x="108" y="352"/>
                  </a:lnTo>
                  <a:lnTo>
                    <a:pt x="108" y="373"/>
                  </a:lnTo>
                  <a:lnTo>
                    <a:pt x="110" y="395"/>
                  </a:lnTo>
                  <a:lnTo>
                    <a:pt x="110" y="416"/>
                  </a:lnTo>
                  <a:lnTo>
                    <a:pt x="114" y="439"/>
                  </a:lnTo>
                  <a:lnTo>
                    <a:pt x="116" y="460"/>
                  </a:lnTo>
                  <a:lnTo>
                    <a:pt x="118" y="481"/>
                  </a:lnTo>
                  <a:lnTo>
                    <a:pt x="118" y="504"/>
                  </a:lnTo>
                  <a:lnTo>
                    <a:pt x="121" y="525"/>
                  </a:lnTo>
                  <a:lnTo>
                    <a:pt x="110" y="517"/>
                  </a:lnTo>
                  <a:lnTo>
                    <a:pt x="99" y="509"/>
                  </a:lnTo>
                  <a:lnTo>
                    <a:pt x="89" y="500"/>
                  </a:lnTo>
                  <a:lnTo>
                    <a:pt x="81" y="490"/>
                  </a:lnTo>
                  <a:lnTo>
                    <a:pt x="72" y="479"/>
                  </a:lnTo>
                  <a:lnTo>
                    <a:pt x="64" y="468"/>
                  </a:lnTo>
                  <a:lnTo>
                    <a:pt x="57" y="454"/>
                  </a:lnTo>
                  <a:lnTo>
                    <a:pt x="51" y="441"/>
                  </a:lnTo>
                  <a:lnTo>
                    <a:pt x="45" y="426"/>
                  </a:lnTo>
                  <a:lnTo>
                    <a:pt x="40" y="412"/>
                  </a:lnTo>
                  <a:lnTo>
                    <a:pt x="34" y="397"/>
                  </a:lnTo>
                  <a:lnTo>
                    <a:pt x="28" y="384"/>
                  </a:lnTo>
                  <a:lnTo>
                    <a:pt x="21" y="369"/>
                  </a:lnTo>
                  <a:lnTo>
                    <a:pt x="15" y="355"/>
                  </a:lnTo>
                  <a:lnTo>
                    <a:pt x="9" y="344"/>
                  </a:lnTo>
                  <a:lnTo>
                    <a:pt x="3" y="333"/>
                  </a:lnTo>
                  <a:lnTo>
                    <a:pt x="0" y="306"/>
                  </a:lnTo>
                  <a:lnTo>
                    <a:pt x="2" y="277"/>
                  </a:lnTo>
                  <a:lnTo>
                    <a:pt x="3" y="251"/>
                  </a:lnTo>
                  <a:lnTo>
                    <a:pt x="9" y="226"/>
                  </a:lnTo>
                  <a:lnTo>
                    <a:pt x="15" y="203"/>
                  </a:lnTo>
                  <a:lnTo>
                    <a:pt x="24" y="181"/>
                  </a:lnTo>
                  <a:lnTo>
                    <a:pt x="36" y="158"/>
                  </a:lnTo>
                  <a:lnTo>
                    <a:pt x="51" y="137"/>
                  </a:lnTo>
                  <a:lnTo>
                    <a:pt x="64" y="116"/>
                  </a:lnTo>
                  <a:lnTo>
                    <a:pt x="81" y="97"/>
                  </a:lnTo>
                  <a:lnTo>
                    <a:pt x="99" y="78"/>
                  </a:lnTo>
                  <a:lnTo>
                    <a:pt x="118" y="61"/>
                  </a:lnTo>
                  <a:lnTo>
                    <a:pt x="138" y="44"/>
                  </a:lnTo>
                  <a:lnTo>
                    <a:pt x="159" y="28"/>
                  </a:lnTo>
                  <a:lnTo>
                    <a:pt x="182" y="13"/>
                  </a:lnTo>
                  <a:lnTo>
                    <a:pt x="207" y="0"/>
                  </a:lnTo>
                  <a:lnTo>
                    <a:pt x="207" y="0"/>
                  </a:lnTo>
                  <a:close/>
                </a:path>
              </a:pathLst>
            </a:custGeom>
            <a:solidFill>
              <a:srgbClr val="F59E9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6" name="Freeform 80">
              <a:extLst>
                <a:ext uri="{FF2B5EF4-FFF2-40B4-BE49-F238E27FC236}">
                  <a16:creationId xmlns:a16="http://schemas.microsoft.com/office/drawing/2014/main" id="{F9D93270-4F36-B0A4-742E-8679E1351379}"/>
                </a:ext>
              </a:extLst>
            </p:cNvPr>
            <p:cNvSpPr>
              <a:spLocks/>
            </p:cNvSpPr>
            <p:nvPr/>
          </p:nvSpPr>
          <p:spPr bwMode="auto">
            <a:xfrm>
              <a:off x="1759" y="3161"/>
              <a:ext cx="147" cy="174"/>
            </a:xfrm>
            <a:custGeom>
              <a:avLst/>
              <a:gdLst>
                <a:gd name="T0" fmla="*/ 88 w 295"/>
                <a:gd name="T1" fmla="*/ 15 h 348"/>
                <a:gd name="T2" fmla="*/ 130 w 295"/>
                <a:gd name="T3" fmla="*/ 47 h 348"/>
                <a:gd name="T4" fmla="*/ 168 w 295"/>
                <a:gd name="T5" fmla="*/ 85 h 348"/>
                <a:gd name="T6" fmla="*/ 204 w 295"/>
                <a:gd name="T7" fmla="*/ 125 h 348"/>
                <a:gd name="T8" fmla="*/ 234 w 295"/>
                <a:gd name="T9" fmla="*/ 169 h 348"/>
                <a:gd name="T10" fmla="*/ 259 w 295"/>
                <a:gd name="T11" fmla="*/ 215 h 348"/>
                <a:gd name="T12" fmla="*/ 280 w 295"/>
                <a:gd name="T13" fmla="*/ 262 h 348"/>
                <a:gd name="T14" fmla="*/ 291 w 295"/>
                <a:gd name="T15" fmla="*/ 312 h 348"/>
                <a:gd name="T16" fmla="*/ 285 w 295"/>
                <a:gd name="T17" fmla="*/ 346 h 348"/>
                <a:gd name="T18" fmla="*/ 259 w 295"/>
                <a:gd name="T19" fmla="*/ 344 h 348"/>
                <a:gd name="T20" fmla="*/ 236 w 295"/>
                <a:gd name="T21" fmla="*/ 331 h 348"/>
                <a:gd name="T22" fmla="*/ 230 w 295"/>
                <a:gd name="T23" fmla="*/ 319 h 348"/>
                <a:gd name="T24" fmla="*/ 236 w 295"/>
                <a:gd name="T25" fmla="*/ 312 h 348"/>
                <a:gd name="T26" fmla="*/ 244 w 295"/>
                <a:gd name="T27" fmla="*/ 310 h 348"/>
                <a:gd name="T28" fmla="*/ 232 w 295"/>
                <a:gd name="T29" fmla="*/ 304 h 348"/>
                <a:gd name="T30" fmla="*/ 213 w 295"/>
                <a:gd name="T31" fmla="*/ 296 h 348"/>
                <a:gd name="T32" fmla="*/ 196 w 295"/>
                <a:gd name="T33" fmla="*/ 289 h 348"/>
                <a:gd name="T34" fmla="*/ 183 w 295"/>
                <a:gd name="T35" fmla="*/ 281 h 348"/>
                <a:gd name="T36" fmla="*/ 173 w 295"/>
                <a:gd name="T37" fmla="*/ 270 h 348"/>
                <a:gd name="T38" fmla="*/ 166 w 295"/>
                <a:gd name="T39" fmla="*/ 255 h 348"/>
                <a:gd name="T40" fmla="*/ 164 w 295"/>
                <a:gd name="T41" fmla="*/ 236 h 348"/>
                <a:gd name="T42" fmla="*/ 164 w 295"/>
                <a:gd name="T43" fmla="*/ 213 h 348"/>
                <a:gd name="T44" fmla="*/ 164 w 295"/>
                <a:gd name="T45" fmla="*/ 192 h 348"/>
                <a:gd name="T46" fmla="*/ 160 w 295"/>
                <a:gd name="T47" fmla="*/ 177 h 348"/>
                <a:gd name="T48" fmla="*/ 147 w 295"/>
                <a:gd name="T49" fmla="*/ 156 h 348"/>
                <a:gd name="T50" fmla="*/ 128 w 295"/>
                <a:gd name="T51" fmla="*/ 131 h 348"/>
                <a:gd name="T52" fmla="*/ 107 w 295"/>
                <a:gd name="T53" fmla="*/ 106 h 348"/>
                <a:gd name="T54" fmla="*/ 93 w 295"/>
                <a:gd name="T55" fmla="*/ 103 h 348"/>
                <a:gd name="T56" fmla="*/ 93 w 295"/>
                <a:gd name="T57" fmla="*/ 122 h 348"/>
                <a:gd name="T58" fmla="*/ 101 w 295"/>
                <a:gd name="T59" fmla="*/ 143 h 348"/>
                <a:gd name="T60" fmla="*/ 107 w 295"/>
                <a:gd name="T61" fmla="*/ 165 h 348"/>
                <a:gd name="T62" fmla="*/ 101 w 295"/>
                <a:gd name="T63" fmla="*/ 179 h 348"/>
                <a:gd name="T64" fmla="*/ 99 w 295"/>
                <a:gd name="T65" fmla="*/ 196 h 348"/>
                <a:gd name="T66" fmla="*/ 107 w 295"/>
                <a:gd name="T67" fmla="*/ 220 h 348"/>
                <a:gd name="T68" fmla="*/ 111 w 295"/>
                <a:gd name="T69" fmla="*/ 245 h 348"/>
                <a:gd name="T70" fmla="*/ 101 w 295"/>
                <a:gd name="T71" fmla="*/ 258 h 348"/>
                <a:gd name="T72" fmla="*/ 84 w 295"/>
                <a:gd name="T73" fmla="*/ 264 h 348"/>
                <a:gd name="T74" fmla="*/ 67 w 295"/>
                <a:gd name="T75" fmla="*/ 268 h 348"/>
                <a:gd name="T76" fmla="*/ 48 w 295"/>
                <a:gd name="T77" fmla="*/ 272 h 348"/>
                <a:gd name="T78" fmla="*/ 34 w 295"/>
                <a:gd name="T79" fmla="*/ 260 h 348"/>
                <a:gd name="T80" fmla="*/ 25 w 295"/>
                <a:gd name="T81" fmla="*/ 239 h 348"/>
                <a:gd name="T82" fmla="*/ 15 w 295"/>
                <a:gd name="T83" fmla="*/ 219 h 348"/>
                <a:gd name="T84" fmla="*/ 6 w 295"/>
                <a:gd name="T85" fmla="*/ 198 h 348"/>
                <a:gd name="T86" fmla="*/ 0 w 295"/>
                <a:gd name="T87" fmla="*/ 179 h 348"/>
                <a:gd name="T88" fmla="*/ 0 w 295"/>
                <a:gd name="T89" fmla="*/ 160 h 348"/>
                <a:gd name="T90" fmla="*/ 8 w 295"/>
                <a:gd name="T91" fmla="*/ 146 h 348"/>
                <a:gd name="T92" fmla="*/ 25 w 295"/>
                <a:gd name="T93" fmla="*/ 133 h 348"/>
                <a:gd name="T94" fmla="*/ 38 w 295"/>
                <a:gd name="T95" fmla="*/ 122 h 348"/>
                <a:gd name="T96" fmla="*/ 38 w 295"/>
                <a:gd name="T97" fmla="*/ 106 h 348"/>
                <a:gd name="T98" fmla="*/ 40 w 295"/>
                <a:gd name="T99" fmla="*/ 91 h 348"/>
                <a:gd name="T100" fmla="*/ 42 w 295"/>
                <a:gd name="T101" fmla="*/ 76 h 348"/>
                <a:gd name="T102" fmla="*/ 48 w 295"/>
                <a:gd name="T103" fmla="*/ 55 h 348"/>
                <a:gd name="T104" fmla="*/ 52 w 295"/>
                <a:gd name="T105" fmla="*/ 30 h 348"/>
                <a:gd name="T106" fmla="*/ 46 w 295"/>
                <a:gd name="T107" fmla="*/ 17 h 348"/>
                <a:gd name="T108" fmla="*/ 44 w 295"/>
                <a:gd name="T109" fmla="*/ 11 h 348"/>
                <a:gd name="T110" fmla="*/ 52 w 295"/>
                <a:gd name="T111" fmla="*/ 4 h 348"/>
                <a:gd name="T112" fmla="*/ 63 w 295"/>
                <a:gd name="T113" fmla="*/ 0 h 348"/>
                <a:gd name="T114" fmla="*/ 71 w 295"/>
                <a:gd name="T115" fmla="*/ 0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295" h="348">
                  <a:moveTo>
                    <a:pt x="71" y="0"/>
                  </a:moveTo>
                  <a:lnTo>
                    <a:pt x="88" y="15"/>
                  </a:lnTo>
                  <a:lnTo>
                    <a:pt x="109" y="30"/>
                  </a:lnTo>
                  <a:lnTo>
                    <a:pt x="130" y="47"/>
                  </a:lnTo>
                  <a:lnTo>
                    <a:pt x="149" y="66"/>
                  </a:lnTo>
                  <a:lnTo>
                    <a:pt x="168" y="85"/>
                  </a:lnTo>
                  <a:lnTo>
                    <a:pt x="187" y="106"/>
                  </a:lnTo>
                  <a:lnTo>
                    <a:pt x="204" y="125"/>
                  </a:lnTo>
                  <a:lnTo>
                    <a:pt x="221" y="148"/>
                  </a:lnTo>
                  <a:lnTo>
                    <a:pt x="234" y="169"/>
                  </a:lnTo>
                  <a:lnTo>
                    <a:pt x="247" y="192"/>
                  </a:lnTo>
                  <a:lnTo>
                    <a:pt x="259" y="215"/>
                  </a:lnTo>
                  <a:lnTo>
                    <a:pt x="272" y="238"/>
                  </a:lnTo>
                  <a:lnTo>
                    <a:pt x="280" y="262"/>
                  </a:lnTo>
                  <a:lnTo>
                    <a:pt x="287" y="285"/>
                  </a:lnTo>
                  <a:lnTo>
                    <a:pt x="291" y="312"/>
                  </a:lnTo>
                  <a:lnTo>
                    <a:pt x="295" y="338"/>
                  </a:lnTo>
                  <a:lnTo>
                    <a:pt x="285" y="346"/>
                  </a:lnTo>
                  <a:lnTo>
                    <a:pt x="272" y="348"/>
                  </a:lnTo>
                  <a:lnTo>
                    <a:pt x="259" y="344"/>
                  </a:lnTo>
                  <a:lnTo>
                    <a:pt x="246" y="338"/>
                  </a:lnTo>
                  <a:lnTo>
                    <a:pt x="236" y="331"/>
                  </a:lnTo>
                  <a:lnTo>
                    <a:pt x="232" y="323"/>
                  </a:lnTo>
                  <a:lnTo>
                    <a:pt x="230" y="319"/>
                  </a:lnTo>
                  <a:lnTo>
                    <a:pt x="232" y="316"/>
                  </a:lnTo>
                  <a:lnTo>
                    <a:pt x="236" y="312"/>
                  </a:lnTo>
                  <a:lnTo>
                    <a:pt x="244" y="312"/>
                  </a:lnTo>
                  <a:lnTo>
                    <a:pt x="244" y="310"/>
                  </a:lnTo>
                  <a:lnTo>
                    <a:pt x="244" y="308"/>
                  </a:lnTo>
                  <a:lnTo>
                    <a:pt x="232" y="304"/>
                  </a:lnTo>
                  <a:lnTo>
                    <a:pt x="223" y="300"/>
                  </a:lnTo>
                  <a:lnTo>
                    <a:pt x="213" y="296"/>
                  </a:lnTo>
                  <a:lnTo>
                    <a:pt x="206" y="295"/>
                  </a:lnTo>
                  <a:lnTo>
                    <a:pt x="196" y="289"/>
                  </a:lnTo>
                  <a:lnTo>
                    <a:pt x="190" y="285"/>
                  </a:lnTo>
                  <a:lnTo>
                    <a:pt x="183" y="281"/>
                  </a:lnTo>
                  <a:lnTo>
                    <a:pt x="179" y="276"/>
                  </a:lnTo>
                  <a:lnTo>
                    <a:pt x="173" y="270"/>
                  </a:lnTo>
                  <a:lnTo>
                    <a:pt x="169" y="264"/>
                  </a:lnTo>
                  <a:lnTo>
                    <a:pt x="166" y="255"/>
                  </a:lnTo>
                  <a:lnTo>
                    <a:pt x="166" y="247"/>
                  </a:lnTo>
                  <a:lnTo>
                    <a:pt x="164" y="236"/>
                  </a:lnTo>
                  <a:lnTo>
                    <a:pt x="164" y="226"/>
                  </a:lnTo>
                  <a:lnTo>
                    <a:pt x="164" y="213"/>
                  </a:lnTo>
                  <a:lnTo>
                    <a:pt x="168" y="200"/>
                  </a:lnTo>
                  <a:lnTo>
                    <a:pt x="164" y="192"/>
                  </a:lnTo>
                  <a:lnTo>
                    <a:pt x="164" y="184"/>
                  </a:lnTo>
                  <a:lnTo>
                    <a:pt x="160" y="177"/>
                  </a:lnTo>
                  <a:lnTo>
                    <a:pt x="156" y="169"/>
                  </a:lnTo>
                  <a:lnTo>
                    <a:pt x="147" y="156"/>
                  </a:lnTo>
                  <a:lnTo>
                    <a:pt x="137" y="144"/>
                  </a:lnTo>
                  <a:lnTo>
                    <a:pt x="128" y="131"/>
                  </a:lnTo>
                  <a:lnTo>
                    <a:pt x="116" y="120"/>
                  </a:lnTo>
                  <a:lnTo>
                    <a:pt x="107" y="106"/>
                  </a:lnTo>
                  <a:lnTo>
                    <a:pt x="99" y="93"/>
                  </a:lnTo>
                  <a:lnTo>
                    <a:pt x="93" y="103"/>
                  </a:lnTo>
                  <a:lnTo>
                    <a:pt x="93" y="112"/>
                  </a:lnTo>
                  <a:lnTo>
                    <a:pt x="93" y="122"/>
                  </a:lnTo>
                  <a:lnTo>
                    <a:pt x="97" y="133"/>
                  </a:lnTo>
                  <a:lnTo>
                    <a:pt x="101" y="143"/>
                  </a:lnTo>
                  <a:lnTo>
                    <a:pt x="103" y="154"/>
                  </a:lnTo>
                  <a:lnTo>
                    <a:pt x="107" y="165"/>
                  </a:lnTo>
                  <a:lnTo>
                    <a:pt x="111" y="175"/>
                  </a:lnTo>
                  <a:lnTo>
                    <a:pt x="101" y="179"/>
                  </a:lnTo>
                  <a:lnTo>
                    <a:pt x="97" y="186"/>
                  </a:lnTo>
                  <a:lnTo>
                    <a:pt x="99" y="196"/>
                  </a:lnTo>
                  <a:lnTo>
                    <a:pt x="103" y="209"/>
                  </a:lnTo>
                  <a:lnTo>
                    <a:pt x="107" y="220"/>
                  </a:lnTo>
                  <a:lnTo>
                    <a:pt x="111" y="232"/>
                  </a:lnTo>
                  <a:lnTo>
                    <a:pt x="111" y="245"/>
                  </a:lnTo>
                  <a:lnTo>
                    <a:pt x="111" y="257"/>
                  </a:lnTo>
                  <a:lnTo>
                    <a:pt x="101" y="258"/>
                  </a:lnTo>
                  <a:lnTo>
                    <a:pt x="93" y="260"/>
                  </a:lnTo>
                  <a:lnTo>
                    <a:pt x="84" y="264"/>
                  </a:lnTo>
                  <a:lnTo>
                    <a:pt x="76" y="266"/>
                  </a:lnTo>
                  <a:lnTo>
                    <a:pt x="67" y="268"/>
                  </a:lnTo>
                  <a:lnTo>
                    <a:pt x="57" y="270"/>
                  </a:lnTo>
                  <a:lnTo>
                    <a:pt x="48" y="272"/>
                  </a:lnTo>
                  <a:lnTo>
                    <a:pt x="38" y="272"/>
                  </a:lnTo>
                  <a:lnTo>
                    <a:pt x="34" y="260"/>
                  </a:lnTo>
                  <a:lnTo>
                    <a:pt x="31" y="249"/>
                  </a:lnTo>
                  <a:lnTo>
                    <a:pt x="25" y="239"/>
                  </a:lnTo>
                  <a:lnTo>
                    <a:pt x="21" y="230"/>
                  </a:lnTo>
                  <a:lnTo>
                    <a:pt x="15" y="219"/>
                  </a:lnTo>
                  <a:lnTo>
                    <a:pt x="10" y="209"/>
                  </a:lnTo>
                  <a:lnTo>
                    <a:pt x="6" y="198"/>
                  </a:lnTo>
                  <a:lnTo>
                    <a:pt x="4" y="188"/>
                  </a:lnTo>
                  <a:lnTo>
                    <a:pt x="0" y="179"/>
                  </a:lnTo>
                  <a:lnTo>
                    <a:pt x="0" y="169"/>
                  </a:lnTo>
                  <a:lnTo>
                    <a:pt x="0" y="160"/>
                  </a:lnTo>
                  <a:lnTo>
                    <a:pt x="4" y="154"/>
                  </a:lnTo>
                  <a:lnTo>
                    <a:pt x="8" y="146"/>
                  </a:lnTo>
                  <a:lnTo>
                    <a:pt x="15" y="139"/>
                  </a:lnTo>
                  <a:lnTo>
                    <a:pt x="25" y="133"/>
                  </a:lnTo>
                  <a:lnTo>
                    <a:pt x="38" y="129"/>
                  </a:lnTo>
                  <a:lnTo>
                    <a:pt x="38" y="122"/>
                  </a:lnTo>
                  <a:lnTo>
                    <a:pt x="38" y="114"/>
                  </a:lnTo>
                  <a:lnTo>
                    <a:pt x="38" y="106"/>
                  </a:lnTo>
                  <a:lnTo>
                    <a:pt x="40" y="99"/>
                  </a:lnTo>
                  <a:lnTo>
                    <a:pt x="40" y="91"/>
                  </a:lnTo>
                  <a:lnTo>
                    <a:pt x="40" y="84"/>
                  </a:lnTo>
                  <a:lnTo>
                    <a:pt x="42" y="76"/>
                  </a:lnTo>
                  <a:lnTo>
                    <a:pt x="44" y="70"/>
                  </a:lnTo>
                  <a:lnTo>
                    <a:pt x="48" y="55"/>
                  </a:lnTo>
                  <a:lnTo>
                    <a:pt x="50" y="42"/>
                  </a:lnTo>
                  <a:lnTo>
                    <a:pt x="52" y="30"/>
                  </a:lnTo>
                  <a:lnTo>
                    <a:pt x="53" y="21"/>
                  </a:lnTo>
                  <a:lnTo>
                    <a:pt x="46" y="17"/>
                  </a:lnTo>
                  <a:lnTo>
                    <a:pt x="44" y="13"/>
                  </a:lnTo>
                  <a:lnTo>
                    <a:pt x="44" y="11"/>
                  </a:lnTo>
                  <a:lnTo>
                    <a:pt x="48" y="8"/>
                  </a:lnTo>
                  <a:lnTo>
                    <a:pt x="52" y="4"/>
                  </a:lnTo>
                  <a:lnTo>
                    <a:pt x="57" y="2"/>
                  </a:lnTo>
                  <a:lnTo>
                    <a:pt x="63" y="0"/>
                  </a:lnTo>
                  <a:lnTo>
                    <a:pt x="71" y="0"/>
                  </a:lnTo>
                  <a:lnTo>
                    <a:pt x="71"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7" name="Freeform 81">
              <a:extLst>
                <a:ext uri="{FF2B5EF4-FFF2-40B4-BE49-F238E27FC236}">
                  <a16:creationId xmlns:a16="http://schemas.microsoft.com/office/drawing/2014/main" id="{FA4D0D7E-7EC3-7CFC-0EC1-CBBBDEEEFE53}"/>
                </a:ext>
              </a:extLst>
            </p:cNvPr>
            <p:cNvSpPr>
              <a:spLocks/>
            </p:cNvSpPr>
            <p:nvPr/>
          </p:nvSpPr>
          <p:spPr bwMode="auto">
            <a:xfrm>
              <a:off x="1728" y="3163"/>
              <a:ext cx="32" cy="47"/>
            </a:xfrm>
            <a:custGeom>
              <a:avLst/>
              <a:gdLst>
                <a:gd name="T0" fmla="*/ 28 w 64"/>
                <a:gd name="T1" fmla="*/ 2 h 93"/>
                <a:gd name="T2" fmla="*/ 36 w 64"/>
                <a:gd name="T3" fmla="*/ 0 h 93"/>
                <a:gd name="T4" fmla="*/ 43 w 64"/>
                <a:gd name="T5" fmla="*/ 2 h 93"/>
                <a:gd name="T6" fmla="*/ 51 w 64"/>
                <a:gd name="T7" fmla="*/ 5 h 93"/>
                <a:gd name="T8" fmla="*/ 57 w 64"/>
                <a:gd name="T9" fmla="*/ 13 h 93"/>
                <a:gd name="T10" fmla="*/ 58 w 64"/>
                <a:gd name="T11" fmla="*/ 23 h 93"/>
                <a:gd name="T12" fmla="*/ 62 w 64"/>
                <a:gd name="T13" fmla="*/ 32 h 93"/>
                <a:gd name="T14" fmla="*/ 62 w 64"/>
                <a:gd name="T15" fmla="*/ 43 h 93"/>
                <a:gd name="T16" fmla="*/ 64 w 64"/>
                <a:gd name="T17" fmla="*/ 53 h 93"/>
                <a:gd name="T18" fmla="*/ 62 w 64"/>
                <a:gd name="T19" fmla="*/ 62 h 93"/>
                <a:gd name="T20" fmla="*/ 60 w 64"/>
                <a:gd name="T21" fmla="*/ 74 h 93"/>
                <a:gd name="T22" fmla="*/ 57 w 64"/>
                <a:gd name="T23" fmla="*/ 80 h 93"/>
                <a:gd name="T24" fmla="*/ 53 w 64"/>
                <a:gd name="T25" fmla="*/ 89 h 93"/>
                <a:gd name="T26" fmla="*/ 45 w 64"/>
                <a:gd name="T27" fmla="*/ 91 h 93"/>
                <a:gd name="T28" fmla="*/ 39 w 64"/>
                <a:gd name="T29" fmla="*/ 93 h 93"/>
                <a:gd name="T30" fmla="*/ 34 w 64"/>
                <a:gd name="T31" fmla="*/ 89 h 93"/>
                <a:gd name="T32" fmla="*/ 28 w 64"/>
                <a:gd name="T33" fmla="*/ 83 h 93"/>
                <a:gd name="T34" fmla="*/ 19 w 64"/>
                <a:gd name="T35" fmla="*/ 85 h 93"/>
                <a:gd name="T36" fmla="*/ 13 w 64"/>
                <a:gd name="T37" fmla="*/ 85 h 93"/>
                <a:gd name="T38" fmla="*/ 7 w 64"/>
                <a:gd name="T39" fmla="*/ 85 h 93"/>
                <a:gd name="T40" fmla="*/ 3 w 64"/>
                <a:gd name="T41" fmla="*/ 81 h 93"/>
                <a:gd name="T42" fmla="*/ 0 w 64"/>
                <a:gd name="T43" fmla="*/ 72 h 93"/>
                <a:gd name="T44" fmla="*/ 0 w 64"/>
                <a:gd name="T45" fmla="*/ 61 h 93"/>
                <a:gd name="T46" fmla="*/ 0 w 64"/>
                <a:gd name="T47" fmla="*/ 51 h 93"/>
                <a:gd name="T48" fmla="*/ 0 w 64"/>
                <a:gd name="T49" fmla="*/ 43 h 93"/>
                <a:gd name="T50" fmla="*/ 3 w 64"/>
                <a:gd name="T51" fmla="*/ 36 h 93"/>
                <a:gd name="T52" fmla="*/ 7 w 64"/>
                <a:gd name="T53" fmla="*/ 26 h 93"/>
                <a:gd name="T54" fmla="*/ 11 w 64"/>
                <a:gd name="T55" fmla="*/ 17 h 93"/>
                <a:gd name="T56" fmla="*/ 17 w 64"/>
                <a:gd name="T57" fmla="*/ 11 h 93"/>
                <a:gd name="T58" fmla="*/ 20 w 64"/>
                <a:gd name="T59" fmla="*/ 4 h 93"/>
                <a:gd name="T60" fmla="*/ 28 w 64"/>
                <a:gd name="T61" fmla="*/ 2 h 93"/>
                <a:gd name="T62" fmla="*/ 28 w 64"/>
                <a:gd name="T63" fmla="*/ 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64" h="93">
                  <a:moveTo>
                    <a:pt x="28" y="2"/>
                  </a:moveTo>
                  <a:lnTo>
                    <a:pt x="36" y="0"/>
                  </a:lnTo>
                  <a:lnTo>
                    <a:pt x="43" y="2"/>
                  </a:lnTo>
                  <a:lnTo>
                    <a:pt x="51" y="5"/>
                  </a:lnTo>
                  <a:lnTo>
                    <a:pt x="57" y="13"/>
                  </a:lnTo>
                  <a:lnTo>
                    <a:pt x="58" y="23"/>
                  </a:lnTo>
                  <a:lnTo>
                    <a:pt x="62" y="32"/>
                  </a:lnTo>
                  <a:lnTo>
                    <a:pt x="62" y="43"/>
                  </a:lnTo>
                  <a:lnTo>
                    <a:pt x="64" y="53"/>
                  </a:lnTo>
                  <a:lnTo>
                    <a:pt x="62" y="62"/>
                  </a:lnTo>
                  <a:lnTo>
                    <a:pt x="60" y="74"/>
                  </a:lnTo>
                  <a:lnTo>
                    <a:pt x="57" y="80"/>
                  </a:lnTo>
                  <a:lnTo>
                    <a:pt x="53" y="89"/>
                  </a:lnTo>
                  <a:lnTo>
                    <a:pt x="45" y="91"/>
                  </a:lnTo>
                  <a:lnTo>
                    <a:pt x="39" y="93"/>
                  </a:lnTo>
                  <a:lnTo>
                    <a:pt x="34" y="89"/>
                  </a:lnTo>
                  <a:lnTo>
                    <a:pt x="28" y="83"/>
                  </a:lnTo>
                  <a:lnTo>
                    <a:pt x="19" y="85"/>
                  </a:lnTo>
                  <a:lnTo>
                    <a:pt x="13" y="85"/>
                  </a:lnTo>
                  <a:lnTo>
                    <a:pt x="7" y="85"/>
                  </a:lnTo>
                  <a:lnTo>
                    <a:pt x="3" y="81"/>
                  </a:lnTo>
                  <a:lnTo>
                    <a:pt x="0" y="72"/>
                  </a:lnTo>
                  <a:lnTo>
                    <a:pt x="0" y="61"/>
                  </a:lnTo>
                  <a:lnTo>
                    <a:pt x="0" y="51"/>
                  </a:lnTo>
                  <a:lnTo>
                    <a:pt x="0" y="43"/>
                  </a:lnTo>
                  <a:lnTo>
                    <a:pt x="3" y="36"/>
                  </a:lnTo>
                  <a:lnTo>
                    <a:pt x="7" y="26"/>
                  </a:lnTo>
                  <a:lnTo>
                    <a:pt x="11" y="17"/>
                  </a:lnTo>
                  <a:lnTo>
                    <a:pt x="17" y="11"/>
                  </a:lnTo>
                  <a:lnTo>
                    <a:pt x="20" y="4"/>
                  </a:lnTo>
                  <a:lnTo>
                    <a:pt x="28" y="2"/>
                  </a:lnTo>
                  <a:lnTo>
                    <a:pt x="28" y="2"/>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8" name="Freeform 82">
              <a:extLst>
                <a:ext uri="{FF2B5EF4-FFF2-40B4-BE49-F238E27FC236}">
                  <a16:creationId xmlns:a16="http://schemas.microsoft.com/office/drawing/2014/main" id="{3AA3BE59-28B1-6852-6757-14BF0F6CDA1F}"/>
                </a:ext>
              </a:extLst>
            </p:cNvPr>
            <p:cNvSpPr>
              <a:spLocks/>
            </p:cNvSpPr>
            <p:nvPr/>
          </p:nvSpPr>
          <p:spPr bwMode="auto">
            <a:xfrm>
              <a:off x="1342" y="3169"/>
              <a:ext cx="8" cy="23"/>
            </a:xfrm>
            <a:custGeom>
              <a:avLst/>
              <a:gdLst>
                <a:gd name="T0" fmla="*/ 13 w 17"/>
                <a:gd name="T1" fmla="*/ 0 h 46"/>
                <a:gd name="T2" fmla="*/ 17 w 17"/>
                <a:gd name="T3" fmla="*/ 10 h 46"/>
                <a:gd name="T4" fmla="*/ 13 w 17"/>
                <a:gd name="T5" fmla="*/ 23 h 46"/>
                <a:gd name="T6" fmla="*/ 9 w 17"/>
                <a:gd name="T7" fmla="*/ 27 h 46"/>
                <a:gd name="T8" fmla="*/ 7 w 17"/>
                <a:gd name="T9" fmla="*/ 32 h 46"/>
                <a:gd name="T10" fmla="*/ 7 w 17"/>
                <a:gd name="T11" fmla="*/ 40 h 46"/>
                <a:gd name="T12" fmla="*/ 9 w 17"/>
                <a:gd name="T13" fmla="*/ 46 h 46"/>
                <a:gd name="T14" fmla="*/ 5 w 17"/>
                <a:gd name="T15" fmla="*/ 46 h 46"/>
                <a:gd name="T16" fmla="*/ 1 w 17"/>
                <a:gd name="T17" fmla="*/ 40 h 46"/>
                <a:gd name="T18" fmla="*/ 0 w 17"/>
                <a:gd name="T19" fmla="*/ 32 h 46"/>
                <a:gd name="T20" fmla="*/ 0 w 17"/>
                <a:gd name="T21" fmla="*/ 27 h 46"/>
                <a:gd name="T22" fmla="*/ 0 w 17"/>
                <a:gd name="T23" fmla="*/ 23 h 46"/>
                <a:gd name="T24" fmla="*/ 1 w 17"/>
                <a:gd name="T25" fmla="*/ 10 h 46"/>
                <a:gd name="T26" fmla="*/ 13 w 17"/>
                <a:gd name="T27" fmla="*/ 0 h 46"/>
                <a:gd name="T28" fmla="*/ 13 w 17"/>
                <a:gd name="T29"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7" h="46">
                  <a:moveTo>
                    <a:pt x="13" y="0"/>
                  </a:moveTo>
                  <a:lnTo>
                    <a:pt x="17" y="10"/>
                  </a:lnTo>
                  <a:lnTo>
                    <a:pt x="13" y="23"/>
                  </a:lnTo>
                  <a:lnTo>
                    <a:pt x="9" y="27"/>
                  </a:lnTo>
                  <a:lnTo>
                    <a:pt x="7" y="32"/>
                  </a:lnTo>
                  <a:lnTo>
                    <a:pt x="7" y="40"/>
                  </a:lnTo>
                  <a:lnTo>
                    <a:pt x="9" y="46"/>
                  </a:lnTo>
                  <a:lnTo>
                    <a:pt x="5" y="46"/>
                  </a:lnTo>
                  <a:lnTo>
                    <a:pt x="1" y="40"/>
                  </a:lnTo>
                  <a:lnTo>
                    <a:pt x="0" y="32"/>
                  </a:lnTo>
                  <a:lnTo>
                    <a:pt x="0" y="27"/>
                  </a:lnTo>
                  <a:lnTo>
                    <a:pt x="0" y="23"/>
                  </a:lnTo>
                  <a:lnTo>
                    <a:pt x="1" y="10"/>
                  </a:lnTo>
                  <a:lnTo>
                    <a:pt x="13" y="0"/>
                  </a:lnTo>
                  <a:lnTo>
                    <a:pt x="1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099" name="Freeform 83">
              <a:extLst>
                <a:ext uri="{FF2B5EF4-FFF2-40B4-BE49-F238E27FC236}">
                  <a16:creationId xmlns:a16="http://schemas.microsoft.com/office/drawing/2014/main" id="{C7FFE0E4-AFEA-E1EE-3A40-4E19E6B68682}"/>
                </a:ext>
              </a:extLst>
            </p:cNvPr>
            <p:cNvSpPr>
              <a:spLocks/>
            </p:cNvSpPr>
            <p:nvPr/>
          </p:nvSpPr>
          <p:spPr bwMode="auto">
            <a:xfrm>
              <a:off x="1614" y="3176"/>
              <a:ext cx="82" cy="70"/>
            </a:xfrm>
            <a:custGeom>
              <a:avLst/>
              <a:gdLst>
                <a:gd name="T0" fmla="*/ 42 w 166"/>
                <a:gd name="T1" fmla="*/ 0 h 141"/>
                <a:gd name="T2" fmla="*/ 52 w 166"/>
                <a:gd name="T3" fmla="*/ 4 h 141"/>
                <a:gd name="T4" fmla="*/ 63 w 166"/>
                <a:gd name="T5" fmla="*/ 14 h 141"/>
                <a:gd name="T6" fmla="*/ 69 w 166"/>
                <a:gd name="T7" fmla="*/ 23 h 141"/>
                <a:gd name="T8" fmla="*/ 75 w 166"/>
                <a:gd name="T9" fmla="*/ 33 h 141"/>
                <a:gd name="T10" fmla="*/ 84 w 166"/>
                <a:gd name="T11" fmla="*/ 27 h 141"/>
                <a:gd name="T12" fmla="*/ 94 w 166"/>
                <a:gd name="T13" fmla="*/ 27 h 141"/>
                <a:gd name="T14" fmla="*/ 105 w 166"/>
                <a:gd name="T15" fmla="*/ 29 h 141"/>
                <a:gd name="T16" fmla="*/ 116 w 166"/>
                <a:gd name="T17" fmla="*/ 38 h 141"/>
                <a:gd name="T18" fmla="*/ 130 w 166"/>
                <a:gd name="T19" fmla="*/ 42 h 141"/>
                <a:gd name="T20" fmla="*/ 141 w 166"/>
                <a:gd name="T21" fmla="*/ 50 h 141"/>
                <a:gd name="T22" fmla="*/ 152 w 166"/>
                <a:gd name="T23" fmla="*/ 56 h 141"/>
                <a:gd name="T24" fmla="*/ 166 w 166"/>
                <a:gd name="T25" fmla="*/ 59 h 141"/>
                <a:gd name="T26" fmla="*/ 162 w 166"/>
                <a:gd name="T27" fmla="*/ 71 h 141"/>
                <a:gd name="T28" fmla="*/ 154 w 166"/>
                <a:gd name="T29" fmla="*/ 84 h 141"/>
                <a:gd name="T30" fmla="*/ 143 w 166"/>
                <a:gd name="T31" fmla="*/ 95 h 141"/>
                <a:gd name="T32" fmla="*/ 130 w 166"/>
                <a:gd name="T33" fmla="*/ 101 h 141"/>
                <a:gd name="T34" fmla="*/ 130 w 166"/>
                <a:gd name="T35" fmla="*/ 109 h 141"/>
                <a:gd name="T36" fmla="*/ 130 w 166"/>
                <a:gd name="T37" fmla="*/ 120 h 141"/>
                <a:gd name="T38" fmla="*/ 130 w 166"/>
                <a:gd name="T39" fmla="*/ 130 h 141"/>
                <a:gd name="T40" fmla="*/ 130 w 166"/>
                <a:gd name="T41" fmla="*/ 141 h 141"/>
                <a:gd name="T42" fmla="*/ 122 w 166"/>
                <a:gd name="T43" fmla="*/ 137 h 141"/>
                <a:gd name="T44" fmla="*/ 116 w 166"/>
                <a:gd name="T45" fmla="*/ 135 h 141"/>
                <a:gd name="T46" fmla="*/ 107 w 166"/>
                <a:gd name="T47" fmla="*/ 132 h 141"/>
                <a:gd name="T48" fmla="*/ 101 w 166"/>
                <a:gd name="T49" fmla="*/ 130 h 141"/>
                <a:gd name="T50" fmla="*/ 94 w 166"/>
                <a:gd name="T51" fmla="*/ 124 h 141"/>
                <a:gd name="T52" fmla="*/ 86 w 166"/>
                <a:gd name="T53" fmla="*/ 120 h 141"/>
                <a:gd name="T54" fmla="*/ 76 w 166"/>
                <a:gd name="T55" fmla="*/ 116 h 141"/>
                <a:gd name="T56" fmla="*/ 71 w 166"/>
                <a:gd name="T57" fmla="*/ 113 h 141"/>
                <a:gd name="T58" fmla="*/ 63 w 166"/>
                <a:gd name="T59" fmla="*/ 105 h 141"/>
                <a:gd name="T60" fmla="*/ 54 w 166"/>
                <a:gd name="T61" fmla="*/ 101 h 141"/>
                <a:gd name="T62" fmla="*/ 46 w 166"/>
                <a:gd name="T63" fmla="*/ 94 h 141"/>
                <a:gd name="T64" fmla="*/ 40 w 166"/>
                <a:gd name="T65" fmla="*/ 88 h 141"/>
                <a:gd name="T66" fmla="*/ 27 w 166"/>
                <a:gd name="T67" fmla="*/ 76 h 141"/>
                <a:gd name="T68" fmla="*/ 16 w 166"/>
                <a:gd name="T69" fmla="*/ 65 h 141"/>
                <a:gd name="T70" fmla="*/ 8 w 166"/>
                <a:gd name="T71" fmla="*/ 54 h 141"/>
                <a:gd name="T72" fmla="*/ 4 w 166"/>
                <a:gd name="T73" fmla="*/ 44 h 141"/>
                <a:gd name="T74" fmla="*/ 0 w 166"/>
                <a:gd name="T75" fmla="*/ 35 h 141"/>
                <a:gd name="T76" fmla="*/ 2 w 166"/>
                <a:gd name="T77" fmla="*/ 27 h 141"/>
                <a:gd name="T78" fmla="*/ 6 w 166"/>
                <a:gd name="T79" fmla="*/ 18 h 141"/>
                <a:gd name="T80" fmla="*/ 14 w 166"/>
                <a:gd name="T81" fmla="*/ 12 h 141"/>
                <a:gd name="T82" fmla="*/ 19 w 166"/>
                <a:gd name="T83" fmla="*/ 6 h 141"/>
                <a:gd name="T84" fmla="*/ 25 w 166"/>
                <a:gd name="T85" fmla="*/ 4 h 141"/>
                <a:gd name="T86" fmla="*/ 31 w 166"/>
                <a:gd name="T87" fmla="*/ 2 h 141"/>
                <a:gd name="T88" fmla="*/ 42 w 166"/>
                <a:gd name="T89" fmla="*/ 0 h 141"/>
                <a:gd name="T90" fmla="*/ 42 w 166"/>
                <a:gd name="T91" fmla="*/ 0 h 1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66" h="141">
                  <a:moveTo>
                    <a:pt x="42" y="0"/>
                  </a:moveTo>
                  <a:lnTo>
                    <a:pt x="52" y="4"/>
                  </a:lnTo>
                  <a:lnTo>
                    <a:pt x="63" y="14"/>
                  </a:lnTo>
                  <a:lnTo>
                    <a:pt x="69" y="23"/>
                  </a:lnTo>
                  <a:lnTo>
                    <a:pt x="75" y="33"/>
                  </a:lnTo>
                  <a:lnTo>
                    <a:pt x="84" y="27"/>
                  </a:lnTo>
                  <a:lnTo>
                    <a:pt x="94" y="27"/>
                  </a:lnTo>
                  <a:lnTo>
                    <a:pt x="105" y="29"/>
                  </a:lnTo>
                  <a:lnTo>
                    <a:pt x="116" y="38"/>
                  </a:lnTo>
                  <a:lnTo>
                    <a:pt x="130" y="42"/>
                  </a:lnTo>
                  <a:lnTo>
                    <a:pt x="141" y="50"/>
                  </a:lnTo>
                  <a:lnTo>
                    <a:pt x="152" y="56"/>
                  </a:lnTo>
                  <a:lnTo>
                    <a:pt x="166" y="59"/>
                  </a:lnTo>
                  <a:lnTo>
                    <a:pt x="162" y="71"/>
                  </a:lnTo>
                  <a:lnTo>
                    <a:pt x="154" y="84"/>
                  </a:lnTo>
                  <a:lnTo>
                    <a:pt x="143" y="95"/>
                  </a:lnTo>
                  <a:lnTo>
                    <a:pt x="130" y="101"/>
                  </a:lnTo>
                  <a:lnTo>
                    <a:pt x="130" y="109"/>
                  </a:lnTo>
                  <a:lnTo>
                    <a:pt x="130" y="120"/>
                  </a:lnTo>
                  <a:lnTo>
                    <a:pt x="130" y="130"/>
                  </a:lnTo>
                  <a:lnTo>
                    <a:pt x="130" y="141"/>
                  </a:lnTo>
                  <a:lnTo>
                    <a:pt x="122" y="137"/>
                  </a:lnTo>
                  <a:lnTo>
                    <a:pt x="116" y="135"/>
                  </a:lnTo>
                  <a:lnTo>
                    <a:pt x="107" y="132"/>
                  </a:lnTo>
                  <a:lnTo>
                    <a:pt x="101" y="130"/>
                  </a:lnTo>
                  <a:lnTo>
                    <a:pt x="94" y="124"/>
                  </a:lnTo>
                  <a:lnTo>
                    <a:pt x="86" y="120"/>
                  </a:lnTo>
                  <a:lnTo>
                    <a:pt x="76" y="116"/>
                  </a:lnTo>
                  <a:lnTo>
                    <a:pt x="71" y="113"/>
                  </a:lnTo>
                  <a:lnTo>
                    <a:pt x="63" y="105"/>
                  </a:lnTo>
                  <a:lnTo>
                    <a:pt x="54" y="101"/>
                  </a:lnTo>
                  <a:lnTo>
                    <a:pt x="46" y="94"/>
                  </a:lnTo>
                  <a:lnTo>
                    <a:pt x="40" y="88"/>
                  </a:lnTo>
                  <a:lnTo>
                    <a:pt x="27" y="76"/>
                  </a:lnTo>
                  <a:lnTo>
                    <a:pt x="16" y="65"/>
                  </a:lnTo>
                  <a:lnTo>
                    <a:pt x="8" y="54"/>
                  </a:lnTo>
                  <a:lnTo>
                    <a:pt x="4" y="44"/>
                  </a:lnTo>
                  <a:lnTo>
                    <a:pt x="0" y="35"/>
                  </a:lnTo>
                  <a:lnTo>
                    <a:pt x="2" y="27"/>
                  </a:lnTo>
                  <a:lnTo>
                    <a:pt x="6" y="18"/>
                  </a:lnTo>
                  <a:lnTo>
                    <a:pt x="14" y="12"/>
                  </a:lnTo>
                  <a:lnTo>
                    <a:pt x="19" y="6"/>
                  </a:lnTo>
                  <a:lnTo>
                    <a:pt x="25" y="4"/>
                  </a:lnTo>
                  <a:lnTo>
                    <a:pt x="31" y="2"/>
                  </a:lnTo>
                  <a:lnTo>
                    <a:pt x="42" y="0"/>
                  </a:lnTo>
                  <a:lnTo>
                    <a:pt x="42"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0" name="Freeform 84">
              <a:extLst>
                <a:ext uri="{FF2B5EF4-FFF2-40B4-BE49-F238E27FC236}">
                  <a16:creationId xmlns:a16="http://schemas.microsoft.com/office/drawing/2014/main" id="{BA594056-4748-6912-F888-D93AD02B44CF}"/>
                </a:ext>
              </a:extLst>
            </p:cNvPr>
            <p:cNvSpPr>
              <a:spLocks/>
            </p:cNvSpPr>
            <p:nvPr/>
          </p:nvSpPr>
          <p:spPr bwMode="auto">
            <a:xfrm>
              <a:off x="1524" y="3208"/>
              <a:ext cx="200" cy="228"/>
            </a:xfrm>
            <a:custGeom>
              <a:avLst/>
              <a:gdLst>
                <a:gd name="T0" fmla="*/ 137 w 399"/>
                <a:gd name="T1" fmla="*/ 4 h 456"/>
                <a:gd name="T2" fmla="*/ 175 w 399"/>
                <a:gd name="T3" fmla="*/ 23 h 456"/>
                <a:gd name="T4" fmla="*/ 207 w 399"/>
                <a:gd name="T5" fmla="*/ 53 h 456"/>
                <a:gd name="T6" fmla="*/ 237 w 399"/>
                <a:gd name="T7" fmla="*/ 88 h 456"/>
                <a:gd name="T8" fmla="*/ 268 w 399"/>
                <a:gd name="T9" fmla="*/ 118 h 456"/>
                <a:gd name="T10" fmla="*/ 291 w 399"/>
                <a:gd name="T11" fmla="*/ 127 h 456"/>
                <a:gd name="T12" fmla="*/ 325 w 399"/>
                <a:gd name="T13" fmla="*/ 103 h 456"/>
                <a:gd name="T14" fmla="*/ 367 w 399"/>
                <a:gd name="T15" fmla="*/ 118 h 456"/>
                <a:gd name="T16" fmla="*/ 393 w 399"/>
                <a:gd name="T17" fmla="*/ 165 h 456"/>
                <a:gd name="T18" fmla="*/ 397 w 399"/>
                <a:gd name="T19" fmla="*/ 224 h 456"/>
                <a:gd name="T20" fmla="*/ 386 w 399"/>
                <a:gd name="T21" fmla="*/ 274 h 456"/>
                <a:gd name="T22" fmla="*/ 357 w 399"/>
                <a:gd name="T23" fmla="*/ 280 h 456"/>
                <a:gd name="T24" fmla="*/ 330 w 399"/>
                <a:gd name="T25" fmla="*/ 243 h 456"/>
                <a:gd name="T26" fmla="*/ 304 w 399"/>
                <a:gd name="T27" fmla="*/ 209 h 456"/>
                <a:gd name="T28" fmla="*/ 275 w 399"/>
                <a:gd name="T29" fmla="*/ 177 h 456"/>
                <a:gd name="T30" fmla="*/ 243 w 399"/>
                <a:gd name="T31" fmla="*/ 148 h 456"/>
                <a:gd name="T32" fmla="*/ 207 w 399"/>
                <a:gd name="T33" fmla="*/ 127 h 456"/>
                <a:gd name="T34" fmla="*/ 224 w 399"/>
                <a:gd name="T35" fmla="*/ 188 h 456"/>
                <a:gd name="T36" fmla="*/ 249 w 399"/>
                <a:gd name="T37" fmla="*/ 245 h 456"/>
                <a:gd name="T38" fmla="*/ 281 w 399"/>
                <a:gd name="T39" fmla="*/ 300 h 456"/>
                <a:gd name="T40" fmla="*/ 317 w 399"/>
                <a:gd name="T41" fmla="*/ 357 h 456"/>
                <a:gd name="T42" fmla="*/ 357 w 399"/>
                <a:gd name="T43" fmla="*/ 411 h 456"/>
                <a:gd name="T44" fmla="*/ 370 w 399"/>
                <a:gd name="T45" fmla="*/ 434 h 456"/>
                <a:gd name="T46" fmla="*/ 346 w 399"/>
                <a:gd name="T47" fmla="*/ 443 h 456"/>
                <a:gd name="T48" fmla="*/ 321 w 399"/>
                <a:gd name="T49" fmla="*/ 453 h 456"/>
                <a:gd name="T50" fmla="*/ 298 w 399"/>
                <a:gd name="T51" fmla="*/ 456 h 456"/>
                <a:gd name="T52" fmla="*/ 273 w 399"/>
                <a:gd name="T53" fmla="*/ 453 h 456"/>
                <a:gd name="T54" fmla="*/ 249 w 399"/>
                <a:gd name="T55" fmla="*/ 439 h 456"/>
                <a:gd name="T56" fmla="*/ 209 w 399"/>
                <a:gd name="T57" fmla="*/ 424 h 456"/>
                <a:gd name="T58" fmla="*/ 180 w 399"/>
                <a:gd name="T59" fmla="*/ 394 h 456"/>
                <a:gd name="T60" fmla="*/ 169 w 399"/>
                <a:gd name="T61" fmla="*/ 357 h 456"/>
                <a:gd name="T62" fmla="*/ 154 w 399"/>
                <a:gd name="T63" fmla="*/ 319 h 456"/>
                <a:gd name="T64" fmla="*/ 127 w 399"/>
                <a:gd name="T65" fmla="*/ 295 h 456"/>
                <a:gd name="T66" fmla="*/ 91 w 399"/>
                <a:gd name="T67" fmla="*/ 278 h 456"/>
                <a:gd name="T68" fmla="*/ 85 w 399"/>
                <a:gd name="T69" fmla="*/ 245 h 456"/>
                <a:gd name="T70" fmla="*/ 81 w 399"/>
                <a:gd name="T71" fmla="*/ 211 h 456"/>
                <a:gd name="T72" fmla="*/ 83 w 399"/>
                <a:gd name="T73" fmla="*/ 175 h 456"/>
                <a:gd name="T74" fmla="*/ 85 w 399"/>
                <a:gd name="T75" fmla="*/ 141 h 456"/>
                <a:gd name="T76" fmla="*/ 87 w 399"/>
                <a:gd name="T77" fmla="*/ 107 h 456"/>
                <a:gd name="T78" fmla="*/ 62 w 399"/>
                <a:gd name="T79" fmla="*/ 129 h 456"/>
                <a:gd name="T80" fmla="*/ 40 w 399"/>
                <a:gd name="T81" fmla="*/ 160 h 456"/>
                <a:gd name="T82" fmla="*/ 11 w 399"/>
                <a:gd name="T83" fmla="*/ 183 h 456"/>
                <a:gd name="T84" fmla="*/ 0 w 399"/>
                <a:gd name="T85" fmla="*/ 167 h 456"/>
                <a:gd name="T86" fmla="*/ 7 w 399"/>
                <a:gd name="T87" fmla="*/ 126 h 456"/>
                <a:gd name="T88" fmla="*/ 21 w 399"/>
                <a:gd name="T89" fmla="*/ 99 h 456"/>
                <a:gd name="T90" fmla="*/ 36 w 399"/>
                <a:gd name="T91" fmla="*/ 72 h 456"/>
                <a:gd name="T92" fmla="*/ 59 w 399"/>
                <a:gd name="T93" fmla="*/ 48 h 456"/>
                <a:gd name="T94" fmla="*/ 81 w 399"/>
                <a:gd name="T95" fmla="*/ 23 h 456"/>
                <a:gd name="T96" fmla="*/ 106 w 399"/>
                <a:gd name="T97" fmla="*/ 0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399" h="456">
                  <a:moveTo>
                    <a:pt x="106" y="0"/>
                  </a:moveTo>
                  <a:lnTo>
                    <a:pt x="121" y="0"/>
                  </a:lnTo>
                  <a:lnTo>
                    <a:pt x="137" y="4"/>
                  </a:lnTo>
                  <a:lnTo>
                    <a:pt x="150" y="8"/>
                  </a:lnTo>
                  <a:lnTo>
                    <a:pt x="163" y="15"/>
                  </a:lnTo>
                  <a:lnTo>
                    <a:pt x="175" y="23"/>
                  </a:lnTo>
                  <a:lnTo>
                    <a:pt x="186" y="32"/>
                  </a:lnTo>
                  <a:lnTo>
                    <a:pt x="197" y="42"/>
                  </a:lnTo>
                  <a:lnTo>
                    <a:pt x="207" y="53"/>
                  </a:lnTo>
                  <a:lnTo>
                    <a:pt x="216" y="65"/>
                  </a:lnTo>
                  <a:lnTo>
                    <a:pt x="228" y="76"/>
                  </a:lnTo>
                  <a:lnTo>
                    <a:pt x="237" y="88"/>
                  </a:lnTo>
                  <a:lnTo>
                    <a:pt x="247" y="99"/>
                  </a:lnTo>
                  <a:lnTo>
                    <a:pt x="256" y="108"/>
                  </a:lnTo>
                  <a:lnTo>
                    <a:pt x="268" y="118"/>
                  </a:lnTo>
                  <a:lnTo>
                    <a:pt x="279" y="126"/>
                  </a:lnTo>
                  <a:lnTo>
                    <a:pt x="292" y="135"/>
                  </a:lnTo>
                  <a:lnTo>
                    <a:pt x="291" y="127"/>
                  </a:lnTo>
                  <a:lnTo>
                    <a:pt x="289" y="124"/>
                  </a:lnTo>
                  <a:lnTo>
                    <a:pt x="308" y="108"/>
                  </a:lnTo>
                  <a:lnTo>
                    <a:pt x="325" y="103"/>
                  </a:lnTo>
                  <a:lnTo>
                    <a:pt x="340" y="103"/>
                  </a:lnTo>
                  <a:lnTo>
                    <a:pt x="355" y="108"/>
                  </a:lnTo>
                  <a:lnTo>
                    <a:pt x="367" y="118"/>
                  </a:lnTo>
                  <a:lnTo>
                    <a:pt x="378" y="131"/>
                  </a:lnTo>
                  <a:lnTo>
                    <a:pt x="386" y="146"/>
                  </a:lnTo>
                  <a:lnTo>
                    <a:pt x="393" y="165"/>
                  </a:lnTo>
                  <a:lnTo>
                    <a:pt x="397" y="184"/>
                  </a:lnTo>
                  <a:lnTo>
                    <a:pt x="399" y="205"/>
                  </a:lnTo>
                  <a:lnTo>
                    <a:pt x="397" y="224"/>
                  </a:lnTo>
                  <a:lnTo>
                    <a:pt x="397" y="243"/>
                  </a:lnTo>
                  <a:lnTo>
                    <a:pt x="391" y="261"/>
                  </a:lnTo>
                  <a:lnTo>
                    <a:pt x="386" y="274"/>
                  </a:lnTo>
                  <a:lnTo>
                    <a:pt x="376" y="285"/>
                  </a:lnTo>
                  <a:lnTo>
                    <a:pt x="367" y="293"/>
                  </a:lnTo>
                  <a:lnTo>
                    <a:pt x="357" y="280"/>
                  </a:lnTo>
                  <a:lnTo>
                    <a:pt x="348" y="268"/>
                  </a:lnTo>
                  <a:lnTo>
                    <a:pt x="340" y="255"/>
                  </a:lnTo>
                  <a:lnTo>
                    <a:pt x="330" y="243"/>
                  </a:lnTo>
                  <a:lnTo>
                    <a:pt x="321" y="232"/>
                  </a:lnTo>
                  <a:lnTo>
                    <a:pt x="313" y="219"/>
                  </a:lnTo>
                  <a:lnTo>
                    <a:pt x="304" y="209"/>
                  </a:lnTo>
                  <a:lnTo>
                    <a:pt x="296" y="198"/>
                  </a:lnTo>
                  <a:lnTo>
                    <a:pt x="285" y="186"/>
                  </a:lnTo>
                  <a:lnTo>
                    <a:pt x="275" y="177"/>
                  </a:lnTo>
                  <a:lnTo>
                    <a:pt x="264" y="165"/>
                  </a:lnTo>
                  <a:lnTo>
                    <a:pt x="254" y="158"/>
                  </a:lnTo>
                  <a:lnTo>
                    <a:pt x="243" y="148"/>
                  </a:lnTo>
                  <a:lnTo>
                    <a:pt x="232" y="141"/>
                  </a:lnTo>
                  <a:lnTo>
                    <a:pt x="218" y="133"/>
                  </a:lnTo>
                  <a:lnTo>
                    <a:pt x="207" y="127"/>
                  </a:lnTo>
                  <a:lnTo>
                    <a:pt x="211" y="148"/>
                  </a:lnTo>
                  <a:lnTo>
                    <a:pt x="218" y="167"/>
                  </a:lnTo>
                  <a:lnTo>
                    <a:pt x="224" y="188"/>
                  </a:lnTo>
                  <a:lnTo>
                    <a:pt x="232" y="207"/>
                  </a:lnTo>
                  <a:lnTo>
                    <a:pt x="241" y="226"/>
                  </a:lnTo>
                  <a:lnTo>
                    <a:pt x="249" y="245"/>
                  </a:lnTo>
                  <a:lnTo>
                    <a:pt x="258" y="264"/>
                  </a:lnTo>
                  <a:lnTo>
                    <a:pt x="270" y="283"/>
                  </a:lnTo>
                  <a:lnTo>
                    <a:pt x="281" y="300"/>
                  </a:lnTo>
                  <a:lnTo>
                    <a:pt x="292" y="319"/>
                  </a:lnTo>
                  <a:lnTo>
                    <a:pt x="304" y="337"/>
                  </a:lnTo>
                  <a:lnTo>
                    <a:pt x="317" y="357"/>
                  </a:lnTo>
                  <a:lnTo>
                    <a:pt x="330" y="375"/>
                  </a:lnTo>
                  <a:lnTo>
                    <a:pt x="344" y="394"/>
                  </a:lnTo>
                  <a:lnTo>
                    <a:pt x="357" y="411"/>
                  </a:lnTo>
                  <a:lnTo>
                    <a:pt x="374" y="430"/>
                  </a:lnTo>
                  <a:lnTo>
                    <a:pt x="370" y="432"/>
                  </a:lnTo>
                  <a:lnTo>
                    <a:pt x="370" y="434"/>
                  </a:lnTo>
                  <a:lnTo>
                    <a:pt x="361" y="435"/>
                  </a:lnTo>
                  <a:lnTo>
                    <a:pt x="353" y="439"/>
                  </a:lnTo>
                  <a:lnTo>
                    <a:pt x="346" y="443"/>
                  </a:lnTo>
                  <a:lnTo>
                    <a:pt x="338" y="447"/>
                  </a:lnTo>
                  <a:lnTo>
                    <a:pt x="330" y="451"/>
                  </a:lnTo>
                  <a:lnTo>
                    <a:pt x="321" y="453"/>
                  </a:lnTo>
                  <a:lnTo>
                    <a:pt x="313" y="454"/>
                  </a:lnTo>
                  <a:lnTo>
                    <a:pt x="308" y="456"/>
                  </a:lnTo>
                  <a:lnTo>
                    <a:pt x="298" y="456"/>
                  </a:lnTo>
                  <a:lnTo>
                    <a:pt x="291" y="456"/>
                  </a:lnTo>
                  <a:lnTo>
                    <a:pt x="281" y="454"/>
                  </a:lnTo>
                  <a:lnTo>
                    <a:pt x="273" y="453"/>
                  </a:lnTo>
                  <a:lnTo>
                    <a:pt x="264" y="449"/>
                  </a:lnTo>
                  <a:lnTo>
                    <a:pt x="256" y="445"/>
                  </a:lnTo>
                  <a:lnTo>
                    <a:pt x="249" y="439"/>
                  </a:lnTo>
                  <a:lnTo>
                    <a:pt x="241" y="434"/>
                  </a:lnTo>
                  <a:lnTo>
                    <a:pt x="222" y="430"/>
                  </a:lnTo>
                  <a:lnTo>
                    <a:pt x="209" y="424"/>
                  </a:lnTo>
                  <a:lnTo>
                    <a:pt x="197" y="416"/>
                  </a:lnTo>
                  <a:lnTo>
                    <a:pt x="188" y="407"/>
                  </a:lnTo>
                  <a:lnTo>
                    <a:pt x="180" y="394"/>
                  </a:lnTo>
                  <a:lnTo>
                    <a:pt x="176" y="384"/>
                  </a:lnTo>
                  <a:lnTo>
                    <a:pt x="173" y="371"/>
                  </a:lnTo>
                  <a:lnTo>
                    <a:pt x="169" y="357"/>
                  </a:lnTo>
                  <a:lnTo>
                    <a:pt x="163" y="344"/>
                  </a:lnTo>
                  <a:lnTo>
                    <a:pt x="159" y="331"/>
                  </a:lnTo>
                  <a:lnTo>
                    <a:pt x="154" y="319"/>
                  </a:lnTo>
                  <a:lnTo>
                    <a:pt x="148" y="310"/>
                  </a:lnTo>
                  <a:lnTo>
                    <a:pt x="138" y="300"/>
                  </a:lnTo>
                  <a:lnTo>
                    <a:pt x="127" y="295"/>
                  </a:lnTo>
                  <a:lnTo>
                    <a:pt x="112" y="291"/>
                  </a:lnTo>
                  <a:lnTo>
                    <a:pt x="97" y="291"/>
                  </a:lnTo>
                  <a:lnTo>
                    <a:pt x="91" y="278"/>
                  </a:lnTo>
                  <a:lnTo>
                    <a:pt x="89" y="268"/>
                  </a:lnTo>
                  <a:lnTo>
                    <a:pt x="85" y="255"/>
                  </a:lnTo>
                  <a:lnTo>
                    <a:pt x="85" y="245"/>
                  </a:lnTo>
                  <a:lnTo>
                    <a:pt x="81" y="234"/>
                  </a:lnTo>
                  <a:lnTo>
                    <a:pt x="81" y="223"/>
                  </a:lnTo>
                  <a:lnTo>
                    <a:pt x="81" y="211"/>
                  </a:lnTo>
                  <a:lnTo>
                    <a:pt x="83" y="200"/>
                  </a:lnTo>
                  <a:lnTo>
                    <a:pt x="83" y="188"/>
                  </a:lnTo>
                  <a:lnTo>
                    <a:pt x="83" y="175"/>
                  </a:lnTo>
                  <a:lnTo>
                    <a:pt x="83" y="164"/>
                  </a:lnTo>
                  <a:lnTo>
                    <a:pt x="85" y="152"/>
                  </a:lnTo>
                  <a:lnTo>
                    <a:pt x="85" y="141"/>
                  </a:lnTo>
                  <a:lnTo>
                    <a:pt x="85" y="129"/>
                  </a:lnTo>
                  <a:lnTo>
                    <a:pt x="85" y="118"/>
                  </a:lnTo>
                  <a:lnTo>
                    <a:pt x="87" y="107"/>
                  </a:lnTo>
                  <a:lnTo>
                    <a:pt x="79" y="114"/>
                  </a:lnTo>
                  <a:lnTo>
                    <a:pt x="72" y="122"/>
                  </a:lnTo>
                  <a:lnTo>
                    <a:pt x="62" y="129"/>
                  </a:lnTo>
                  <a:lnTo>
                    <a:pt x="57" y="141"/>
                  </a:lnTo>
                  <a:lnTo>
                    <a:pt x="47" y="150"/>
                  </a:lnTo>
                  <a:lnTo>
                    <a:pt x="40" y="160"/>
                  </a:lnTo>
                  <a:lnTo>
                    <a:pt x="32" y="167"/>
                  </a:lnTo>
                  <a:lnTo>
                    <a:pt x="24" y="175"/>
                  </a:lnTo>
                  <a:lnTo>
                    <a:pt x="11" y="183"/>
                  </a:lnTo>
                  <a:lnTo>
                    <a:pt x="3" y="183"/>
                  </a:lnTo>
                  <a:lnTo>
                    <a:pt x="0" y="175"/>
                  </a:lnTo>
                  <a:lnTo>
                    <a:pt x="0" y="167"/>
                  </a:lnTo>
                  <a:lnTo>
                    <a:pt x="0" y="154"/>
                  </a:lnTo>
                  <a:lnTo>
                    <a:pt x="5" y="137"/>
                  </a:lnTo>
                  <a:lnTo>
                    <a:pt x="7" y="126"/>
                  </a:lnTo>
                  <a:lnTo>
                    <a:pt x="11" y="116"/>
                  </a:lnTo>
                  <a:lnTo>
                    <a:pt x="15" y="107"/>
                  </a:lnTo>
                  <a:lnTo>
                    <a:pt x="21" y="99"/>
                  </a:lnTo>
                  <a:lnTo>
                    <a:pt x="24" y="89"/>
                  </a:lnTo>
                  <a:lnTo>
                    <a:pt x="32" y="80"/>
                  </a:lnTo>
                  <a:lnTo>
                    <a:pt x="36" y="72"/>
                  </a:lnTo>
                  <a:lnTo>
                    <a:pt x="45" y="63"/>
                  </a:lnTo>
                  <a:lnTo>
                    <a:pt x="51" y="55"/>
                  </a:lnTo>
                  <a:lnTo>
                    <a:pt x="59" y="48"/>
                  </a:lnTo>
                  <a:lnTo>
                    <a:pt x="66" y="40"/>
                  </a:lnTo>
                  <a:lnTo>
                    <a:pt x="74" y="30"/>
                  </a:lnTo>
                  <a:lnTo>
                    <a:pt x="81" y="23"/>
                  </a:lnTo>
                  <a:lnTo>
                    <a:pt x="89" y="15"/>
                  </a:lnTo>
                  <a:lnTo>
                    <a:pt x="98" y="8"/>
                  </a:lnTo>
                  <a:lnTo>
                    <a:pt x="106" y="0"/>
                  </a:lnTo>
                  <a:lnTo>
                    <a:pt x="106"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1" name="Freeform 85">
              <a:extLst>
                <a:ext uri="{FF2B5EF4-FFF2-40B4-BE49-F238E27FC236}">
                  <a16:creationId xmlns:a16="http://schemas.microsoft.com/office/drawing/2014/main" id="{52776316-A46A-5D8E-0166-AEF8FEAAE1D2}"/>
                </a:ext>
              </a:extLst>
            </p:cNvPr>
            <p:cNvSpPr>
              <a:spLocks/>
            </p:cNvSpPr>
            <p:nvPr/>
          </p:nvSpPr>
          <p:spPr bwMode="auto">
            <a:xfrm>
              <a:off x="1540" y="3212"/>
              <a:ext cx="567" cy="302"/>
            </a:xfrm>
            <a:custGeom>
              <a:avLst/>
              <a:gdLst>
                <a:gd name="T0" fmla="*/ 875 w 1133"/>
                <a:gd name="T1" fmla="*/ 32 h 604"/>
                <a:gd name="T2" fmla="*/ 975 w 1133"/>
                <a:gd name="T3" fmla="*/ 78 h 604"/>
                <a:gd name="T4" fmla="*/ 1084 w 1133"/>
                <a:gd name="T5" fmla="*/ 112 h 604"/>
                <a:gd name="T6" fmla="*/ 1124 w 1133"/>
                <a:gd name="T7" fmla="*/ 144 h 604"/>
                <a:gd name="T8" fmla="*/ 1110 w 1133"/>
                <a:gd name="T9" fmla="*/ 184 h 604"/>
                <a:gd name="T10" fmla="*/ 1044 w 1133"/>
                <a:gd name="T11" fmla="*/ 190 h 604"/>
                <a:gd name="T12" fmla="*/ 977 w 1133"/>
                <a:gd name="T13" fmla="*/ 237 h 604"/>
                <a:gd name="T14" fmla="*/ 918 w 1133"/>
                <a:gd name="T15" fmla="*/ 296 h 604"/>
                <a:gd name="T16" fmla="*/ 869 w 1133"/>
                <a:gd name="T17" fmla="*/ 348 h 604"/>
                <a:gd name="T18" fmla="*/ 816 w 1133"/>
                <a:gd name="T19" fmla="*/ 380 h 604"/>
                <a:gd name="T20" fmla="*/ 757 w 1133"/>
                <a:gd name="T21" fmla="*/ 408 h 604"/>
                <a:gd name="T22" fmla="*/ 675 w 1133"/>
                <a:gd name="T23" fmla="*/ 458 h 604"/>
                <a:gd name="T24" fmla="*/ 580 w 1133"/>
                <a:gd name="T25" fmla="*/ 521 h 604"/>
                <a:gd name="T26" fmla="*/ 485 w 1133"/>
                <a:gd name="T27" fmla="*/ 576 h 604"/>
                <a:gd name="T28" fmla="*/ 375 w 1133"/>
                <a:gd name="T29" fmla="*/ 589 h 604"/>
                <a:gd name="T30" fmla="*/ 240 w 1133"/>
                <a:gd name="T31" fmla="*/ 557 h 604"/>
                <a:gd name="T32" fmla="*/ 106 w 1133"/>
                <a:gd name="T33" fmla="*/ 522 h 604"/>
                <a:gd name="T34" fmla="*/ 6 w 1133"/>
                <a:gd name="T35" fmla="*/ 479 h 604"/>
                <a:gd name="T36" fmla="*/ 66 w 1133"/>
                <a:gd name="T37" fmla="*/ 465 h 604"/>
                <a:gd name="T38" fmla="*/ 144 w 1133"/>
                <a:gd name="T39" fmla="*/ 484 h 604"/>
                <a:gd name="T40" fmla="*/ 221 w 1133"/>
                <a:gd name="T41" fmla="*/ 498 h 604"/>
                <a:gd name="T42" fmla="*/ 319 w 1133"/>
                <a:gd name="T43" fmla="*/ 526 h 604"/>
                <a:gd name="T44" fmla="*/ 426 w 1133"/>
                <a:gd name="T45" fmla="*/ 545 h 604"/>
                <a:gd name="T46" fmla="*/ 506 w 1133"/>
                <a:gd name="T47" fmla="*/ 496 h 604"/>
                <a:gd name="T48" fmla="*/ 527 w 1133"/>
                <a:gd name="T49" fmla="*/ 431 h 604"/>
                <a:gd name="T50" fmla="*/ 471 w 1133"/>
                <a:gd name="T51" fmla="*/ 403 h 604"/>
                <a:gd name="T52" fmla="*/ 418 w 1133"/>
                <a:gd name="T53" fmla="*/ 378 h 604"/>
                <a:gd name="T54" fmla="*/ 380 w 1133"/>
                <a:gd name="T55" fmla="*/ 346 h 604"/>
                <a:gd name="T56" fmla="*/ 435 w 1133"/>
                <a:gd name="T57" fmla="*/ 291 h 604"/>
                <a:gd name="T58" fmla="*/ 508 w 1133"/>
                <a:gd name="T59" fmla="*/ 243 h 604"/>
                <a:gd name="T60" fmla="*/ 584 w 1133"/>
                <a:gd name="T61" fmla="*/ 245 h 604"/>
                <a:gd name="T62" fmla="*/ 662 w 1133"/>
                <a:gd name="T63" fmla="*/ 287 h 604"/>
                <a:gd name="T64" fmla="*/ 751 w 1133"/>
                <a:gd name="T65" fmla="*/ 332 h 604"/>
                <a:gd name="T66" fmla="*/ 829 w 1133"/>
                <a:gd name="T67" fmla="*/ 338 h 604"/>
                <a:gd name="T68" fmla="*/ 878 w 1133"/>
                <a:gd name="T69" fmla="*/ 283 h 604"/>
                <a:gd name="T70" fmla="*/ 909 w 1133"/>
                <a:gd name="T71" fmla="*/ 237 h 604"/>
                <a:gd name="T72" fmla="*/ 935 w 1133"/>
                <a:gd name="T73" fmla="*/ 192 h 604"/>
                <a:gd name="T74" fmla="*/ 941 w 1133"/>
                <a:gd name="T75" fmla="*/ 163 h 604"/>
                <a:gd name="T76" fmla="*/ 875 w 1133"/>
                <a:gd name="T77" fmla="*/ 199 h 604"/>
                <a:gd name="T78" fmla="*/ 846 w 1133"/>
                <a:gd name="T79" fmla="*/ 199 h 604"/>
                <a:gd name="T80" fmla="*/ 869 w 1133"/>
                <a:gd name="T81" fmla="*/ 154 h 604"/>
                <a:gd name="T82" fmla="*/ 899 w 1133"/>
                <a:gd name="T83" fmla="*/ 106 h 604"/>
                <a:gd name="T84" fmla="*/ 856 w 1133"/>
                <a:gd name="T85" fmla="*/ 121 h 604"/>
                <a:gd name="T86" fmla="*/ 812 w 1133"/>
                <a:gd name="T87" fmla="*/ 144 h 604"/>
                <a:gd name="T88" fmla="*/ 781 w 1133"/>
                <a:gd name="T89" fmla="*/ 140 h 604"/>
                <a:gd name="T90" fmla="*/ 802 w 1133"/>
                <a:gd name="T91" fmla="*/ 93 h 604"/>
                <a:gd name="T92" fmla="*/ 819 w 1133"/>
                <a:gd name="T93" fmla="*/ 55 h 604"/>
                <a:gd name="T94" fmla="*/ 776 w 1133"/>
                <a:gd name="T95" fmla="*/ 70 h 604"/>
                <a:gd name="T96" fmla="*/ 728 w 1133"/>
                <a:gd name="T97" fmla="*/ 80 h 604"/>
                <a:gd name="T98" fmla="*/ 724 w 1133"/>
                <a:gd name="T99" fmla="*/ 53 h 604"/>
                <a:gd name="T100" fmla="*/ 766 w 1133"/>
                <a:gd name="T101" fmla="*/ 15 h 604"/>
                <a:gd name="T102" fmla="*/ 793 w 1133"/>
                <a:gd name="T103" fmla="*/ 0 h 6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133" h="604">
                  <a:moveTo>
                    <a:pt x="793" y="0"/>
                  </a:moveTo>
                  <a:lnTo>
                    <a:pt x="814" y="5"/>
                  </a:lnTo>
                  <a:lnTo>
                    <a:pt x="833" y="15"/>
                  </a:lnTo>
                  <a:lnTo>
                    <a:pt x="854" y="22"/>
                  </a:lnTo>
                  <a:lnTo>
                    <a:pt x="875" y="32"/>
                  </a:lnTo>
                  <a:lnTo>
                    <a:pt x="894" y="42"/>
                  </a:lnTo>
                  <a:lnTo>
                    <a:pt x="914" y="51"/>
                  </a:lnTo>
                  <a:lnTo>
                    <a:pt x="934" y="61"/>
                  </a:lnTo>
                  <a:lnTo>
                    <a:pt x="954" y="72"/>
                  </a:lnTo>
                  <a:lnTo>
                    <a:pt x="975" y="78"/>
                  </a:lnTo>
                  <a:lnTo>
                    <a:pt x="994" y="85"/>
                  </a:lnTo>
                  <a:lnTo>
                    <a:pt x="1017" y="93"/>
                  </a:lnTo>
                  <a:lnTo>
                    <a:pt x="1038" y="100"/>
                  </a:lnTo>
                  <a:lnTo>
                    <a:pt x="1061" y="106"/>
                  </a:lnTo>
                  <a:lnTo>
                    <a:pt x="1084" y="112"/>
                  </a:lnTo>
                  <a:lnTo>
                    <a:pt x="1107" y="116"/>
                  </a:lnTo>
                  <a:lnTo>
                    <a:pt x="1133" y="119"/>
                  </a:lnTo>
                  <a:lnTo>
                    <a:pt x="1131" y="127"/>
                  </a:lnTo>
                  <a:lnTo>
                    <a:pt x="1127" y="135"/>
                  </a:lnTo>
                  <a:lnTo>
                    <a:pt x="1124" y="144"/>
                  </a:lnTo>
                  <a:lnTo>
                    <a:pt x="1122" y="152"/>
                  </a:lnTo>
                  <a:lnTo>
                    <a:pt x="1118" y="157"/>
                  </a:lnTo>
                  <a:lnTo>
                    <a:pt x="1114" y="167"/>
                  </a:lnTo>
                  <a:lnTo>
                    <a:pt x="1110" y="175"/>
                  </a:lnTo>
                  <a:lnTo>
                    <a:pt x="1110" y="184"/>
                  </a:lnTo>
                  <a:lnTo>
                    <a:pt x="1097" y="180"/>
                  </a:lnTo>
                  <a:lnTo>
                    <a:pt x="1086" y="180"/>
                  </a:lnTo>
                  <a:lnTo>
                    <a:pt x="1072" y="180"/>
                  </a:lnTo>
                  <a:lnTo>
                    <a:pt x="1059" y="184"/>
                  </a:lnTo>
                  <a:lnTo>
                    <a:pt x="1044" y="190"/>
                  </a:lnTo>
                  <a:lnTo>
                    <a:pt x="1030" y="197"/>
                  </a:lnTo>
                  <a:lnTo>
                    <a:pt x="1017" y="205"/>
                  </a:lnTo>
                  <a:lnTo>
                    <a:pt x="1004" y="216"/>
                  </a:lnTo>
                  <a:lnTo>
                    <a:pt x="991" y="226"/>
                  </a:lnTo>
                  <a:lnTo>
                    <a:pt x="977" y="237"/>
                  </a:lnTo>
                  <a:lnTo>
                    <a:pt x="964" y="249"/>
                  </a:lnTo>
                  <a:lnTo>
                    <a:pt x="953" y="260"/>
                  </a:lnTo>
                  <a:lnTo>
                    <a:pt x="941" y="273"/>
                  </a:lnTo>
                  <a:lnTo>
                    <a:pt x="930" y="285"/>
                  </a:lnTo>
                  <a:lnTo>
                    <a:pt x="918" y="296"/>
                  </a:lnTo>
                  <a:lnTo>
                    <a:pt x="911" y="308"/>
                  </a:lnTo>
                  <a:lnTo>
                    <a:pt x="899" y="319"/>
                  </a:lnTo>
                  <a:lnTo>
                    <a:pt x="890" y="329"/>
                  </a:lnTo>
                  <a:lnTo>
                    <a:pt x="878" y="338"/>
                  </a:lnTo>
                  <a:lnTo>
                    <a:pt x="869" y="348"/>
                  </a:lnTo>
                  <a:lnTo>
                    <a:pt x="857" y="355"/>
                  </a:lnTo>
                  <a:lnTo>
                    <a:pt x="848" y="363"/>
                  </a:lnTo>
                  <a:lnTo>
                    <a:pt x="837" y="368"/>
                  </a:lnTo>
                  <a:lnTo>
                    <a:pt x="827" y="376"/>
                  </a:lnTo>
                  <a:lnTo>
                    <a:pt x="816" y="380"/>
                  </a:lnTo>
                  <a:lnTo>
                    <a:pt x="802" y="386"/>
                  </a:lnTo>
                  <a:lnTo>
                    <a:pt x="791" y="391"/>
                  </a:lnTo>
                  <a:lnTo>
                    <a:pt x="779" y="397"/>
                  </a:lnTo>
                  <a:lnTo>
                    <a:pt x="768" y="403"/>
                  </a:lnTo>
                  <a:lnTo>
                    <a:pt x="757" y="408"/>
                  </a:lnTo>
                  <a:lnTo>
                    <a:pt x="745" y="418"/>
                  </a:lnTo>
                  <a:lnTo>
                    <a:pt x="736" y="426"/>
                  </a:lnTo>
                  <a:lnTo>
                    <a:pt x="715" y="433"/>
                  </a:lnTo>
                  <a:lnTo>
                    <a:pt x="696" y="445"/>
                  </a:lnTo>
                  <a:lnTo>
                    <a:pt x="675" y="458"/>
                  </a:lnTo>
                  <a:lnTo>
                    <a:pt x="656" y="469"/>
                  </a:lnTo>
                  <a:lnTo>
                    <a:pt x="637" y="481"/>
                  </a:lnTo>
                  <a:lnTo>
                    <a:pt x="618" y="494"/>
                  </a:lnTo>
                  <a:lnTo>
                    <a:pt x="599" y="507"/>
                  </a:lnTo>
                  <a:lnTo>
                    <a:pt x="580" y="521"/>
                  </a:lnTo>
                  <a:lnTo>
                    <a:pt x="561" y="530"/>
                  </a:lnTo>
                  <a:lnTo>
                    <a:pt x="542" y="543"/>
                  </a:lnTo>
                  <a:lnTo>
                    <a:pt x="523" y="555"/>
                  </a:lnTo>
                  <a:lnTo>
                    <a:pt x="504" y="566"/>
                  </a:lnTo>
                  <a:lnTo>
                    <a:pt x="485" y="576"/>
                  </a:lnTo>
                  <a:lnTo>
                    <a:pt x="466" y="587"/>
                  </a:lnTo>
                  <a:lnTo>
                    <a:pt x="447" y="595"/>
                  </a:lnTo>
                  <a:lnTo>
                    <a:pt x="430" y="604"/>
                  </a:lnTo>
                  <a:lnTo>
                    <a:pt x="401" y="597"/>
                  </a:lnTo>
                  <a:lnTo>
                    <a:pt x="375" y="589"/>
                  </a:lnTo>
                  <a:lnTo>
                    <a:pt x="348" y="583"/>
                  </a:lnTo>
                  <a:lnTo>
                    <a:pt x="319" y="578"/>
                  </a:lnTo>
                  <a:lnTo>
                    <a:pt x="293" y="570"/>
                  </a:lnTo>
                  <a:lnTo>
                    <a:pt x="266" y="564"/>
                  </a:lnTo>
                  <a:lnTo>
                    <a:pt x="240" y="557"/>
                  </a:lnTo>
                  <a:lnTo>
                    <a:pt x="213" y="551"/>
                  </a:lnTo>
                  <a:lnTo>
                    <a:pt x="184" y="543"/>
                  </a:lnTo>
                  <a:lnTo>
                    <a:pt x="160" y="536"/>
                  </a:lnTo>
                  <a:lnTo>
                    <a:pt x="131" y="530"/>
                  </a:lnTo>
                  <a:lnTo>
                    <a:pt x="106" y="522"/>
                  </a:lnTo>
                  <a:lnTo>
                    <a:pt x="78" y="515"/>
                  </a:lnTo>
                  <a:lnTo>
                    <a:pt x="53" y="507"/>
                  </a:lnTo>
                  <a:lnTo>
                    <a:pt x="25" y="498"/>
                  </a:lnTo>
                  <a:lnTo>
                    <a:pt x="0" y="490"/>
                  </a:lnTo>
                  <a:lnTo>
                    <a:pt x="6" y="479"/>
                  </a:lnTo>
                  <a:lnTo>
                    <a:pt x="15" y="471"/>
                  </a:lnTo>
                  <a:lnTo>
                    <a:pt x="27" y="465"/>
                  </a:lnTo>
                  <a:lnTo>
                    <a:pt x="38" y="464"/>
                  </a:lnTo>
                  <a:lnTo>
                    <a:pt x="49" y="462"/>
                  </a:lnTo>
                  <a:lnTo>
                    <a:pt x="66" y="465"/>
                  </a:lnTo>
                  <a:lnTo>
                    <a:pt x="82" y="467"/>
                  </a:lnTo>
                  <a:lnTo>
                    <a:pt x="97" y="471"/>
                  </a:lnTo>
                  <a:lnTo>
                    <a:pt x="112" y="475"/>
                  </a:lnTo>
                  <a:lnTo>
                    <a:pt x="129" y="481"/>
                  </a:lnTo>
                  <a:lnTo>
                    <a:pt x="144" y="484"/>
                  </a:lnTo>
                  <a:lnTo>
                    <a:pt x="160" y="488"/>
                  </a:lnTo>
                  <a:lnTo>
                    <a:pt x="175" y="492"/>
                  </a:lnTo>
                  <a:lnTo>
                    <a:pt x="190" y="494"/>
                  </a:lnTo>
                  <a:lnTo>
                    <a:pt x="205" y="496"/>
                  </a:lnTo>
                  <a:lnTo>
                    <a:pt x="221" y="498"/>
                  </a:lnTo>
                  <a:lnTo>
                    <a:pt x="238" y="500"/>
                  </a:lnTo>
                  <a:lnTo>
                    <a:pt x="259" y="507"/>
                  </a:lnTo>
                  <a:lnTo>
                    <a:pt x="278" y="511"/>
                  </a:lnTo>
                  <a:lnTo>
                    <a:pt x="298" y="521"/>
                  </a:lnTo>
                  <a:lnTo>
                    <a:pt x="319" y="526"/>
                  </a:lnTo>
                  <a:lnTo>
                    <a:pt x="342" y="534"/>
                  </a:lnTo>
                  <a:lnTo>
                    <a:pt x="363" y="540"/>
                  </a:lnTo>
                  <a:lnTo>
                    <a:pt x="386" y="543"/>
                  </a:lnTo>
                  <a:lnTo>
                    <a:pt x="405" y="545"/>
                  </a:lnTo>
                  <a:lnTo>
                    <a:pt x="426" y="545"/>
                  </a:lnTo>
                  <a:lnTo>
                    <a:pt x="445" y="542"/>
                  </a:lnTo>
                  <a:lnTo>
                    <a:pt x="464" y="538"/>
                  </a:lnTo>
                  <a:lnTo>
                    <a:pt x="477" y="528"/>
                  </a:lnTo>
                  <a:lnTo>
                    <a:pt x="494" y="515"/>
                  </a:lnTo>
                  <a:lnTo>
                    <a:pt x="506" y="496"/>
                  </a:lnTo>
                  <a:lnTo>
                    <a:pt x="517" y="475"/>
                  </a:lnTo>
                  <a:lnTo>
                    <a:pt x="511" y="462"/>
                  </a:lnTo>
                  <a:lnTo>
                    <a:pt x="515" y="452"/>
                  </a:lnTo>
                  <a:lnTo>
                    <a:pt x="523" y="441"/>
                  </a:lnTo>
                  <a:lnTo>
                    <a:pt x="527" y="431"/>
                  </a:lnTo>
                  <a:lnTo>
                    <a:pt x="517" y="424"/>
                  </a:lnTo>
                  <a:lnTo>
                    <a:pt x="506" y="418"/>
                  </a:lnTo>
                  <a:lnTo>
                    <a:pt x="494" y="412"/>
                  </a:lnTo>
                  <a:lnTo>
                    <a:pt x="485" y="408"/>
                  </a:lnTo>
                  <a:lnTo>
                    <a:pt x="471" y="403"/>
                  </a:lnTo>
                  <a:lnTo>
                    <a:pt x="462" y="399"/>
                  </a:lnTo>
                  <a:lnTo>
                    <a:pt x="451" y="393"/>
                  </a:lnTo>
                  <a:lnTo>
                    <a:pt x="441" y="389"/>
                  </a:lnTo>
                  <a:lnTo>
                    <a:pt x="428" y="382"/>
                  </a:lnTo>
                  <a:lnTo>
                    <a:pt x="418" y="378"/>
                  </a:lnTo>
                  <a:lnTo>
                    <a:pt x="409" y="372"/>
                  </a:lnTo>
                  <a:lnTo>
                    <a:pt x="401" y="367"/>
                  </a:lnTo>
                  <a:lnTo>
                    <a:pt x="392" y="359"/>
                  </a:lnTo>
                  <a:lnTo>
                    <a:pt x="386" y="353"/>
                  </a:lnTo>
                  <a:lnTo>
                    <a:pt x="380" y="346"/>
                  </a:lnTo>
                  <a:lnTo>
                    <a:pt x="378" y="336"/>
                  </a:lnTo>
                  <a:lnTo>
                    <a:pt x="392" y="325"/>
                  </a:lnTo>
                  <a:lnTo>
                    <a:pt x="405" y="313"/>
                  </a:lnTo>
                  <a:lnTo>
                    <a:pt x="420" y="300"/>
                  </a:lnTo>
                  <a:lnTo>
                    <a:pt x="435" y="291"/>
                  </a:lnTo>
                  <a:lnTo>
                    <a:pt x="449" y="279"/>
                  </a:lnTo>
                  <a:lnTo>
                    <a:pt x="464" y="270"/>
                  </a:lnTo>
                  <a:lnTo>
                    <a:pt x="477" y="258"/>
                  </a:lnTo>
                  <a:lnTo>
                    <a:pt x="494" y="253"/>
                  </a:lnTo>
                  <a:lnTo>
                    <a:pt x="508" y="243"/>
                  </a:lnTo>
                  <a:lnTo>
                    <a:pt x="523" y="239"/>
                  </a:lnTo>
                  <a:lnTo>
                    <a:pt x="538" y="235"/>
                  </a:lnTo>
                  <a:lnTo>
                    <a:pt x="553" y="237"/>
                  </a:lnTo>
                  <a:lnTo>
                    <a:pt x="568" y="237"/>
                  </a:lnTo>
                  <a:lnTo>
                    <a:pt x="584" y="245"/>
                  </a:lnTo>
                  <a:lnTo>
                    <a:pt x="599" y="254"/>
                  </a:lnTo>
                  <a:lnTo>
                    <a:pt x="614" y="270"/>
                  </a:lnTo>
                  <a:lnTo>
                    <a:pt x="629" y="272"/>
                  </a:lnTo>
                  <a:lnTo>
                    <a:pt x="646" y="279"/>
                  </a:lnTo>
                  <a:lnTo>
                    <a:pt x="662" y="287"/>
                  </a:lnTo>
                  <a:lnTo>
                    <a:pt x="681" y="296"/>
                  </a:lnTo>
                  <a:lnTo>
                    <a:pt x="696" y="304"/>
                  </a:lnTo>
                  <a:lnTo>
                    <a:pt x="715" y="313"/>
                  </a:lnTo>
                  <a:lnTo>
                    <a:pt x="732" y="323"/>
                  </a:lnTo>
                  <a:lnTo>
                    <a:pt x="751" y="332"/>
                  </a:lnTo>
                  <a:lnTo>
                    <a:pt x="766" y="336"/>
                  </a:lnTo>
                  <a:lnTo>
                    <a:pt x="783" y="342"/>
                  </a:lnTo>
                  <a:lnTo>
                    <a:pt x="799" y="344"/>
                  </a:lnTo>
                  <a:lnTo>
                    <a:pt x="816" y="344"/>
                  </a:lnTo>
                  <a:lnTo>
                    <a:pt x="829" y="338"/>
                  </a:lnTo>
                  <a:lnTo>
                    <a:pt x="842" y="330"/>
                  </a:lnTo>
                  <a:lnTo>
                    <a:pt x="854" y="317"/>
                  </a:lnTo>
                  <a:lnTo>
                    <a:pt x="865" y="300"/>
                  </a:lnTo>
                  <a:lnTo>
                    <a:pt x="871" y="292"/>
                  </a:lnTo>
                  <a:lnTo>
                    <a:pt x="878" y="283"/>
                  </a:lnTo>
                  <a:lnTo>
                    <a:pt x="882" y="273"/>
                  </a:lnTo>
                  <a:lnTo>
                    <a:pt x="890" y="266"/>
                  </a:lnTo>
                  <a:lnTo>
                    <a:pt x="895" y="256"/>
                  </a:lnTo>
                  <a:lnTo>
                    <a:pt x="901" y="247"/>
                  </a:lnTo>
                  <a:lnTo>
                    <a:pt x="909" y="237"/>
                  </a:lnTo>
                  <a:lnTo>
                    <a:pt x="914" y="230"/>
                  </a:lnTo>
                  <a:lnTo>
                    <a:pt x="920" y="220"/>
                  </a:lnTo>
                  <a:lnTo>
                    <a:pt x="926" y="211"/>
                  </a:lnTo>
                  <a:lnTo>
                    <a:pt x="932" y="201"/>
                  </a:lnTo>
                  <a:lnTo>
                    <a:pt x="935" y="192"/>
                  </a:lnTo>
                  <a:lnTo>
                    <a:pt x="941" y="182"/>
                  </a:lnTo>
                  <a:lnTo>
                    <a:pt x="945" y="173"/>
                  </a:lnTo>
                  <a:lnTo>
                    <a:pt x="949" y="163"/>
                  </a:lnTo>
                  <a:lnTo>
                    <a:pt x="954" y="156"/>
                  </a:lnTo>
                  <a:lnTo>
                    <a:pt x="941" y="163"/>
                  </a:lnTo>
                  <a:lnTo>
                    <a:pt x="928" y="173"/>
                  </a:lnTo>
                  <a:lnTo>
                    <a:pt x="914" y="180"/>
                  </a:lnTo>
                  <a:lnTo>
                    <a:pt x="903" y="190"/>
                  </a:lnTo>
                  <a:lnTo>
                    <a:pt x="888" y="194"/>
                  </a:lnTo>
                  <a:lnTo>
                    <a:pt x="875" y="199"/>
                  </a:lnTo>
                  <a:lnTo>
                    <a:pt x="867" y="201"/>
                  </a:lnTo>
                  <a:lnTo>
                    <a:pt x="859" y="203"/>
                  </a:lnTo>
                  <a:lnTo>
                    <a:pt x="852" y="205"/>
                  </a:lnTo>
                  <a:lnTo>
                    <a:pt x="846" y="207"/>
                  </a:lnTo>
                  <a:lnTo>
                    <a:pt x="846" y="199"/>
                  </a:lnTo>
                  <a:lnTo>
                    <a:pt x="848" y="192"/>
                  </a:lnTo>
                  <a:lnTo>
                    <a:pt x="848" y="184"/>
                  </a:lnTo>
                  <a:lnTo>
                    <a:pt x="852" y="178"/>
                  </a:lnTo>
                  <a:lnTo>
                    <a:pt x="859" y="165"/>
                  </a:lnTo>
                  <a:lnTo>
                    <a:pt x="869" y="154"/>
                  </a:lnTo>
                  <a:lnTo>
                    <a:pt x="878" y="140"/>
                  </a:lnTo>
                  <a:lnTo>
                    <a:pt x="888" y="127"/>
                  </a:lnTo>
                  <a:lnTo>
                    <a:pt x="892" y="121"/>
                  </a:lnTo>
                  <a:lnTo>
                    <a:pt x="895" y="114"/>
                  </a:lnTo>
                  <a:lnTo>
                    <a:pt x="899" y="106"/>
                  </a:lnTo>
                  <a:lnTo>
                    <a:pt x="905" y="99"/>
                  </a:lnTo>
                  <a:lnTo>
                    <a:pt x="894" y="100"/>
                  </a:lnTo>
                  <a:lnTo>
                    <a:pt x="882" y="106"/>
                  </a:lnTo>
                  <a:lnTo>
                    <a:pt x="869" y="114"/>
                  </a:lnTo>
                  <a:lnTo>
                    <a:pt x="856" y="121"/>
                  </a:lnTo>
                  <a:lnTo>
                    <a:pt x="848" y="127"/>
                  </a:lnTo>
                  <a:lnTo>
                    <a:pt x="838" y="131"/>
                  </a:lnTo>
                  <a:lnTo>
                    <a:pt x="833" y="135"/>
                  </a:lnTo>
                  <a:lnTo>
                    <a:pt x="825" y="138"/>
                  </a:lnTo>
                  <a:lnTo>
                    <a:pt x="812" y="144"/>
                  </a:lnTo>
                  <a:lnTo>
                    <a:pt x="800" y="148"/>
                  </a:lnTo>
                  <a:lnTo>
                    <a:pt x="793" y="148"/>
                  </a:lnTo>
                  <a:lnTo>
                    <a:pt x="787" y="148"/>
                  </a:lnTo>
                  <a:lnTo>
                    <a:pt x="783" y="144"/>
                  </a:lnTo>
                  <a:lnTo>
                    <a:pt x="781" y="140"/>
                  </a:lnTo>
                  <a:lnTo>
                    <a:pt x="779" y="135"/>
                  </a:lnTo>
                  <a:lnTo>
                    <a:pt x="781" y="127"/>
                  </a:lnTo>
                  <a:lnTo>
                    <a:pt x="785" y="116"/>
                  </a:lnTo>
                  <a:lnTo>
                    <a:pt x="791" y="104"/>
                  </a:lnTo>
                  <a:lnTo>
                    <a:pt x="802" y="93"/>
                  </a:lnTo>
                  <a:lnTo>
                    <a:pt x="812" y="83"/>
                  </a:lnTo>
                  <a:lnTo>
                    <a:pt x="812" y="78"/>
                  </a:lnTo>
                  <a:lnTo>
                    <a:pt x="816" y="70"/>
                  </a:lnTo>
                  <a:lnTo>
                    <a:pt x="818" y="62"/>
                  </a:lnTo>
                  <a:lnTo>
                    <a:pt x="819" y="55"/>
                  </a:lnTo>
                  <a:lnTo>
                    <a:pt x="812" y="57"/>
                  </a:lnTo>
                  <a:lnTo>
                    <a:pt x="804" y="61"/>
                  </a:lnTo>
                  <a:lnTo>
                    <a:pt x="795" y="64"/>
                  </a:lnTo>
                  <a:lnTo>
                    <a:pt x="785" y="68"/>
                  </a:lnTo>
                  <a:lnTo>
                    <a:pt x="776" y="70"/>
                  </a:lnTo>
                  <a:lnTo>
                    <a:pt x="766" y="74"/>
                  </a:lnTo>
                  <a:lnTo>
                    <a:pt x="757" y="78"/>
                  </a:lnTo>
                  <a:lnTo>
                    <a:pt x="749" y="81"/>
                  </a:lnTo>
                  <a:lnTo>
                    <a:pt x="736" y="80"/>
                  </a:lnTo>
                  <a:lnTo>
                    <a:pt x="728" y="80"/>
                  </a:lnTo>
                  <a:lnTo>
                    <a:pt x="722" y="78"/>
                  </a:lnTo>
                  <a:lnTo>
                    <a:pt x="719" y="74"/>
                  </a:lnTo>
                  <a:lnTo>
                    <a:pt x="717" y="68"/>
                  </a:lnTo>
                  <a:lnTo>
                    <a:pt x="722" y="59"/>
                  </a:lnTo>
                  <a:lnTo>
                    <a:pt x="724" y="53"/>
                  </a:lnTo>
                  <a:lnTo>
                    <a:pt x="730" y="47"/>
                  </a:lnTo>
                  <a:lnTo>
                    <a:pt x="736" y="42"/>
                  </a:lnTo>
                  <a:lnTo>
                    <a:pt x="745" y="36"/>
                  </a:lnTo>
                  <a:lnTo>
                    <a:pt x="755" y="24"/>
                  </a:lnTo>
                  <a:lnTo>
                    <a:pt x="766" y="15"/>
                  </a:lnTo>
                  <a:lnTo>
                    <a:pt x="772" y="9"/>
                  </a:lnTo>
                  <a:lnTo>
                    <a:pt x="779" y="5"/>
                  </a:lnTo>
                  <a:lnTo>
                    <a:pt x="785" y="2"/>
                  </a:lnTo>
                  <a:lnTo>
                    <a:pt x="793" y="0"/>
                  </a:lnTo>
                  <a:lnTo>
                    <a:pt x="793" y="0"/>
                  </a:lnTo>
                  <a:close/>
                </a:path>
              </a:pathLst>
            </a:custGeom>
            <a:solidFill>
              <a:srgbClr val="FFF2CC"/>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2" name="Freeform 86">
              <a:extLst>
                <a:ext uri="{FF2B5EF4-FFF2-40B4-BE49-F238E27FC236}">
                  <a16:creationId xmlns:a16="http://schemas.microsoft.com/office/drawing/2014/main" id="{FD70B082-E2DA-32ED-7165-A07596C934EA}"/>
                </a:ext>
              </a:extLst>
            </p:cNvPr>
            <p:cNvSpPr>
              <a:spLocks/>
            </p:cNvSpPr>
            <p:nvPr/>
          </p:nvSpPr>
          <p:spPr bwMode="auto">
            <a:xfrm>
              <a:off x="1262" y="3230"/>
              <a:ext cx="37" cy="164"/>
            </a:xfrm>
            <a:custGeom>
              <a:avLst/>
              <a:gdLst>
                <a:gd name="T0" fmla="*/ 74 w 74"/>
                <a:gd name="T1" fmla="*/ 0 h 329"/>
                <a:gd name="T2" fmla="*/ 70 w 74"/>
                <a:gd name="T3" fmla="*/ 19 h 329"/>
                <a:gd name="T4" fmla="*/ 65 w 74"/>
                <a:gd name="T5" fmla="*/ 38 h 329"/>
                <a:gd name="T6" fmla="*/ 61 w 74"/>
                <a:gd name="T7" fmla="*/ 59 h 329"/>
                <a:gd name="T8" fmla="*/ 57 w 74"/>
                <a:gd name="T9" fmla="*/ 78 h 329"/>
                <a:gd name="T10" fmla="*/ 53 w 74"/>
                <a:gd name="T11" fmla="*/ 99 h 329"/>
                <a:gd name="T12" fmla="*/ 49 w 74"/>
                <a:gd name="T13" fmla="*/ 118 h 329"/>
                <a:gd name="T14" fmla="*/ 45 w 74"/>
                <a:gd name="T15" fmla="*/ 139 h 329"/>
                <a:gd name="T16" fmla="*/ 42 w 74"/>
                <a:gd name="T17" fmla="*/ 161 h 329"/>
                <a:gd name="T18" fmla="*/ 38 w 74"/>
                <a:gd name="T19" fmla="*/ 180 h 329"/>
                <a:gd name="T20" fmla="*/ 34 w 74"/>
                <a:gd name="T21" fmla="*/ 201 h 329"/>
                <a:gd name="T22" fmla="*/ 30 w 74"/>
                <a:gd name="T23" fmla="*/ 222 h 329"/>
                <a:gd name="T24" fmla="*/ 25 w 74"/>
                <a:gd name="T25" fmla="*/ 243 h 329"/>
                <a:gd name="T26" fmla="*/ 21 w 74"/>
                <a:gd name="T27" fmla="*/ 264 h 329"/>
                <a:gd name="T28" fmla="*/ 19 w 74"/>
                <a:gd name="T29" fmla="*/ 285 h 329"/>
                <a:gd name="T30" fmla="*/ 17 w 74"/>
                <a:gd name="T31" fmla="*/ 306 h 329"/>
                <a:gd name="T32" fmla="*/ 13 w 74"/>
                <a:gd name="T33" fmla="*/ 329 h 329"/>
                <a:gd name="T34" fmla="*/ 9 w 74"/>
                <a:gd name="T35" fmla="*/ 319 h 329"/>
                <a:gd name="T36" fmla="*/ 7 w 74"/>
                <a:gd name="T37" fmla="*/ 313 h 329"/>
                <a:gd name="T38" fmla="*/ 6 w 74"/>
                <a:gd name="T39" fmla="*/ 306 h 329"/>
                <a:gd name="T40" fmla="*/ 4 w 74"/>
                <a:gd name="T41" fmla="*/ 298 h 329"/>
                <a:gd name="T42" fmla="*/ 4 w 74"/>
                <a:gd name="T43" fmla="*/ 289 h 329"/>
                <a:gd name="T44" fmla="*/ 2 w 74"/>
                <a:gd name="T45" fmla="*/ 279 h 329"/>
                <a:gd name="T46" fmla="*/ 0 w 74"/>
                <a:gd name="T47" fmla="*/ 270 h 329"/>
                <a:gd name="T48" fmla="*/ 0 w 74"/>
                <a:gd name="T49" fmla="*/ 262 h 329"/>
                <a:gd name="T50" fmla="*/ 0 w 74"/>
                <a:gd name="T51" fmla="*/ 251 h 329"/>
                <a:gd name="T52" fmla="*/ 0 w 74"/>
                <a:gd name="T53" fmla="*/ 241 h 329"/>
                <a:gd name="T54" fmla="*/ 0 w 74"/>
                <a:gd name="T55" fmla="*/ 230 h 329"/>
                <a:gd name="T56" fmla="*/ 0 w 74"/>
                <a:gd name="T57" fmla="*/ 220 h 329"/>
                <a:gd name="T58" fmla="*/ 0 w 74"/>
                <a:gd name="T59" fmla="*/ 209 h 329"/>
                <a:gd name="T60" fmla="*/ 2 w 74"/>
                <a:gd name="T61" fmla="*/ 198 h 329"/>
                <a:gd name="T62" fmla="*/ 4 w 74"/>
                <a:gd name="T63" fmla="*/ 188 h 329"/>
                <a:gd name="T64" fmla="*/ 4 w 74"/>
                <a:gd name="T65" fmla="*/ 179 h 329"/>
                <a:gd name="T66" fmla="*/ 4 w 74"/>
                <a:gd name="T67" fmla="*/ 167 h 329"/>
                <a:gd name="T68" fmla="*/ 6 w 74"/>
                <a:gd name="T69" fmla="*/ 158 h 329"/>
                <a:gd name="T70" fmla="*/ 6 w 74"/>
                <a:gd name="T71" fmla="*/ 146 h 329"/>
                <a:gd name="T72" fmla="*/ 7 w 74"/>
                <a:gd name="T73" fmla="*/ 137 h 329"/>
                <a:gd name="T74" fmla="*/ 7 w 74"/>
                <a:gd name="T75" fmla="*/ 127 h 329"/>
                <a:gd name="T76" fmla="*/ 7 w 74"/>
                <a:gd name="T77" fmla="*/ 118 h 329"/>
                <a:gd name="T78" fmla="*/ 7 w 74"/>
                <a:gd name="T79" fmla="*/ 110 h 329"/>
                <a:gd name="T80" fmla="*/ 9 w 74"/>
                <a:gd name="T81" fmla="*/ 104 h 329"/>
                <a:gd name="T82" fmla="*/ 9 w 74"/>
                <a:gd name="T83" fmla="*/ 95 h 329"/>
                <a:gd name="T84" fmla="*/ 11 w 74"/>
                <a:gd name="T85" fmla="*/ 85 h 329"/>
                <a:gd name="T86" fmla="*/ 13 w 74"/>
                <a:gd name="T87" fmla="*/ 78 h 329"/>
                <a:gd name="T88" fmla="*/ 17 w 74"/>
                <a:gd name="T89" fmla="*/ 72 h 329"/>
                <a:gd name="T90" fmla="*/ 25 w 74"/>
                <a:gd name="T91" fmla="*/ 59 h 329"/>
                <a:gd name="T92" fmla="*/ 36 w 74"/>
                <a:gd name="T93" fmla="*/ 45 h 329"/>
                <a:gd name="T94" fmla="*/ 45 w 74"/>
                <a:gd name="T95" fmla="*/ 34 h 329"/>
                <a:gd name="T96" fmla="*/ 57 w 74"/>
                <a:gd name="T97" fmla="*/ 23 h 329"/>
                <a:gd name="T98" fmla="*/ 65 w 74"/>
                <a:gd name="T99" fmla="*/ 9 h 329"/>
                <a:gd name="T100" fmla="*/ 74 w 74"/>
                <a:gd name="T101" fmla="*/ 0 h 329"/>
                <a:gd name="T102" fmla="*/ 74 w 74"/>
                <a:gd name="T103" fmla="*/ 0 h 3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74" h="329">
                  <a:moveTo>
                    <a:pt x="74" y="0"/>
                  </a:moveTo>
                  <a:lnTo>
                    <a:pt x="70" y="19"/>
                  </a:lnTo>
                  <a:lnTo>
                    <a:pt x="65" y="38"/>
                  </a:lnTo>
                  <a:lnTo>
                    <a:pt x="61" y="59"/>
                  </a:lnTo>
                  <a:lnTo>
                    <a:pt x="57" y="78"/>
                  </a:lnTo>
                  <a:lnTo>
                    <a:pt x="53" y="99"/>
                  </a:lnTo>
                  <a:lnTo>
                    <a:pt x="49" y="118"/>
                  </a:lnTo>
                  <a:lnTo>
                    <a:pt x="45" y="139"/>
                  </a:lnTo>
                  <a:lnTo>
                    <a:pt x="42" y="161"/>
                  </a:lnTo>
                  <a:lnTo>
                    <a:pt x="38" y="180"/>
                  </a:lnTo>
                  <a:lnTo>
                    <a:pt x="34" y="201"/>
                  </a:lnTo>
                  <a:lnTo>
                    <a:pt x="30" y="222"/>
                  </a:lnTo>
                  <a:lnTo>
                    <a:pt x="25" y="243"/>
                  </a:lnTo>
                  <a:lnTo>
                    <a:pt x="21" y="264"/>
                  </a:lnTo>
                  <a:lnTo>
                    <a:pt x="19" y="285"/>
                  </a:lnTo>
                  <a:lnTo>
                    <a:pt x="17" y="306"/>
                  </a:lnTo>
                  <a:lnTo>
                    <a:pt x="13" y="329"/>
                  </a:lnTo>
                  <a:lnTo>
                    <a:pt x="9" y="319"/>
                  </a:lnTo>
                  <a:lnTo>
                    <a:pt x="7" y="313"/>
                  </a:lnTo>
                  <a:lnTo>
                    <a:pt x="6" y="306"/>
                  </a:lnTo>
                  <a:lnTo>
                    <a:pt x="4" y="298"/>
                  </a:lnTo>
                  <a:lnTo>
                    <a:pt x="4" y="289"/>
                  </a:lnTo>
                  <a:lnTo>
                    <a:pt x="2" y="279"/>
                  </a:lnTo>
                  <a:lnTo>
                    <a:pt x="0" y="270"/>
                  </a:lnTo>
                  <a:lnTo>
                    <a:pt x="0" y="262"/>
                  </a:lnTo>
                  <a:lnTo>
                    <a:pt x="0" y="251"/>
                  </a:lnTo>
                  <a:lnTo>
                    <a:pt x="0" y="241"/>
                  </a:lnTo>
                  <a:lnTo>
                    <a:pt x="0" y="230"/>
                  </a:lnTo>
                  <a:lnTo>
                    <a:pt x="0" y="220"/>
                  </a:lnTo>
                  <a:lnTo>
                    <a:pt x="0" y="209"/>
                  </a:lnTo>
                  <a:lnTo>
                    <a:pt x="2" y="198"/>
                  </a:lnTo>
                  <a:lnTo>
                    <a:pt x="4" y="188"/>
                  </a:lnTo>
                  <a:lnTo>
                    <a:pt x="4" y="179"/>
                  </a:lnTo>
                  <a:lnTo>
                    <a:pt x="4" y="167"/>
                  </a:lnTo>
                  <a:lnTo>
                    <a:pt x="6" y="158"/>
                  </a:lnTo>
                  <a:lnTo>
                    <a:pt x="6" y="146"/>
                  </a:lnTo>
                  <a:lnTo>
                    <a:pt x="7" y="137"/>
                  </a:lnTo>
                  <a:lnTo>
                    <a:pt x="7" y="127"/>
                  </a:lnTo>
                  <a:lnTo>
                    <a:pt x="7" y="118"/>
                  </a:lnTo>
                  <a:lnTo>
                    <a:pt x="7" y="110"/>
                  </a:lnTo>
                  <a:lnTo>
                    <a:pt x="9" y="104"/>
                  </a:lnTo>
                  <a:lnTo>
                    <a:pt x="9" y="95"/>
                  </a:lnTo>
                  <a:lnTo>
                    <a:pt x="11" y="85"/>
                  </a:lnTo>
                  <a:lnTo>
                    <a:pt x="13" y="78"/>
                  </a:lnTo>
                  <a:lnTo>
                    <a:pt x="17" y="72"/>
                  </a:lnTo>
                  <a:lnTo>
                    <a:pt x="25" y="59"/>
                  </a:lnTo>
                  <a:lnTo>
                    <a:pt x="36" y="45"/>
                  </a:lnTo>
                  <a:lnTo>
                    <a:pt x="45" y="34"/>
                  </a:lnTo>
                  <a:lnTo>
                    <a:pt x="57" y="23"/>
                  </a:lnTo>
                  <a:lnTo>
                    <a:pt x="65" y="9"/>
                  </a:lnTo>
                  <a:lnTo>
                    <a:pt x="74" y="0"/>
                  </a:lnTo>
                  <a:lnTo>
                    <a:pt x="7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3" name="Freeform 87">
              <a:extLst>
                <a:ext uri="{FF2B5EF4-FFF2-40B4-BE49-F238E27FC236}">
                  <a16:creationId xmlns:a16="http://schemas.microsoft.com/office/drawing/2014/main" id="{ABA56602-C4E5-0D46-6778-23B5BAE0275E}"/>
                </a:ext>
              </a:extLst>
            </p:cNvPr>
            <p:cNvSpPr>
              <a:spLocks/>
            </p:cNvSpPr>
            <p:nvPr/>
          </p:nvSpPr>
          <p:spPr bwMode="auto">
            <a:xfrm>
              <a:off x="1117" y="3265"/>
              <a:ext cx="15" cy="11"/>
            </a:xfrm>
            <a:custGeom>
              <a:avLst/>
              <a:gdLst>
                <a:gd name="T0" fmla="*/ 23 w 28"/>
                <a:gd name="T1" fmla="*/ 0 h 23"/>
                <a:gd name="T2" fmla="*/ 25 w 28"/>
                <a:gd name="T3" fmla="*/ 0 h 23"/>
                <a:gd name="T4" fmla="*/ 28 w 28"/>
                <a:gd name="T5" fmla="*/ 0 h 23"/>
                <a:gd name="T6" fmla="*/ 23 w 28"/>
                <a:gd name="T7" fmla="*/ 8 h 23"/>
                <a:gd name="T8" fmla="*/ 15 w 28"/>
                <a:gd name="T9" fmla="*/ 13 h 23"/>
                <a:gd name="T10" fmla="*/ 6 w 28"/>
                <a:gd name="T11" fmla="*/ 17 h 23"/>
                <a:gd name="T12" fmla="*/ 0 w 28"/>
                <a:gd name="T13" fmla="*/ 23 h 23"/>
                <a:gd name="T14" fmla="*/ 2 w 28"/>
                <a:gd name="T15" fmla="*/ 15 h 23"/>
                <a:gd name="T16" fmla="*/ 9 w 28"/>
                <a:gd name="T17" fmla="*/ 10 h 23"/>
                <a:gd name="T18" fmla="*/ 15 w 28"/>
                <a:gd name="T19" fmla="*/ 4 h 23"/>
                <a:gd name="T20" fmla="*/ 23 w 28"/>
                <a:gd name="T21" fmla="*/ 0 h 23"/>
                <a:gd name="T22" fmla="*/ 23 w 28"/>
                <a:gd name="T23"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8" h="23">
                  <a:moveTo>
                    <a:pt x="23" y="0"/>
                  </a:moveTo>
                  <a:lnTo>
                    <a:pt x="25" y="0"/>
                  </a:lnTo>
                  <a:lnTo>
                    <a:pt x="28" y="0"/>
                  </a:lnTo>
                  <a:lnTo>
                    <a:pt x="23" y="8"/>
                  </a:lnTo>
                  <a:lnTo>
                    <a:pt x="15" y="13"/>
                  </a:lnTo>
                  <a:lnTo>
                    <a:pt x="6" y="17"/>
                  </a:lnTo>
                  <a:lnTo>
                    <a:pt x="0" y="23"/>
                  </a:lnTo>
                  <a:lnTo>
                    <a:pt x="2" y="15"/>
                  </a:lnTo>
                  <a:lnTo>
                    <a:pt x="9" y="10"/>
                  </a:lnTo>
                  <a:lnTo>
                    <a:pt x="15" y="4"/>
                  </a:lnTo>
                  <a:lnTo>
                    <a:pt x="23" y="0"/>
                  </a:lnTo>
                  <a:lnTo>
                    <a:pt x="2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4" name="Freeform 88">
              <a:extLst>
                <a:ext uri="{FF2B5EF4-FFF2-40B4-BE49-F238E27FC236}">
                  <a16:creationId xmlns:a16="http://schemas.microsoft.com/office/drawing/2014/main" id="{D19505FA-A9A8-C6DA-EAA2-32EA9F925C8E}"/>
                </a:ext>
              </a:extLst>
            </p:cNvPr>
            <p:cNvSpPr>
              <a:spLocks/>
            </p:cNvSpPr>
            <p:nvPr/>
          </p:nvSpPr>
          <p:spPr bwMode="auto">
            <a:xfrm>
              <a:off x="1120" y="3265"/>
              <a:ext cx="51" cy="93"/>
            </a:xfrm>
            <a:custGeom>
              <a:avLst/>
              <a:gdLst>
                <a:gd name="T0" fmla="*/ 100 w 100"/>
                <a:gd name="T1" fmla="*/ 0 h 186"/>
                <a:gd name="T2" fmla="*/ 95 w 100"/>
                <a:gd name="T3" fmla="*/ 12 h 186"/>
                <a:gd name="T4" fmla="*/ 87 w 100"/>
                <a:gd name="T5" fmla="*/ 23 h 186"/>
                <a:gd name="T6" fmla="*/ 81 w 100"/>
                <a:gd name="T7" fmla="*/ 34 h 186"/>
                <a:gd name="T8" fmla="*/ 74 w 100"/>
                <a:gd name="T9" fmla="*/ 48 h 186"/>
                <a:gd name="T10" fmla="*/ 66 w 100"/>
                <a:gd name="T11" fmla="*/ 59 h 186"/>
                <a:gd name="T12" fmla="*/ 59 w 100"/>
                <a:gd name="T13" fmla="*/ 72 h 186"/>
                <a:gd name="T14" fmla="*/ 53 w 100"/>
                <a:gd name="T15" fmla="*/ 84 h 186"/>
                <a:gd name="T16" fmla="*/ 45 w 100"/>
                <a:gd name="T17" fmla="*/ 97 h 186"/>
                <a:gd name="T18" fmla="*/ 39 w 100"/>
                <a:gd name="T19" fmla="*/ 105 h 186"/>
                <a:gd name="T20" fmla="*/ 36 w 100"/>
                <a:gd name="T21" fmla="*/ 114 h 186"/>
                <a:gd name="T22" fmla="*/ 30 w 100"/>
                <a:gd name="T23" fmla="*/ 124 h 186"/>
                <a:gd name="T24" fmla="*/ 26 w 100"/>
                <a:gd name="T25" fmla="*/ 133 h 186"/>
                <a:gd name="T26" fmla="*/ 19 w 100"/>
                <a:gd name="T27" fmla="*/ 147 h 186"/>
                <a:gd name="T28" fmla="*/ 11 w 100"/>
                <a:gd name="T29" fmla="*/ 160 h 186"/>
                <a:gd name="T30" fmla="*/ 3 w 100"/>
                <a:gd name="T31" fmla="*/ 173 h 186"/>
                <a:gd name="T32" fmla="*/ 0 w 100"/>
                <a:gd name="T33" fmla="*/ 186 h 186"/>
                <a:gd name="T34" fmla="*/ 0 w 100"/>
                <a:gd name="T35" fmla="*/ 173 h 186"/>
                <a:gd name="T36" fmla="*/ 0 w 100"/>
                <a:gd name="T37" fmla="*/ 162 h 186"/>
                <a:gd name="T38" fmla="*/ 3 w 100"/>
                <a:gd name="T39" fmla="*/ 150 h 186"/>
                <a:gd name="T40" fmla="*/ 7 w 100"/>
                <a:gd name="T41" fmla="*/ 139 h 186"/>
                <a:gd name="T42" fmla="*/ 11 w 100"/>
                <a:gd name="T43" fmla="*/ 128 h 186"/>
                <a:gd name="T44" fmla="*/ 19 w 100"/>
                <a:gd name="T45" fmla="*/ 116 h 186"/>
                <a:gd name="T46" fmla="*/ 24 w 100"/>
                <a:gd name="T47" fmla="*/ 105 h 186"/>
                <a:gd name="T48" fmla="*/ 32 w 100"/>
                <a:gd name="T49" fmla="*/ 95 h 186"/>
                <a:gd name="T50" fmla="*/ 39 w 100"/>
                <a:gd name="T51" fmla="*/ 82 h 186"/>
                <a:gd name="T52" fmla="*/ 47 w 100"/>
                <a:gd name="T53" fmla="*/ 69 h 186"/>
                <a:gd name="T54" fmla="*/ 57 w 100"/>
                <a:gd name="T55" fmla="*/ 57 h 186"/>
                <a:gd name="T56" fmla="*/ 66 w 100"/>
                <a:gd name="T57" fmla="*/ 48 h 186"/>
                <a:gd name="T58" fmla="*/ 76 w 100"/>
                <a:gd name="T59" fmla="*/ 34 h 186"/>
                <a:gd name="T60" fmla="*/ 85 w 100"/>
                <a:gd name="T61" fmla="*/ 23 h 186"/>
                <a:gd name="T62" fmla="*/ 93 w 100"/>
                <a:gd name="T63" fmla="*/ 12 h 186"/>
                <a:gd name="T64" fmla="*/ 100 w 100"/>
                <a:gd name="T65" fmla="*/ 0 h 186"/>
                <a:gd name="T66" fmla="*/ 100 w 100"/>
                <a:gd name="T67" fmla="*/ 0 h 1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0" h="186">
                  <a:moveTo>
                    <a:pt x="100" y="0"/>
                  </a:moveTo>
                  <a:lnTo>
                    <a:pt x="95" y="12"/>
                  </a:lnTo>
                  <a:lnTo>
                    <a:pt x="87" y="23"/>
                  </a:lnTo>
                  <a:lnTo>
                    <a:pt x="81" y="34"/>
                  </a:lnTo>
                  <a:lnTo>
                    <a:pt x="74" y="48"/>
                  </a:lnTo>
                  <a:lnTo>
                    <a:pt x="66" y="59"/>
                  </a:lnTo>
                  <a:lnTo>
                    <a:pt x="59" y="72"/>
                  </a:lnTo>
                  <a:lnTo>
                    <a:pt x="53" y="84"/>
                  </a:lnTo>
                  <a:lnTo>
                    <a:pt x="45" y="97"/>
                  </a:lnTo>
                  <a:lnTo>
                    <a:pt x="39" y="105"/>
                  </a:lnTo>
                  <a:lnTo>
                    <a:pt x="36" y="114"/>
                  </a:lnTo>
                  <a:lnTo>
                    <a:pt x="30" y="124"/>
                  </a:lnTo>
                  <a:lnTo>
                    <a:pt x="26" y="133"/>
                  </a:lnTo>
                  <a:lnTo>
                    <a:pt x="19" y="147"/>
                  </a:lnTo>
                  <a:lnTo>
                    <a:pt x="11" y="160"/>
                  </a:lnTo>
                  <a:lnTo>
                    <a:pt x="3" y="173"/>
                  </a:lnTo>
                  <a:lnTo>
                    <a:pt x="0" y="186"/>
                  </a:lnTo>
                  <a:lnTo>
                    <a:pt x="0" y="173"/>
                  </a:lnTo>
                  <a:lnTo>
                    <a:pt x="0" y="162"/>
                  </a:lnTo>
                  <a:lnTo>
                    <a:pt x="3" y="150"/>
                  </a:lnTo>
                  <a:lnTo>
                    <a:pt x="7" y="139"/>
                  </a:lnTo>
                  <a:lnTo>
                    <a:pt x="11" y="128"/>
                  </a:lnTo>
                  <a:lnTo>
                    <a:pt x="19" y="116"/>
                  </a:lnTo>
                  <a:lnTo>
                    <a:pt x="24" y="105"/>
                  </a:lnTo>
                  <a:lnTo>
                    <a:pt x="32" y="95"/>
                  </a:lnTo>
                  <a:lnTo>
                    <a:pt x="39" y="82"/>
                  </a:lnTo>
                  <a:lnTo>
                    <a:pt x="47" y="69"/>
                  </a:lnTo>
                  <a:lnTo>
                    <a:pt x="57" y="57"/>
                  </a:lnTo>
                  <a:lnTo>
                    <a:pt x="66" y="48"/>
                  </a:lnTo>
                  <a:lnTo>
                    <a:pt x="76" y="34"/>
                  </a:lnTo>
                  <a:lnTo>
                    <a:pt x="85" y="23"/>
                  </a:lnTo>
                  <a:lnTo>
                    <a:pt x="93" y="12"/>
                  </a:lnTo>
                  <a:lnTo>
                    <a:pt x="100" y="0"/>
                  </a:lnTo>
                  <a:lnTo>
                    <a:pt x="10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5" name="Freeform 89">
              <a:extLst>
                <a:ext uri="{FF2B5EF4-FFF2-40B4-BE49-F238E27FC236}">
                  <a16:creationId xmlns:a16="http://schemas.microsoft.com/office/drawing/2014/main" id="{4F6F2DBF-57BF-4706-C4A3-CC2C50733893}"/>
                </a:ext>
              </a:extLst>
            </p:cNvPr>
            <p:cNvSpPr>
              <a:spLocks/>
            </p:cNvSpPr>
            <p:nvPr/>
          </p:nvSpPr>
          <p:spPr bwMode="auto">
            <a:xfrm>
              <a:off x="1116" y="3272"/>
              <a:ext cx="31" cy="42"/>
            </a:xfrm>
            <a:custGeom>
              <a:avLst/>
              <a:gdLst>
                <a:gd name="T0" fmla="*/ 49 w 61"/>
                <a:gd name="T1" fmla="*/ 0 h 84"/>
                <a:gd name="T2" fmla="*/ 57 w 61"/>
                <a:gd name="T3" fmla="*/ 0 h 84"/>
                <a:gd name="T4" fmla="*/ 61 w 61"/>
                <a:gd name="T5" fmla="*/ 0 h 84"/>
                <a:gd name="T6" fmla="*/ 53 w 61"/>
                <a:gd name="T7" fmla="*/ 12 h 84"/>
                <a:gd name="T8" fmla="*/ 47 w 61"/>
                <a:gd name="T9" fmla="*/ 21 h 84"/>
                <a:gd name="T10" fmla="*/ 40 w 61"/>
                <a:gd name="T11" fmla="*/ 33 h 84"/>
                <a:gd name="T12" fmla="*/ 34 w 61"/>
                <a:gd name="T13" fmla="*/ 44 h 84"/>
                <a:gd name="T14" fmla="*/ 27 w 61"/>
                <a:gd name="T15" fmla="*/ 52 h 84"/>
                <a:gd name="T16" fmla="*/ 21 w 61"/>
                <a:gd name="T17" fmla="*/ 63 h 84"/>
                <a:gd name="T18" fmla="*/ 13 w 61"/>
                <a:gd name="T19" fmla="*/ 73 h 84"/>
                <a:gd name="T20" fmla="*/ 11 w 61"/>
                <a:gd name="T21" fmla="*/ 84 h 84"/>
                <a:gd name="T22" fmla="*/ 8 w 61"/>
                <a:gd name="T23" fmla="*/ 84 h 84"/>
                <a:gd name="T24" fmla="*/ 4 w 61"/>
                <a:gd name="T25" fmla="*/ 76 h 84"/>
                <a:gd name="T26" fmla="*/ 2 w 61"/>
                <a:gd name="T27" fmla="*/ 69 h 84"/>
                <a:gd name="T28" fmla="*/ 0 w 61"/>
                <a:gd name="T29" fmla="*/ 61 h 84"/>
                <a:gd name="T30" fmla="*/ 2 w 61"/>
                <a:gd name="T31" fmla="*/ 56 h 84"/>
                <a:gd name="T32" fmla="*/ 4 w 61"/>
                <a:gd name="T33" fmla="*/ 42 h 84"/>
                <a:gd name="T34" fmla="*/ 8 w 61"/>
                <a:gd name="T35" fmla="*/ 31 h 84"/>
                <a:gd name="T36" fmla="*/ 15 w 61"/>
                <a:gd name="T37" fmla="*/ 19 h 84"/>
                <a:gd name="T38" fmla="*/ 25 w 61"/>
                <a:gd name="T39" fmla="*/ 12 h 84"/>
                <a:gd name="T40" fmla="*/ 36 w 61"/>
                <a:gd name="T41" fmla="*/ 2 h 84"/>
                <a:gd name="T42" fmla="*/ 49 w 61"/>
                <a:gd name="T43" fmla="*/ 0 h 84"/>
                <a:gd name="T44" fmla="*/ 49 w 61"/>
                <a:gd name="T4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61" h="84">
                  <a:moveTo>
                    <a:pt x="49" y="0"/>
                  </a:moveTo>
                  <a:lnTo>
                    <a:pt x="57" y="0"/>
                  </a:lnTo>
                  <a:lnTo>
                    <a:pt x="61" y="0"/>
                  </a:lnTo>
                  <a:lnTo>
                    <a:pt x="53" y="12"/>
                  </a:lnTo>
                  <a:lnTo>
                    <a:pt x="47" y="21"/>
                  </a:lnTo>
                  <a:lnTo>
                    <a:pt x="40" y="33"/>
                  </a:lnTo>
                  <a:lnTo>
                    <a:pt x="34" y="44"/>
                  </a:lnTo>
                  <a:lnTo>
                    <a:pt x="27" y="52"/>
                  </a:lnTo>
                  <a:lnTo>
                    <a:pt x="21" y="63"/>
                  </a:lnTo>
                  <a:lnTo>
                    <a:pt x="13" y="73"/>
                  </a:lnTo>
                  <a:lnTo>
                    <a:pt x="11" y="84"/>
                  </a:lnTo>
                  <a:lnTo>
                    <a:pt x="8" y="84"/>
                  </a:lnTo>
                  <a:lnTo>
                    <a:pt x="4" y="76"/>
                  </a:lnTo>
                  <a:lnTo>
                    <a:pt x="2" y="69"/>
                  </a:lnTo>
                  <a:lnTo>
                    <a:pt x="0" y="61"/>
                  </a:lnTo>
                  <a:lnTo>
                    <a:pt x="2" y="56"/>
                  </a:lnTo>
                  <a:lnTo>
                    <a:pt x="4" y="42"/>
                  </a:lnTo>
                  <a:lnTo>
                    <a:pt x="8" y="31"/>
                  </a:lnTo>
                  <a:lnTo>
                    <a:pt x="15" y="19"/>
                  </a:lnTo>
                  <a:lnTo>
                    <a:pt x="25" y="12"/>
                  </a:lnTo>
                  <a:lnTo>
                    <a:pt x="36" y="2"/>
                  </a:lnTo>
                  <a:lnTo>
                    <a:pt x="49" y="0"/>
                  </a:lnTo>
                  <a:lnTo>
                    <a:pt x="4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6" name="Freeform 90">
              <a:extLst>
                <a:ext uri="{FF2B5EF4-FFF2-40B4-BE49-F238E27FC236}">
                  <a16:creationId xmlns:a16="http://schemas.microsoft.com/office/drawing/2014/main" id="{BC64FDA1-1A54-DE3F-DFC9-5E4DC728BB7A}"/>
                </a:ext>
              </a:extLst>
            </p:cNvPr>
            <p:cNvSpPr>
              <a:spLocks/>
            </p:cNvSpPr>
            <p:nvPr/>
          </p:nvSpPr>
          <p:spPr bwMode="auto">
            <a:xfrm>
              <a:off x="1790" y="3272"/>
              <a:ext cx="364" cy="284"/>
            </a:xfrm>
            <a:custGeom>
              <a:avLst/>
              <a:gdLst>
                <a:gd name="T0" fmla="*/ 717 w 726"/>
                <a:gd name="T1" fmla="*/ 12 h 569"/>
                <a:gd name="T2" fmla="*/ 726 w 726"/>
                <a:gd name="T3" fmla="*/ 35 h 569"/>
                <a:gd name="T4" fmla="*/ 719 w 726"/>
                <a:gd name="T5" fmla="*/ 57 h 569"/>
                <a:gd name="T6" fmla="*/ 700 w 726"/>
                <a:gd name="T7" fmla="*/ 82 h 569"/>
                <a:gd name="T8" fmla="*/ 673 w 726"/>
                <a:gd name="T9" fmla="*/ 105 h 569"/>
                <a:gd name="T10" fmla="*/ 643 w 726"/>
                <a:gd name="T11" fmla="*/ 126 h 569"/>
                <a:gd name="T12" fmla="*/ 612 w 726"/>
                <a:gd name="T13" fmla="*/ 147 h 569"/>
                <a:gd name="T14" fmla="*/ 588 w 726"/>
                <a:gd name="T15" fmla="*/ 168 h 569"/>
                <a:gd name="T16" fmla="*/ 544 w 726"/>
                <a:gd name="T17" fmla="*/ 204 h 569"/>
                <a:gd name="T18" fmla="*/ 477 w 726"/>
                <a:gd name="T19" fmla="*/ 253 h 569"/>
                <a:gd name="T20" fmla="*/ 409 w 726"/>
                <a:gd name="T21" fmla="*/ 301 h 569"/>
                <a:gd name="T22" fmla="*/ 342 w 726"/>
                <a:gd name="T23" fmla="*/ 346 h 569"/>
                <a:gd name="T24" fmla="*/ 276 w 726"/>
                <a:gd name="T25" fmla="*/ 392 h 569"/>
                <a:gd name="T26" fmla="*/ 209 w 726"/>
                <a:gd name="T27" fmla="*/ 438 h 569"/>
                <a:gd name="T28" fmla="*/ 144 w 726"/>
                <a:gd name="T29" fmla="*/ 487 h 569"/>
                <a:gd name="T30" fmla="*/ 82 w 726"/>
                <a:gd name="T31" fmla="*/ 540 h 569"/>
                <a:gd name="T32" fmla="*/ 34 w 726"/>
                <a:gd name="T33" fmla="*/ 563 h 569"/>
                <a:gd name="T34" fmla="*/ 10 w 726"/>
                <a:gd name="T35" fmla="*/ 554 h 569"/>
                <a:gd name="T36" fmla="*/ 0 w 726"/>
                <a:gd name="T37" fmla="*/ 540 h 569"/>
                <a:gd name="T38" fmla="*/ 4 w 726"/>
                <a:gd name="T39" fmla="*/ 525 h 569"/>
                <a:gd name="T40" fmla="*/ 13 w 726"/>
                <a:gd name="T41" fmla="*/ 510 h 569"/>
                <a:gd name="T42" fmla="*/ 30 w 726"/>
                <a:gd name="T43" fmla="*/ 495 h 569"/>
                <a:gd name="T44" fmla="*/ 51 w 726"/>
                <a:gd name="T45" fmla="*/ 478 h 569"/>
                <a:gd name="T46" fmla="*/ 70 w 726"/>
                <a:gd name="T47" fmla="*/ 464 h 569"/>
                <a:gd name="T48" fmla="*/ 120 w 726"/>
                <a:gd name="T49" fmla="*/ 428 h 569"/>
                <a:gd name="T50" fmla="*/ 200 w 726"/>
                <a:gd name="T51" fmla="*/ 373 h 569"/>
                <a:gd name="T52" fmla="*/ 279 w 726"/>
                <a:gd name="T53" fmla="*/ 316 h 569"/>
                <a:gd name="T54" fmla="*/ 359 w 726"/>
                <a:gd name="T55" fmla="*/ 261 h 569"/>
                <a:gd name="T56" fmla="*/ 439 w 726"/>
                <a:gd name="T57" fmla="*/ 204 h 569"/>
                <a:gd name="T58" fmla="*/ 517 w 726"/>
                <a:gd name="T59" fmla="*/ 149 h 569"/>
                <a:gd name="T60" fmla="*/ 595 w 726"/>
                <a:gd name="T61" fmla="*/ 90 h 569"/>
                <a:gd name="T62" fmla="*/ 669 w 726"/>
                <a:gd name="T63" fmla="*/ 29 h 569"/>
                <a:gd name="T64" fmla="*/ 707 w 726"/>
                <a:gd name="T65" fmla="*/ 0 h 5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726" h="569">
                  <a:moveTo>
                    <a:pt x="707" y="0"/>
                  </a:moveTo>
                  <a:lnTo>
                    <a:pt x="717" y="12"/>
                  </a:lnTo>
                  <a:lnTo>
                    <a:pt x="724" y="23"/>
                  </a:lnTo>
                  <a:lnTo>
                    <a:pt x="726" y="35"/>
                  </a:lnTo>
                  <a:lnTo>
                    <a:pt x="724" y="48"/>
                  </a:lnTo>
                  <a:lnTo>
                    <a:pt x="719" y="57"/>
                  </a:lnTo>
                  <a:lnTo>
                    <a:pt x="711" y="71"/>
                  </a:lnTo>
                  <a:lnTo>
                    <a:pt x="700" y="82"/>
                  </a:lnTo>
                  <a:lnTo>
                    <a:pt x="690" y="94"/>
                  </a:lnTo>
                  <a:lnTo>
                    <a:pt x="673" y="105"/>
                  </a:lnTo>
                  <a:lnTo>
                    <a:pt x="660" y="115"/>
                  </a:lnTo>
                  <a:lnTo>
                    <a:pt x="643" y="126"/>
                  </a:lnTo>
                  <a:lnTo>
                    <a:pt x="627" y="137"/>
                  </a:lnTo>
                  <a:lnTo>
                    <a:pt x="612" y="147"/>
                  </a:lnTo>
                  <a:lnTo>
                    <a:pt x="599" y="158"/>
                  </a:lnTo>
                  <a:lnTo>
                    <a:pt x="588" y="168"/>
                  </a:lnTo>
                  <a:lnTo>
                    <a:pt x="576" y="179"/>
                  </a:lnTo>
                  <a:lnTo>
                    <a:pt x="544" y="204"/>
                  </a:lnTo>
                  <a:lnTo>
                    <a:pt x="510" y="230"/>
                  </a:lnTo>
                  <a:lnTo>
                    <a:pt x="477" y="253"/>
                  </a:lnTo>
                  <a:lnTo>
                    <a:pt x="443" y="278"/>
                  </a:lnTo>
                  <a:lnTo>
                    <a:pt x="409" y="301"/>
                  </a:lnTo>
                  <a:lnTo>
                    <a:pt x="376" y="324"/>
                  </a:lnTo>
                  <a:lnTo>
                    <a:pt x="342" y="346"/>
                  </a:lnTo>
                  <a:lnTo>
                    <a:pt x="310" y="369"/>
                  </a:lnTo>
                  <a:lnTo>
                    <a:pt x="276" y="392"/>
                  </a:lnTo>
                  <a:lnTo>
                    <a:pt x="241" y="415"/>
                  </a:lnTo>
                  <a:lnTo>
                    <a:pt x="209" y="438"/>
                  </a:lnTo>
                  <a:lnTo>
                    <a:pt x="177" y="464"/>
                  </a:lnTo>
                  <a:lnTo>
                    <a:pt x="144" y="487"/>
                  </a:lnTo>
                  <a:lnTo>
                    <a:pt x="112" y="514"/>
                  </a:lnTo>
                  <a:lnTo>
                    <a:pt x="82" y="540"/>
                  </a:lnTo>
                  <a:lnTo>
                    <a:pt x="53" y="569"/>
                  </a:lnTo>
                  <a:lnTo>
                    <a:pt x="34" y="563"/>
                  </a:lnTo>
                  <a:lnTo>
                    <a:pt x="21" y="559"/>
                  </a:lnTo>
                  <a:lnTo>
                    <a:pt x="10" y="554"/>
                  </a:lnTo>
                  <a:lnTo>
                    <a:pt x="4" y="548"/>
                  </a:lnTo>
                  <a:lnTo>
                    <a:pt x="0" y="540"/>
                  </a:lnTo>
                  <a:lnTo>
                    <a:pt x="0" y="533"/>
                  </a:lnTo>
                  <a:lnTo>
                    <a:pt x="4" y="525"/>
                  </a:lnTo>
                  <a:lnTo>
                    <a:pt x="8" y="518"/>
                  </a:lnTo>
                  <a:lnTo>
                    <a:pt x="13" y="510"/>
                  </a:lnTo>
                  <a:lnTo>
                    <a:pt x="21" y="502"/>
                  </a:lnTo>
                  <a:lnTo>
                    <a:pt x="30" y="495"/>
                  </a:lnTo>
                  <a:lnTo>
                    <a:pt x="40" y="487"/>
                  </a:lnTo>
                  <a:lnTo>
                    <a:pt x="51" y="478"/>
                  </a:lnTo>
                  <a:lnTo>
                    <a:pt x="61" y="472"/>
                  </a:lnTo>
                  <a:lnTo>
                    <a:pt x="70" y="464"/>
                  </a:lnTo>
                  <a:lnTo>
                    <a:pt x="82" y="461"/>
                  </a:lnTo>
                  <a:lnTo>
                    <a:pt x="120" y="428"/>
                  </a:lnTo>
                  <a:lnTo>
                    <a:pt x="160" y="402"/>
                  </a:lnTo>
                  <a:lnTo>
                    <a:pt x="200" y="373"/>
                  </a:lnTo>
                  <a:lnTo>
                    <a:pt x="240" y="345"/>
                  </a:lnTo>
                  <a:lnTo>
                    <a:pt x="279" y="316"/>
                  </a:lnTo>
                  <a:lnTo>
                    <a:pt x="319" y="289"/>
                  </a:lnTo>
                  <a:lnTo>
                    <a:pt x="359" y="261"/>
                  </a:lnTo>
                  <a:lnTo>
                    <a:pt x="399" y="234"/>
                  </a:lnTo>
                  <a:lnTo>
                    <a:pt x="439" y="204"/>
                  </a:lnTo>
                  <a:lnTo>
                    <a:pt x="479" y="177"/>
                  </a:lnTo>
                  <a:lnTo>
                    <a:pt x="517" y="149"/>
                  </a:lnTo>
                  <a:lnTo>
                    <a:pt x="557" y="120"/>
                  </a:lnTo>
                  <a:lnTo>
                    <a:pt x="595" y="90"/>
                  </a:lnTo>
                  <a:lnTo>
                    <a:pt x="633" y="61"/>
                  </a:lnTo>
                  <a:lnTo>
                    <a:pt x="669" y="29"/>
                  </a:lnTo>
                  <a:lnTo>
                    <a:pt x="707" y="0"/>
                  </a:lnTo>
                  <a:lnTo>
                    <a:pt x="707" y="0"/>
                  </a:lnTo>
                  <a:close/>
                </a:path>
              </a:pathLst>
            </a:custGeom>
            <a:solidFill>
              <a:srgbClr val="FFFFC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7" name="Freeform 91">
              <a:extLst>
                <a:ext uri="{FF2B5EF4-FFF2-40B4-BE49-F238E27FC236}">
                  <a16:creationId xmlns:a16="http://schemas.microsoft.com/office/drawing/2014/main" id="{5DEED010-D246-D3DF-DD3C-2293E257E1F2}"/>
                </a:ext>
              </a:extLst>
            </p:cNvPr>
            <p:cNvSpPr>
              <a:spLocks/>
            </p:cNvSpPr>
            <p:nvPr/>
          </p:nvSpPr>
          <p:spPr bwMode="auto">
            <a:xfrm>
              <a:off x="1528" y="3315"/>
              <a:ext cx="51" cy="106"/>
            </a:xfrm>
            <a:custGeom>
              <a:avLst/>
              <a:gdLst>
                <a:gd name="T0" fmla="*/ 6 w 103"/>
                <a:gd name="T1" fmla="*/ 0 h 211"/>
                <a:gd name="T2" fmla="*/ 12 w 103"/>
                <a:gd name="T3" fmla="*/ 11 h 211"/>
                <a:gd name="T4" fmla="*/ 19 w 103"/>
                <a:gd name="T5" fmla="*/ 23 h 211"/>
                <a:gd name="T6" fmla="*/ 25 w 103"/>
                <a:gd name="T7" fmla="*/ 36 h 211"/>
                <a:gd name="T8" fmla="*/ 33 w 103"/>
                <a:gd name="T9" fmla="*/ 47 h 211"/>
                <a:gd name="T10" fmla="*/ 38 w 103"/>
                <a:gd name="T11" fmla="*/ 59 h 211"/>
                <a:gd name="T12" fmla="*/ 44 w 103"/>
                <a:gd name="T13" fmla="*/ 74 h 211"/>
                <a:gd name="T14" fmla="*/ 52 w 103"/>
                <a:gd name="T15" fmla="*/ 87 h 211"/>
                <a:gd name="T16" fmla="*/ 57 w 103"/>
                <a:gd name="T17" fmla="*/ 103 h 211"/>
                <a:gd name="T18" fmla="*/ 61 w 103"/>
                <a:gd name="T19" fmla="*/ 116 h 211"/>
                <a:gd name="T20" fmla="*/ 69 w 103"/>
                <a:gd name="T21" fmla="*/ 129 h 211"/>
                <a:gd name="T22" fmla="*/ 72 w 103"/>
                <a:gd name="T23" fmla="*/ 142 h 211"/>
                <a:gd name="T24" fmla="*/ 78 w 103"/>
                <a:gd name="T25" fmla="*/ 158 h 211"/>
                <a:gd name="T26" fmla="*/ 84 w 103"/>
                <a:gd name="T27" fmla="*/ 171 h 211"/>
                <a:gd name="T28" fmla="*/ 91 w 103"/>
                <a:gd name="T29" fmla="*/ 184 h 211"/>
                <a:gd name="T30" fmla="*/ 95 w 103"/>
                <a:gd name="T31" fmla="*/ 198 h 211"/>
                <a:gd name="T32" fmla="*/ 103 w 103"/>
                <a:gd name="T33" fmla="*/ 211 h 211"/>
                <a:gd name="T34" fmla="*/ 95 w 103"/>
                <a:gd name="T35" fmla="*/ 198 h 211"/>
                <a:gd name="T36" fmla="*/ 88 w 103"/>
                <a:gd name="T37" fmla="*/ 186 h 211"/>
                <a:gd name="T38" fmla="*/ 78 w 103"/>
                <a:gd name="T39" fmla="*/ 175 h 211"/>
                <a:gd name="T40" fmla="*/ 69 w 103"/>
                <a:gd name="T41" fmla="*/ 161 h 211"/>
                <a:gd name="T42" fmla="*/ 59 w 103"/>
                <a:gd name="T43" fmla="*/ 148 h 211"/>
                <a:gd name="T44" fmla="*/ 50 w 103"/>
                <a:gd name="T45" fmla="*/ 135 h 211"/>
                <a:gd name="T46" fmla="*/ 40 w 103"/>
                <a:gd name="T47" fmla="*/ 122 h 211"/>
                <a:gd name="T48" fmla="*/ 33 w 103"/>
                <a:gd name="T49" fmla="*/ 110 h 211"/>
                <a:gd name="T50" fmla="*/ 23 w 103"/>
                <a:gd name="T51" fmla="*/ 95 h 211"/>
                <a:gd name="T52" fmla="*/ 15 w 103"/>
                <a:gd name="T53" fmla="*/ 82 h 211"/>
                <a:gd name="T54" fmla="*/ 8 w 103"/>
                <a:gd name="T55" fmla="*/ 68 h 211"/>
                <a:gd name="T56" fmla="*/ 4 w 103"/>
                <a:gd name="T57" fmla="*/ 55 h 211"/>
                <a:gd name="T58" fmla="*/ 0 w 103"/>
                <a:gd name="T59" fmla="*/ 40 h 211"/>
                <a:gd name="T60" fmla="*/ 0 w 103"/>
                <a:gd name="T61" fmla="*/ 27 h 211"/>
                <a:gd name="T62" fmla="*/ 0 w 103"/>
                <a:gd name="T63" fmla="*/ 13 h 211"/>
                <a:gd name="T64" fmla="*/ 6 w 103"/>
                <a:gd name="T65" fmla="*/ 0 h 211"/>
                <a:gd name="T66" fmla="*/ 6 w 103"/>
                <a:gd name="T67" fmla="*/ 0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03" h="211">
                  <a:moveTo>
                    <a:pt x="6" y="0"/>
                  </a:moveTo>
                  <a:lnTo>
                    <a:pt x="12" y="11"/>
                  </a:lnTo>
                  <a:lnTo>
                    <a:pt x="19" y="23"/>
                  </a:lnTo>
                  <a:lnTo>
                    <a:pt x="25" y="36"/>
                  </a:lnTo>
                  <a:lnTo>
                    <a:pt x="33" y="47"/>
                  </a:lnTo>
                  <a:lnTo>
                    <a:pt x="38" y="59"/>
                  </a:lnTo>
                  <a:lnTo>
                    <a:pt x="44" y="74"/>
                  </a:lnTo>
                  <a:lnTo>
                    <a:pt x="52" y="87"/>
                  </a:lnTo>
                  <a:lnTo>
                    <a:pt x="57" y="103"/>
                  </a:lnTo>
                  <a:lnTo>
                    <a:pt x="61" y="116"/>
                  </a:lnTo>
                  <a:lnTo>
                    <a:pt x="69" y="129"/>
                  </a:lnTo>
                  <a:lnTo>
                    <a:pt x="72" y="142"/>
                  </a:lnTo>
                  <a:lnTo>
                    <a:pt x="78" y="158"/>
                  </a:lnTo>
                  <a:lnTo>
                    <a:pt x="84" y="171"/>
                  </a:lnTo>
                  <a:lnTo>
                    <a:pt x="91" y="184"/>
                  </a:lnTo>
                  <a:lnTo>
                    <a:pt x="95" y="198"/>
                  </a:lnTo>
                  <a:lnTo>
                    <a:pt x="103" y="211"/>
                  </a:lnTo>
                  <a:lnTo>
                    <a:pt x="95" y="198"/>
                  </a:lnTo>
                  <a:lnTo>
                    <a:pt x="88" y="186"/>
                  </a:lnTo>
                  <a:lnTo>
                    <a:pt x="78" y="175"/>
                  </a:lnTo>
                  <a:lnTo>
                    <a:pt x="69" y="161"/>
                  </a:lnTo>
                  <a:lnTo>
                    <a:pt x="59" y="148"/>
                  </a:lnTo>
                  <a:lnTo>
                    <a:pt x="50" y="135"/>
                  </a:lnTo>
                  <a:lnTo>
                    <a:pt x="40" y="122"/>
                  </a:lnTo>
                  <a:lnTo>
                    <a:pt x="33" y="110"/>
                  </a:lnTo>
                  <a:lnTo>
                    <a:pt x="23" y="95"/>
                  </a:lnTo>
                  <a:lnTo>
                    <a:pt x="15" y="82"/>
                  </a:lnTo>
                  <a:lnTo>
                    <a:pt x="8" y="68"/>
                  </a:lnTo>
                  <a:lnTo>
                    <a:pt x="4" y="55"/>
                  </a:lnTo>
                  <a:lnTo>
                    <a:pt x="0" y="40"/>
                  </a:lnTo>
                  <a:lnTo>
                    <a:pt x="0" y="27"/>
                  </a:lnTo>
                  <a:lnTo>
                    <a:pt x="0" y="13"/>
                  </a:lnTo>
                  <a:lnTo>
                    <a:pt x="6" y="0"/>
                  </a:lnTo>
                  <a:lnTo>
                    <a:pt x="6" y="0"/>
                  </a:lnTo>
                  <a:close/>
                </a:path>
              </a:pathLst>
            </a:custGeom>
            <a:solidFill>
              <a:srgbClr val="BFC9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8" name="Freeform 92">
              <a:extLst>
                <a:ext uri="{FF2B5EF4-FFF2-40B4-BE49-F238E27FC236}">
                  <a16:creationId xmlns:a16="http://schemas.microsoft.com/office/drawing/2014/main" id="{0FC94CBF-FC99-AD37-9DB6-15D120551386}"/>
                </a:ext>
              </a:extLst>
            </p:cNvPr>
            <p:cNvSpPr>
              <a:spLocks/>
            </p:cNvSpPr>
            <p:nvPr/>
          </p:nvSpPr>
          <p:spPr bwMode="auto">
            <a:xfrm>
              <a:off x="1920" y="3315"/>
              <a:ext cx="32" cy="50"/>
            </a:xfrm>
            <a:custGeom>
              <a:avLst/>
              <a:gdLst>
                <a:gd name="T0" fmla="*/ 57 w 64"/>
                <a:gd name="T1" fmla="*/ 0 h 99"/>
                <a:gd name="T2" fmla="*/ 57 w 64"/>
                <a:gd name="T3" fmla="*/ 4 h 99"/>
                <a:gd name="T4" fmla="*/ 60 w 64"/>
                <a:gd name="T5" fmla="*/ 13 h 99"/>
                <a:gd name="T6" fmla="*/ 60 w 64"/>
                <a:gd name="T7" fmla="*/ 21 h 99"/>
                <a:gd name="T8" fmla="*/ 62 w 64"/>
                <a:gd name="T9" fmla="*/ 30 h 99"/>
                <a:gd name="T10" fmla="*/ 62 w 64"/>
                <a:gd name="T11" fmla="*/ 42 h 99"/>
                <a:gd name="T12" fmla="*/ 64 w 64"/>
                <a:gd name="T13" fmla="*/ 53 h 99"/>
                <a:gd name="T14" fmla="*/ 64 w 64"/>
                <a:gd name="T15" fmla="*/ 63 h 99"/>
                <a:gd name="T16" fmla="*/ 64 w 64"/>
                <a:gd name="T17" fmla="*/ 76 h 99"/>
                <a:gd name="T18" fmla="*/ 60 w 64"/>
                <a:gd name="T19" fmla="*/ 82 h 99"/>
                <a:gd name="T20" fmla="*/ 59 w 64"/>
                <a:gd name="T21" fmla="*/ 89 h 99"/>
                <a:gd name="T22" fmla="*/ 55 w 64"/>
                <a:gd name="T23" fmla="*/ 93 h 99"/>
                <a:gd name="T24" fmla="*/ 51 w 64"/>
                <a:gd name="T25" fmla="*/ 99 h 99"/>
                <a:gd name="T26" fmla="*/ 43 w 64"/>
                <a:gd name="T27" fmla="*/ 97 h 99"/>
                <a:gd name="T28" fmla="*/ 34 w 64"/>
                <a:gd name="T29" fmla="*/ 93 h 99"/>
                <a:gd name="T30" fmla="*/ 26 w 64"/>
                <a:gd name="T31" fmla="*/ 87 h 99"/>
                <a:gd name="T32" fmla="*/ 15 w 64"/>
                <a:gd name="T33" fmla="*/ 78 h 99"/>
                <a:gd name="T34" fmla="*/ 3 w 64"/>
                <a:gd name="T35" fmla="*/ 66 h 99"/>
                <a:gd name="T36" fmla="*/ 0 w 64"/>
                <a:gd name="T37" fmla="*/ 53 h 99"/>
                <a:gd name="T38" fmla="*/ 3 w 64"/>
                <a:gd name="T39" fmla="*/ 42 h 99"/>
                <a:gd name="T40" fmla="*/ 9 w 64"/>
                <a:gd name="T41" fmla="*/ 32 h 99"/>
                <a:gd name="T42" fmla="*/ 17 w 64"/>
                <a:gd name="T43" fmla="*/ 23 h 99"/>
                <a:gd name="T44" fmla="*/ 30 w 64"/>
                <a:gd name="T45" fmla="*/ 13 h 99"/>
                <a:gd name="T46" fmla="*/ 36 w 64"/>
                <a:gd name="T47" fmla="*/ 9 h 99"/>
                <a:gd name="T48" fmla="*/ 43 w 64"/>
                <a:gd name="T49" fmla="*/ 6 h 99"/>
                <a:gd name="T50" fmla="*/ 51 w 64"/>
                <a:gd name="T51" fmla="*/ 2 h 99"/>
                <a:gd name="T52" fmla="*/ 57 w 64"/>
                <a:gd name="T53" fmla="*/ 0 h 99"/>
                <a:gd name="T54" fmla="*/ 57 w 64"/>
                <a:gd name="T55"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64" h="99">
                  <a:moveTo>
                    <a:pt x="57" y="0"/>
                  </a:moveTo>
                  <a:lnTo>
                    <a:pt x="57" y="4"/>
                  </a:lnTo>
                  <a:lnTo>
                    <a:pt x="60" y="13"/>
                  </a:lnTo>
                  <a:lnTo>
                    <a:pt x="60" y="21"/>
                  </a:lnTo>
                  <a:lnTo>
                    <a:pt x="62" y="30"/>
                  </a:lnTo>
                  <a:lnTo>
                    <a:pt x="62" y="42"/>
                  </a:lnTo>
                  <a:lnTo>
                    <a:pt x="64" y="53"/>
                  </a:lnTo>
                  <a:lnTo>
                    <a:pt x="64" y="63"/>
                  </a:lnTo>
                  <a:lnTo>
                    <a:pt x="64" y="76"/>
                  </a:lnTo>
                  <a:lnTo>
                    <a:pt x="60" y="82"/>
                  </a:lnTo>
                  <a:lnTo>
                    <a:pt x="59" y="89"/>
                  </a:lnTo>
                  <a:lnTo>
                    <a:pt x="55" y="93"/>
                  </a:lnTo>
                  <a:lnTo>
                    <a:pt x="51" y="99"/>
                  </a:lnTo>
                  <a:lnTo>
                    <a:pt x="43" y="97"/>
                  </a:lnTo>
                  <a:lnTo>
                    <a:pt x="34" y="93"/>
                  </a:lnTo>
                  <a:lnTo>
                    <a:pt x="26" y="87"/>
                  </a:lnTo>
                  <a:lnTo>
                    <a:pt x="15" y="78"/>
                  </a:lnTo>
                  <a:lnTo>
                    <a:pt x="3" y="66"/>
                  </a:lnTo>
                  <a:lnTo>
                    <a:pt x="0" y="53"/>
                  </a:lnTo>
                  <a:lnTo>
                    <a:pt x="3" y="42"/>
                  </a:lnTo>
                  <a:lnTo>
                    <a:pt x="9" y="32"/>
                  </a:lnTo>
                  <a:lnTo>
                    <a:pt x="17" y="23"/>
                  </a:lnTo>
                  <a:lnTo>
                    <a:pt x="30" y="13"/>
                  </a:lnTo>
                  <a:lnTo>
                    <a:pt x="36" y="9"/>
                  </a:lnTo>
                  <a:lnTo>
                    <a:pt x="43" y="6"/>
                  </a:lnTo>
                  <a:lnTo>
                    <a:pt x="51" y="2"/>
                  </a:lnTo>
                  <a:lnTo>
                    <a:pt x="57" y="0"/>
                  </a:lnTo>
                  <a:lnTo>
                    <a:pt x="57" y="0"/>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09" name="Freeform 93">
              <a:extLst>
                <a:ext uri="{FF2B5EF4-FFF2-40B4-BE49-F238E27FC236}">
                  <a16:creationId xmlns:a16="http://schemas.microsoft.com/office/drawing/2014/main" id="{36BCA35C-C925-6D87-40F0-082E7B8C0401}"/>
                </a:ext>
              </a:extLst>
            </p:cNvPr>
            <p:cNvSpPr>
              <a:spLocks/>
            </p:cNvSpPr>
            <p:nvPr/>
          </p:nvSpPr>
          <p:spPr bwMode="auto">
            <a:xfrm>
              <a:off x="1306" y="3329"/>
              <a:ext cx="8" cy="29"/>
            </a:xfrm>
            <a:custGeom>
              <a:avLst/>
              <a:gdLst>
                <a:gd name="T0" fmla="*/ 17 w 17"/>
                <a:gd name="T1" fmla="*/ 0 h 58"/>
                <a:gd name="T2" fmla="*/ 16 w 17"/>
                <a:gd name="T3" fmla="*/ 5 h 58"/>
                <a:gd name="T4" fmla="*/ 16 w 17"/>
                <a:gd name="T5" fmla="*/ 13 h 58"/>
                <a:gd name="T6" fmla="*/ 16 w 17"/>
                <a:gd name="T7" fmla="*/ 20 h 58"/>
                <a:gd name="T8" fmla="*/ 16 w 17"/>
                <a:gd name="T9" fmla="*/ 26 h 58"/>
                <a:gd name="T10" fmla="*/ 14 w 17"/>
                <a:gd name="T11" fmla="*/ 39 h 58"/>
                <a:gd name="T12" fmla="*/ 14 w 17"/>
                <a:gd name="T13" fmla="*/ 49 h 58"/>
                <a:gd name="T14" fmla="*/ 10 w 17"/>
                <a:gd name="T15" fmla="*/ 55 h 58"/>
                <a:gd name="T16" fmla="*/ 8 w 17"/>
                <a:gd name="T17" fmla="*/ 58 h 58"/>
                <a:gd name="T18" fmla="*/ 4 w 17"/>
                <a:gd name="T19" fmla="*/ 58 h 58"/>
                <a:gd name="T20" fmla="*/ 2 w 17"/>
                <a:gd name="T21" fmla="*/ 57 h 58"/>
                <a:gd name="T22" fmla="*/ 0 w 17"/>
                <a:gd name="T23" fmla="*/ 51 h 58"/>
                <a:gd name="T24" fmla="*/ 0 w 17"/>
                <a:gd name="T25" fmla="*/ 45 h 58"/>
                <a:gd name="T26" fmla="*/ 0 w 17"/>
                <a:gd name="T27" fmla="*/ 36 h 58"/>
                <a:gd name="T28" fmla="*/ 2 w 17"/>
                <a:gd name="T29" fmla="*/ 26 h 58"/>
                <a:gd name="T30" fmla="*/ 4 w 17"/>
                <a:gd name="T31" fmla="*/ 15 h 58"/>
                <a:gd name="T32" fmla="*/ 10 w 17"/>
                <a:gd name="T33" fmla="*/ 3 h 58"/>
                <a:gd name="T34" fmla="*/ 14 w 17"/>
                <a:gd name="T35" fmla="*/ 1 h 58"/>
                <a:gd name="T36" fmla="*/ 17 w 17"/>
                <a:gd name="T37" fmla="*/ 0 h 58"/>
                <a:gd name="T38" fmla="*/ 17 w 17"/>
                <a:gd name="T39" fmla="*/ 0 h 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7" h="58">
                  <a:moveTo>
                    <a:pt x="17" y="0"/>
                  </a:moveTo>
                  <a:lnTo>
                    <a:pt x="16" y="5"/>
                  </a:lnTo>
                  <a:lnTo>
                    <a:pt x="16" y="13"/>
                  </a:lnTo>
                  <a:lnTo>
                    <a:pt x="16" y="20"/>
                  </a:lnTo>
                  <a:lnTo>
                    <a:pt x="16" y="26"/>
                  </a:lnTo>
                  <a:lnTo>
                    <a:pt x="14" y="39"/>
                  </a:lnTo>
                  <a:lnTo>
                    <a:pt x="14" y="49"/>
                  </a:lnTo>
                  <a:lnTo>
                    <a:pt x="10" y="55"/>
                  </a:lnTo>
                  <a:lnTo>
                    <a:pt x="8" y="58"/>
                  </a:lnTo>
                  <a:lnTo>
                    <a:pt x="4" y="58"/>
                  </a:lnTo>
                  <a:lnTo>
                    <a:pt x="2" y="57"/>
                  </a:lnTo>
                  <a:lnTo>
                    <a:pt x="0" y="51"/>
                  </a:lnTo>
                  <a:lnTo>
                    <a:pt x="0" y="45"/>
                  </a:lnTo>
                  <a:lnTo>
                    <a:pt x="0" y="36"/>
                  </a:lnTo>
                  <a:lnTo>
                    <a:pt x="2" y="26"/>
                  </a:lnTo>
                  <a:lnTo>
                    <a:pt x="4" y="15"/>
                  </a:lnTo>
                  <a:lnTo>
                    <a:pt x="10" y="3"/>
                  </a:lnTo>
                  <a:lnTo>
                    <a:pt x="14" y="1"/>
                  </a:lnTo>
                  <a:lnTo>
                    <a:pt x="17" y="0"/>
                  </a:lnTo>
                  <a:lnTo>
                    <a:pt x="1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0" name="Freeform 94">
              <a:extLst>
                <a:ext uri="{FF2B5EF4-FFF2-40B4-BE49-F238E27FC236}">
                  <a16:creationId xmlns:a16="http://schemas.microsoft.com/office/drawing/2014/main" id="{D16BD63B-5463-3936-511E-5BBB40F68A89}"/>
                </a:ext>
              </a:extLst>
            </p:cNvPr>
            <p:cNvSpPr>
              <a:spLocks/>
            </p:cNvSpPr>
            <p:nvPr/>
          </p:nvSpPr>
          <p:spPr bwMode="auto">
            <a:xfrm>
              <a:off x="1817" y="3358"/>
              <a:ext cx="21" cy="14"/>
            </a:xfrm>
            <a:custGeom>
              <a:avLst/>
              <a:gdLst>
                <a:gd name="T0" fmla="*/ 42 w 42"/>
                <a:gd name="T1" fmla="*/ 0 h 27"/>
                <a:gd name="T2" fmla="*/ 42 w 42"/>
                <a:gd name="T3" fmla="*/ 6 h 27"/>
                <a:gd name="T4" fmla="*/ 40 w 42"/>
                <a:gd name="T5" fmla="*/ 14 h 27"/>
                <a:gd name="T6" fmla="*/ 33 w 42"/>
                <a:gd name="T7" fmla="*/ 18 h 27"/>
                <a:gd name="T8" fmla="*/ 29 w 42"/>
                <a:gd name="T9" fmla="*/ 23 h 27"/>
                <a:gd name="T10" fmla="*/ 17 w 42"/>
                <a:gd name="T11" fmla="*/ 25 h 27"/>
                <a:gd name="T12" fmla="*/ 10 w 42"/>
                <a:gd name="T13" fmla="*/ 27 h 27"/>
                <a:gd name="T14" fmla="*/ 2 w 42"/>
                <a:gd name="T15" fmla="*/ 27 h 27"/>
                <a:gd name="T16" fmla="*/ 0 w 42"/>
                <a:gd name="T17" fmla="*/ 27 h 27"/>
                <a:gd name="T18" fmla="*/ 0 w 42"/>
                <a:gd name="T19" fmla="*/ 23 h 27"/>
                <a:gd name="T20" fmla="*/ 4 w 42"/>
                <a:gd name="T21" fmla="*/ 18 h 27"/>
                <a:gd name="T22" fmla="*/ 12 w 42"/>
                <a:gd name="T23" fmla="*/ 14 h 27"/>
                <a:gd name="T24" fmla="*/ 21 w 42"/>
                <a:gd name="T25" fmla="*/ 8 h 27"/>
                <a:gd name="T26" fmla="*/ 31 w 42"/>
                <a:gd name="T27" fmla="*/ 4 h 27"/>
                <a:gd name="T28" fmla="*/ 42 w 42"/>
                <a:gd name="T29" fmla="*/ 0 h 27"/>
                <a:gd name="T30" fmla="*/ 42 w 42"/>
                <a:gd name="T31" fmla="*/ 0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2" h="27">
                  <a:moveTo>
                    <a:pt x="42" y="0"/>
                  </a:moveTo>
                  <a:lnTo>
                    <a:pt x="42" y="6"/>
                  </a:lnTo>
                  <a:lnTo>
                    <a:pt x="40" y="14"/>
                  </a:lnTo>
                  <a:lnTo>
                    <a:pt x="33" y="18"/>
                  </a:lnTo>
                  <a:lnTo>
                    <a:pt x="29" y="23"/>
                  </a:lnTo>
                  <a:lnTo>
                    <a:pt x="17" y="25"/>
                  </a:lnTo>
                  <a:lnTo>
                    <a:pt x="10" y="27"/>
                  </a:lnTo>
                  <a:lnTo>
                    <a:pt x="2" y="27"/>
                  </a:lnTo>
                  <a:lnTo>
                    <a:pt x="0" y="27"/>
                  </a:lnTo>
                  <a:lnTo>
                    <a:pt x="0" y="23"/>
                  </a:lnTo>
                  <a:lnTo>
                    <a:pt x="4" y="18"/>
                  </a:lnTo>
                  <a:lnTo>
                    <a:pt x="12" y="14"/>
                  </a:lnTo>
                  <a:lnTo>
                    <a:pt x="21" y="8"/>
                  </a:lnTo>
                  <a:lnTo>
                    <a:pt x="31" y="4"/>
                  </a:lnTo>
                  <a:lnTo>
                    <a:pt x="42" y="0"/>
                  </a:lnTo>
                  <a:lnTo>
                    <a:pt x="4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1" name="Freeform 95">
              <a:extLst>
                <a:ext uri="{FF2B5EF4-FFF2-40B4-BE49-F238E27FC236}">
                  <a16:creationId xmlns:a16="http://schemas.microsoft.com/office/drawing/2014/main" id="{D004C4DA-2272-F615-FEA6-45AC88CB2B18}"/>
                </a:ext>
              </a:extLst>
            </p:cNvPr>
            <p:cNvSpPr>
              <a:spLocks/>
            </p:cNvSpPr>
            <p:nvPr/>
          </p:nvSpPr>
          <p:spPr bwMode="auto">
            <a:xfrm>
              <a:off x="1774" y="3358"/>
              <a:ext cx="384" cy="486"/>
            </a:xfrm>
            <a:custGeom>
              <a:avLst/>
              <a:gdLst>
                <a:gd name="T0" fmla="*/ 732 w 768"/>
                <a:gd name="T1" fmla="*/ 18 h 972"/>
                <a:gd name="T2" fmla="*/ 749 w 768"/>
                <a:gd name="T3" fmla="*/ 61 h 972"/>
                <a:gd name="T4" fmla="*/ 756 w 768"/>
                <a:gd name="T5" fmla="*/ 113 h 972"/>
                <a:gd name="T6" fmla="*/ 758 w 768"/>
                <a:gd name="T7" fmla="*/ 168 h 972"/>
                <a:gd name="T8" fmla="*/ 762 w 768"/>
                <a:gd name="T9" fmla="*/ 223 h 972"/>
                <a:gd name="T10" fmla="*/ 768 w 768"/>
                <a:gd name="T11" fmla="*/ 265 h 972"/>
                <a:gd name="T12" fmla="*/ 758 w 768"/>
                <a:gd name="T13" fmla="*/ 291 h 972"/>
                <a:gd name="T14" fmla="*/ 745 w 768"/>
                <a:gd name="T15" fmla="*/ 291 h 972"/>
                <a:gd name="T16" fmla="*/ 743 w 768"/>
                <a:gd name="T17" fmla="*/ 276 h 972"/>
                <a:gd name="T18" fmla="*/ 726 w 768"/>
                <a:gd name="T19" fmla="*/ 297 h 972"/>
                <a:gd name="T20" fmla="*/ 722 w 768"/>
                <a:gd name="T21" fmla="*/ 326 h 972"/>
                <a:gd name="T22" fmla="*/ 707 w 768"/>
                <a:gd name="T23" fmla="*/ 322 h 972"/>
                <a:gd name="T24" fmla="*/ 694 w 768"/>
                <a:gd name="T25" fmla="*/ 272 h 972"/>
                <a:gd name="T26" fmla="*/ 665 w 768"/>
                <a:gd name="T27" fmla="*/ 229 h 972"/>
                <a:gd name="T28" fmla="*/ 629 w 768"/>
                <a:gd name="T29" fmla="*/ 206 h 972"/>
                <a:gd name="T30" fmla="*/ 583 w 768"/>
                <a:gd name="T31" fmla="*/ 206 h 972"/>
                <a:gd name="T32" fmla="*/ 540 w 768"/>
                <a:gd name="T33" fmla="*/ 248 h 972"/>
                <a:gd name="T34" fmla="*/ 532 w 768"/>
                <a:gd name="T35" fmla="*/ 263 h 972"/>
                <a:gd name="T36" fmla="*/ 511 w 768"/>
                <a:gd name="T37" fmla="*/ 278 h 972"/>
                <a:gd name="T38" fmla="*/ 483 w 768"/>
                <a:gd name="T39" fmla="*/ 288 h 972"/>
                <a:gd name="T40" fmla="*/ 420 w 768"/>
                <a:gd name="T41" fmla="*/ 322 h 972"/>
                <a:gd name="T42" fmla="*/ 355 w 768"/>
                <a:gd name="T43" fmla="*/ 390 h 972"/>
                <a:gd name="T44" fmla="*/ 317 w 768"/>
                <a:gd name="T45" fmla="*/ 478 h 972"/>
                <a:gd name="T46" fmla="*/ 294 w 768"/>
                <a:gd name="T47" fmla="*/ 573 h 972"/>
                <a:gd name="T48" fmla="*/ 285 w 768"/>
                <a:gd name="T49" fmla="*/ 673 h 972"/>
                <a:gd name="T50" fmla="*/ 277 w 768"/>
                <a:gd name="T51" fmla="*/ 746 h 972"/>
                <a:gd name="T52" fmla="*/ 289 w 768"/>
                <a:gd name="T53" fmla="*/ 780 h 972"/>
                <a:gd name="T54" fmla="*/ 304 w 768"/>
                <a:gd name="T55" fmla="*/ 810 h 972"/>
                <a:gd name="T56" fmla="*/ 285 w 768"/>
                <a:gd name="T57" fmla="*/ 831 h 972"/>
                <a:gd name="T58" fmla="*/ 254 w 768"/>
                <a:gd name="T59" fmla="*/ 869 h 972"/>
                <a:gd name="T60" fmla="*/ 226 w 768"/>
                <a:gd name="T61" fmla="*/ 892 h 972"/>
                <a:gd name="T62" fmla="*/ 192 w 768"/>
                <a:gd name="T63" fmla="*/ 905 h 972"/>
                <a:gd name="T64" fmla="*/ 146 w 768"/>
                <a:gd name="T65" fmla="*/ 934 h 972"/>
                <a:gd name="T66" fmla="*/ 99 w 768"/>
                <a:gd name="T67" fmla="*/ 959 h 972"/>
                <a:gd name="T68" fmla="*/ 53 w 768"/>
                <a:gd name="T69" fmla="*/ 972 h 972"/>
                <a:gd name="T70" fmla="*/ 22 w 768"/>
                <a:gd name="T71" fmla="*/ 955 h 972"/>
                <a:gd name="T72" fmla="*/ 17 w 768"/>
                <a:gd name="T73" fmla="*/ 898 h 972"/>
                <a:gd name="T74" fmla="*/ 15 w 768"/>
                <a:gd name="T75" fmla="*/ 820 h 972"/>
                <a:gd name="T76" fmla="*/ 9 w 768"/>
                <a:gd name="T77" fmla="*/ 744 h 972"/>
                <a:gd name="T78" fmla="*/ 3 w 768"/>
                <a:gd name="T79" fmla="*/ 664 h 972"/>
                <a:gd name="T80" fmla="*/ 0 w 768"/>
                <a:gd name="T81" fmla="*/ 588 h 972"/>
                <a:gd name="T82" fmla="*/ 3 w 768"/>
                <a:gd name="T83" fmla="*/ 518 h 972"/>
                <a:gd name="T84" fmla="*/ 45 w 768"/>
                <a:gd name="T85" fmla="*/ 481 h 972"/>
                <a:gd name="T86" fmla="*/ 99 w 768"/>
                <a:gd name="T87" fmla="*/ 447 h 972"/>
                <a:gd name="T88" fmla="*/ 152 w 768"/>
                <a:gd name="T89" fmla="*/ 405 h 972"/>
                <a:gd name="T90" fmla="*/ 203 w 768"/>
                <a:gd name="T91" fmla="*/ 358 h 972"/>
                <a:gd name="T92" fmla="*/ 258 w 768"/>
                <a:gd name="T93" fmla="*/ 316 h 972"/>
                <a:gd name="T94" fmla="*/ 311 w 768"/>
                <a:gd name="T95" fmla="*/ 282 h 972"/>
                <a:gd name="T96" fmla="*/ 351 w 768"/>
                <a:gd name="T97" fmla="*/ 250 h 972"/>
                <a:gd name="T98" fmla="*/ 389 w 768"/>
                <a:gd name="T99" fmla="*/ 210 h 972"/>
                <a:gd name="T100" fmla="*/ 429 w 768"/>
                <a:gd name="T101" fmla="*/ 175 h 972"/>
                <a:gd name="T102" fmla="*/ 467 w 768"/>
                <a:gd name="T103" fmla="*/ 149 h 972"/>
                <a:gd name="T104" fmla="*/ 509 w 768"/>
                <a:gd name="T105" fmla="*/ 147 h 972"/>
                <a:gd name="T106" fmla="*/ 543 w 768"/>
                <a:gd name="T107" fmla="*/ 116 h 972"/>
                <a:gd name="T108" fmla="*/ 583 w 768"/>
                <a:gd name="T109" fmla="*/ 86 h 972"/>
                <a:gd name="T110" fmla="*/ 620 w 768"/>
                <a:gd name="T111" fmla="*/ 56 h 972"/>
                <a:gd name="T112" fmla="*/ 658 w 768"/>
                <a:gd name="T113" fmla="*/ 27 h 972"/>
                <a:gd name="T114" fmla="*/ 696 w 768"/>
                <a:gd name="T115" fmla="*/ 4 h 9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768" h="972">
                  <a:moveTo>
                    <a:pt x="709" y="0"/>
                  </a:moveTo>
                  <a:lnTo>
                    <a:pt x="720" y="8"/>
                  </a:lnTo>
                  <a:lnTo>
                    <a:pt x="732" y="18"/>
                  </a:lnTo>
                  <a:lnTo>
                    <a:pt x="737" y="31"/>
                  </a:lnTo>
                  <a:lnTo>
                    <a:pt x="745" y="46"/>
                  </a:lnTo>
                  <a:lnTo>
                    <a:pt x="749" y="61"/>
                  </a:lnTo>
                  <a:lnTo>
                    <a:pt x="753" y="76"/>
                  </a:lnTo>
                  <a:lnTo>
                    <a:pt x="755" y="94"/>
                  </a:lnTo>
                  <a:lnTo>
                    <a:pt x="756" y="113"/>
                  </a:lnTo>
                  <a:lnTo>
                    <a:pt x="756" y="130"/>
                  </a:lnTo>
                  <a:lnTo>
                    <a:pt x="758" y="149"/>
                  </a:lnTo>
                  <a:lnTo>
                    <a:pt x="758" y="168"/>
                  </a:lnTo>
                  <a:lnTo>
                    <a:pt x="758" y="189"/>
                  </a:lnTo>
                  <a:lnTo>
                    <a:pt x="758" y="206"/>
                  </a:lnTo>
                  <a:lnTo>
                    <a:pt x="762" y="223"/>
                  </a:lnTo>
                  <a:lnTo>
                    <a:pt x="762" y="240"/>
                  </a:lnTo>
                  <a:lnTo>
                    <a:pt x="768" y="257"/>
                  </a:lnTo>
                  <a:lnTo>
                    <a:pt x="768" y="265"/>
                  </a:lnTo>
                  <a:lnTo>
                    <a:pt x="766" y="276"/>
                  </a:lnTo>
                  <a:lnTo>
                    <a:pt x="762" y="284"/>
                  </a:lnTo>
                  <a:lnTo>
                    <a:pt x="758" y="291"/>
                  </a:lnTo>
                  <a:lnTo>
                    <a:pt x="753" y="295"/>
                  </a:lnTo>
                  <a:lnTo>
                    <a:pt x="749" y="295"/>
                  </a:lnTo>
                  <a:lnTo>
                    <a:pt x="745" y="291"/>
                  </a:lnTo>
                  <a:lnTo>
                    <a:pt x="745" y="288"/>
                  </a:lnTo>
                  <a:lnTo>
                    <a:pt x="743" y="282"/>
                  </a:lnTo>
                  <a:lnTo>
                    <a:pt x="743" y="276"/>
                  </a:lnTo>
                  <a:lnTo>
                    <a:pt x="734" y="282"/>
                  </a:lnTo>
                  <a:lnTo>
                    <a:pt x="730" y="289"/>
                  </a:lnTo>
                  <a:lnTo>
                    <a:pt x="726" y="297"/>
                  </a:lnTo>
                  <a:lnTo>
                    <a:pt x="726" y="307"/>
                  </a:lnTo>
                  <a:lnTo>
                    <a:pt x="722" y="316"/>
                  </a:lnTo>
                  <a:lnTo>
                    <a:pt x="722" y="326"/>
                  </a:lnTo>
                  <a:lnTo>
                    <a:pt x="716" y="333"/>
                  </a:lnTo>
                  <a:lnTo>
                    <a:pt x="709" y="341"/>
                  </a:lnTo>
                  <a:lnTo>
                    <a:pt x="707" y="322"/>
                  </a:lnTo>
                  <a:lnTo>
                    <a:pt x="705" y="307"/>
                  </a:lnTo>
                  <a:lnTo>
                    <a:pt x="699" y="288"/>
                  </a:lnTo>
                  <a:lnTo>
                    <a:pt x="694" y="272"/>
                  </a:lnTo>
                  <a:lnTo>
                    <a:pt x="684" y="255"/>
                  </a:lnTo>
                  <a:lnTo>
                    <a:pt x="677" y="242"/>
                  </a:lnTo>
                  <a:lnTo>
                    <a:pt x="665" y="229"/>
                  </a:lnTo>
                  <a:lnTo>
                    <a:pt x="656" y="219"/>
                  </a:lnTo>
                  <a:lnTo>
                    <a:pt x="642" y="210"/>
                  </a:lnTo>
                  <a:lnTo>
                    <a:pt x="629" y="206"/>
                  </a:lnTo>
                  <a:lnTo>
                    <a:pt x="614" y="202"/>
                  </a:lnTo>
                  <a:lnTo>
                    <a:pt x="600" y="202"/>
                  </a:lnTo>
                  <a:lnTo>
                    <a:pt x="583" y="206"/>
                  </a:lnTo>
                  <a:lnTo>
                    <a:pt x="570" y="215"/>
                  </a:lnTo>
                  <a:lnTo>
                    <a:pt x="555" y="229"/>
                  </a:lnTo>
                  <a:lnTo>
                    <a:pt x="540" y="248"/>
                  </a:lnTo>
                  <a:lnTo>
                    <a:pt x="538" y="253"/>
                  </a:lnTo>
                  <a:lnTo>
                    <a:pt x="536" y="259"/>
                  </a:lnTo>
                  <a:lnTo>
                    <a:pt x="532" y="263"/>
                  </a:lnTo>
                  <a:lnTo>
                    <a:pt x="530" y="269"/>
                  </a:lnTo>
                  <a:lnTo>
                    <a:pt x="521" y="274"/>
                  </a:lnTo>
                  <a:lnTo>
                    <a:pt x="511" y="278"/>
                  </a:lnTo>
                  <a:lnTo>
                    <a:pt x="500" y="278"/>
                  </a:lnTo>
                  <a:lnTo>
                    <a:pt x="490" y="282"/>
                  </a:lnTo>
                  <a:lnTo>
                    <a:pt x="483" y="288"/>
                  </a:lnTo>
                  <a:lnTo>
                    <a:pt x="479" y="295"/>
                  </a:lnTo>
                  <a:lnTo>
                    <a:pt x="446" y="307"/>
                  </a:lnTo>
                  <a:lnTo>
                    <a:pt x="420" y="322"/>
                  </a:lnTo>
                  <a:lnTo>
                    <a:pt x="393" y="341"/>
                  </a:lnTo>
                  <a:lnTo>
                    <a:pt x="374" y="365"/>
                  </a:lnTo>
                  <a:lnTo>
                    <a:pt x="355" y="390"/>
                  </a:lnTo>
                  <a:lnTo>
                    <a:pt x="340" y="417"/>
                  </a:lnTo>
                  <a:lnTo>
                    <a:pt x="327" y="445"/>
                  </a:lnTo>
                  <a:lnTo>
                    <a:pt x="317" y="478"/>
                  </a:lnTo>
                  <a:lnTo>
                    <a:pt x="308" y="508"/>
                  </a:lnTo>
                  <a:lnTo>
                    <a:pt x="300" y="542"/>
                  </a:lnTo>
                  <a:lnTo>
                    <a:pt x="294" y="573"/>
                  </a:lnTo>
                  <a:lnTo>
                    <a:pt x="291" y="609"/>
                  </a:lnTo>
                  <a:lnTo>
                    <a:pt x="287" y="641"/>
                  </a:lnTo>
                  <a:lnTo>
                    <a:pt x="285" y="673"/>
                  </a:lnTo>
                  <a:lnTo>
                    <a:pt x="281" y="704"/>
                  </a:lnTo>
                  <a:lnTo>
                    <a:pt x="281" y="734"/>
                  </a:lnTo>
                  <a:lnTo>
                    <a:pt x="277" y="746"/>
                  </a:lnTo>
                  <a:lnTo>
                    <a:pt x="281" y="757"/>
                  </a:lnTo>
                  <a:lnTo>
                    <a:pt x="285" y="769"/>
                  </a:lnTo>
                  <a:lnTo>
                    <a:pt x="289" y="780"/>
                  </a:lnTo>
                  <a:lnTo>
                    <a:pt x="294" y="788"/>
                  </a:lnTo>
                  <a:lnTo>
                    <a:pt x="300" y="799"/>
                  </a:lnTo>
                  <a:lnTo>
                    <a:pt x="304" y="810"/>
                  </a:lnTo>
                  <a:lnTo>
                    <a:pt x="306" y="824"/>
                  </a:lnTo>
                  <a:lnTo>
                    <a:pt x="294" y="824"/>
                  </a:lnTo>
                  <a:lnTo>
                    <a:pt x="285" y="831"/>
                  </a:lnTo>
                  <a:lnTo>
                    <a:pt x="275" y="843"/>
                  </a:lnTo>
                  <a:lnTo>
                    <a:pt x="266" y="856"/>
                  </a:lnTo>
                  <a:lnTo>
                    <a:pt x="254" y="869"/>
                  </a:lnTo>
                  <a:lnTo>
                    <a:pt x="241" y="883"/>
                  </a:lnTo>
                  <a:lnTo>
                    <a:pt x="234" y="886"/>
                  </a:lnTo>
                  <a:lnTo>
                    <a:pt x="226" y="892"/>
                  </a:lnTo>
                  <a:lnTo>
                    <a:pt x="215" y="894"/>
                  </a:lnTo>
                  <a:lnTo>
                    <a:pt x="205" y="898"/>
                  </a:lnTo>
                  <a:lnTo>
                    <a:pt x="192" y="905"/>
                  </a:lnTo>
                  <a:lnTo>
                    <a:pt x="178" y="915"/>
                  </a:lnTo>
                  <a:lnTo>
                    <a:pt x="161" y="923"/>
                  </a:lnTo>
                  <a:lnTo>
                    <a:pt x="146" y="934"/>
                  </a:lnTo>
                  <a:lnTo>
                    <a:pt x="129" y="943"/>
                  </a:lnTo>
                  <a:lnTo>
                    <a:pt x="114" y="953"/>
                  </a:lnTo>
                  <a:lnTo>
                    <a:pt x="99" y="959"/>
                  </a:lnTo>
                  <a:lnTo>
                    <a:pt x="83" y="968"/>
                  </a:lnTo>
                  <a:lnTo>
                    <a:pt x="66" y="970"/>
                  </a:lnTo>
                  <a:lnTo>
                    <a:pt x="53" y="972"/>
                  </a:lnTo>
                  <a:lnTo>
                    <a:pt x="40" y="968"/>
                  </a:lnTo>
                  <a:lnTo>
                    <a:pt x="30" y="964"/>
                  </a:lnTo>
                  <a:lnTo>
                    <a:pt x="22" y="955"/>
                  </a:lnTo>
                  <a:lnTo>
                    <a:pt x="17" y="942"/>
                  </a:lnTo>
                  <a:lnTo>
                    <a:pt x="15" y="921"/>
                  </a:lnTo>
                  <a:lnTo>
                    <a:pt x="17" y="898"/>
                  </a:lnTo>
                  <a:lnTo>
                    <a:pt x="17" y="871"/>
                  </a:lnTo>
                  <a:lnTo>
                    <a:pt x="17" y="846"/>
                  </a:lnTo>
                  <a:lnTo>
                    <a:pt x="15" y="820"/>
                  </a:lnTo>
                  <a:lnTo>
                    <a:pt x="13" y="795"/>
                  </a:lnTo>
                  <a:lnTo>
                    <a:pt x="11" y="769"/>
                  </a:lnTo>
                  <a:lnTo>
                    <a:pt x="9" y="744"/>
                  </a:lnTo>
                  <a:lnTo>
                    <a:pt x="7" y="717"/>
                  </a:lnTo>
                  <a:lnTo>
                    <a:pt x="5" y="691"/>
                  </a:lnTo>
                  <a:lnTo>
                    <a:pt x="3" y="664"/>
                  </a:lnTo>
                  <a:lnTo>
                    <a:pt x="2" y="639"/>
                  </a:lnTo>
                  <a:lnTo>
                    <a:pt x="0" y="613"/>
                  </a:lnTo>
                  <a:lnTo>
                    <a:pt x="0" y="588"/>
                  </a:lnTo>
                  <a:lnTo>
                    <a:pt x="0" y="565"/>
                  </a:lnTo>
                  <a:lnTo>
                    <a:pt x="2" y="540"/>
                  </a:lnTo>
                  <a:lnTo>
                    <a:pt x="3" y="518"/>
                  </a:lnTo>
                  <a:lnTo>
                    <a:pt x="9" y="497"/>
                  </a:lnTo>
                  <a:lnTo>
                    <a:pt x="26" y="489"/>
                  </a:lnTo>
                  <a:lnTo>
                    <a:pt x="45" y="481"/>
                  </a:lnTo>
                  <a:lnTo>
                    <a:pt x="64" y="470"/>
                  </a:lnTo>
                  <a:lnTo>
                    <a:pt x="83" y="461"/>
                  </a:lnTo>
                  <a:lnTo>
                    <a:pt x="99" y="447"/>
                  </a:lnTo>
                  <a:lnTo>
                    <a:pt x="116" y="434"/>
                  </a:lnTo>
                  <a:lnTo>
                    <a:pt x="133" y="419"/>
                  </a:lnTo>
                  <a:lnTo>
                    <a:pt x="152" y="405"/>
                  </a:lnTo>
                  <a:lnTo>
                    <a:pt x="169" y="390"/>
                  </a:lnTo>
                  <a:lnTo>
                    <a:pt x="186" y="375"/>
                  </a:lnTo>
                  <a:lnTo>
                    <a:pt x="203" y="358"/>
                  </a:lnTo>
                  <a:lnTo>
                    <a:pt x="222" y="345"/>
                  </a:lnTo>
                  <a:lnTo>
                    <a:pt x="239" y="327"/>
                  </a:lnTo>
                  <a:lnTo>
                    <a:pt x="258" y="316"/>
                  </a:lnTo>
                  <a:lnTo>
                    <a:pt x="279" y="303"/>
                  </a:lnTo>
                  <a:lnTo>
                    <a:pt x="300" y="291"/>
                  </a:lnTo>
                  <a:lnTo>
                    <a:pt x="311" y="282"/>
                  </a:lnTo>
                  <a:lnTo>
                    <a:pt x="325" y="272"/>
                  </a:lnTo>
                  <a:lnTo>
                    <a:pt x="338" y="259"/>
                  </a:lnTo>
                  <a:lnTo>
                    <a:pt x="351" y="250"/>
                  </a:lnTo>
                  <a:lnTo>
                    <a:pt x="363" y="236"/>
                  </a:lnTo>
                  <a:lnTo>
                    <a:pt x="378" y="223"/>
                  </a:lnTo>
                  <a:lnTo>
                    <a:pt x="389" y="210"/>
                  </a:lnTo>
                  <a:lnTo>
                    <a:pt x="405" y="198"/>
                  </a:lnTo>
                  <a:lnTo>
                    <a:pt x="416" y="185"/>
                  </a:lnTo>
                  <a:lnTo>
                    <a:pt x="429" y="175"/>
                  </a:lnTo>
                  <a:lnTo>
                    <a:pt x="443" y="164"/>
                  </a:lnTo>
                  <a:lnTo>
                    <a:pt x="456" y="156"/>
                  </a:lnTo>
                  <a:lnTo>
                    <a:pt x="467" y="149"/>
                  </a:lnTo>
                  <a:lnTo>
                    <a:pt x="483" y="147"/>
                  </a:lnTo>
                  <a:lnTo>
                    <a:pt x="494" y="143"/>
                  </a:lnTo>
                  <a:lnTo>
                    <a:pt x="509" y="147"/>
                  </a:lnTo>
                  <a:lnTo>
                    <a:pt x="521" y="135"/>
                  </a:lnTo>
                  <a:lnTo>
                    <a:pt x="532" y="126"/>
                  </a:lnTo>
                  <a:lnTo>
                    <a:pt x="543" y="116"/>
                  </a:lnTo>
                  <a:lnTo>
                    <a:pt x="557" y="107"/>
                  </a:lnTo>
                  <a:lnTo>
                    <a:pt x="570" y="97"/>
                  </a:lnTo>
                  <a:lnTo>
                    <a:pt x="583" y="86"/>
                  </a:lnTo>
                  <a:lnTo>
                    <a:pt x="595" y="76"/>
                  </a:lnTo>
                  <a:lnTo>
                    <a:pt x="608" y="67"/>
                  </a:lnTo>
                  <a:lnTo>
                    <a:pt x="620" y="56"/>
                  </a:lnTo>
                  <a:lnTo>
                    <a:pt x="633" y="46"/>
                  </a:lnTo>
                  <a:lnTo>
                    <a:pt x="644" y="37"/>
                  </a:lnTo>
                  <a:lnTo>
                    <a:pt x="658" y="27"/>
                  </a:lnTo>
                  <a:lnTo>
                    <a:pt x="669" y="19"/>
                  </a:lnTo>
                  <a:lnTo>
                    <a:pt x="682" y="12"/>
                  </a:lnTo>
                  <a:lnTo>
                    <a:pt x="696" y="4"/>
                  </a:lnTo>
                  <a:lnTo>
                    <a:pt x="709" y="0"/>
                  </a:lnTo>
                  <a:lnTo>
                    <a:pt x="709" y="0"/>
                  </a:lnTo>
                  <a:close/>
                </a:path>
              </a:pathLst>
            </a:custGeom>
            <a:solidFill>
              <a:srgbClr val="F2CC9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2" name="Freeform 96">
              <a:extLst>
                <a:ext uri="{FF2B5EF4-FFF2-40B4-BE49-F238E27FC236}">
                  <a16:creationId xmlns:a16="http://schemas.microsoft.com/office/drawing/2014/main" id="{2EAAAAE9-1E5B-08B2-8224-C2CF6E5337F3}"/>
                </a:ext>
              </a:extLst>
            </p:cNvPr>
            <p:cNvSpPr>
              <a:spLocks/>
            </p:cNvSpPr>
            <p:nvPr/>
          </p:nvSpPr>
          <p:spPr bwMode="auto">
            <a:xfrm>
              <a:off x="1120" y="3376"/>
              <a:ext cx="21" cy="45"/>
            </a:xfrm>
            <a:custGeom>
              <a:avLst/>
              <a:gdLst>
                <a:gd name="T0" fmla="*/ 41 w 41"/>
                <a:gd name="T1" fmla="*/ 0 h 89"/>
                <a:gd name="T2" fmla="*/ 39 w 41"/>
                <a:gd name="T3" fmla="*/ 3 h 89"/>
                <a:gd name="T4" fmla="*/ 39 w 41"/>
                <a:gd name="T5" fmla="*/ 11 h 89"/>
                <a:gd name="T6" fmla="*/ 38 w 41"/>
                <a:gd name="T7" fmla="*/ 19 h 89"/>
                <a:gd name="T8" fmla="*/ 36 w 41"/>
                <a:gd name="T9" fmla="*/ 26 h 89"/>
                <a:gd name="T10" fmla="*/ 34 w 41"/>
                <a:gd name="T11" fmla="*/ 36 h 89"/>
                <a:gd name="T12" fmla="*/ 32 w 41"/>
                <a:gd name="T13" fmla="*/ 43 h 89"/>
                <a:gd name="T14" fmla="*/ 28 w 41"/>
                <a:gd name="T15" fmla="*/ 53 h 89"/>
                <a:gd name="T16" fmla="*/ 26 w 41"/>
                <a:gd name="T17" fmla="*/ 60 h 89"/>
                <a:gd name="T18" fmla="*/ 22 w 41"/>
                <a:gd name="T19" fmla="*/ 70 h 89"/>
                <a:gd name="T20" fmla="*/ 19 w 41"/>
                <a:gd name="T21" fmla="*/ 79 h 89"/>
                <a:gd name="T22" fmla="*/ 15 w 41"/>
                <a:gd name="T23" fmla="*/ 85 h 89"/>
                <a:gd name="T24" fmla="*/ 9 w 41"/>
                <a:gd name="T25" fmla="*/ 89 h 89"/>
                <a:gd name="T26" fmla="*/ 5 w 41"/>
                <a:gd name="T27" fmla="*/ 89 h 89"/>
                <a:gd name="T28" fmla="*/ 1 w 41"/>
                <a:gd name="T29" fmla="*/ 81 h 89"/>
                <a:gd name="T30" fmla="*/ 0 w 41"/>
                <a:gd name="T31" fmla="*/ 74 h 89"/>
                <a:gd name="T32" fmla="*/ 0 w 41"/>
                <a:gd name="T33" fmla="*/ 66 h 89"/>
                <a:gd name="T34" fmla="*/ 0 w 41"/>
                <a:gd name="T35" fmla="*/ 55 h 89"/>
                <a:gd name="T36" fmla="*/ 3 w 41"/>
                <a:gd name="T37" fmla="*/ 43 h 89"/>
                <a:gd name="T38" fmla="*/ 5 w 41"/>
                <a:gd name="T39" fmla="*/ 36 h 89"/>
                <a:gd name="T40" fmla="*/ 11 w 41"/>
                <a:gd name="T41" fmla="*/ 30 h 89"/>
                <a:gd name="T42" fmla="*/ 17 w 41"/>
                <a:gd name="T43" fmla="*/ 22 h 89"/>
                <a:gd name="T44" fmla="*/ 22 w 41"/>
                <a:gd name="T45" fmla="*/ 19 h 89"/>
                <a:gd name="T46" fmla="*/ 34 w 41"/>
                <a:gd name="T47" fmla="*/ 7 h 89"/>
                <a:gd name="T48" fmla="*/ 41 w 41"/>
                <a:gd name="T49" fmla="*/ 0 h 89"/>
                <a:gd name="T50" fmla="*/ 41 w 41"/>
                <a:gd name="T51" fmla="*/ 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41" h="89">
                  <a:moveTo>
                    <a:pt x="41" y="0"/>
                  </a:moveTo>
                  <a:lnTo>
                    <a:pt x="39" y="3"/>
                  </a:lnTo>
                  <a:lnTo>
                    <a:pt x="39" y="11"/>
                  </a:lnTo>
                  <a:lnTo>
                    <a:pt x="38" y="19"/>
                  </a:lnTo>
                  <a:lnTo>
                    <a:pt x="36" y="26"/>
                  </a:lnTo>
                  <a:lnTo>
                    <a:pt x="34" y="36"/>
                  </a:lnTo>
                  <a:lnTo>
                    <a:pt x="32" y="43"/>
                  </a:lnTo>
                  <a:lnTo>
                    <a:pt x="28" y="53"/>
                  </a:lnTo>
                  <a:lnTo>
                    <a:pt x="26" y="60"/>
                  </a:lnTo>
                  <a:lnTo>
                    <a:pt x="22" y="70"/>
                  </a:lnTo>
                  <a:lnTo>
                    <a:pt x="19" y="79"/>
                  </a:lnTo>
                  <a:lnTo>
                    <a:pt x="15" y="85"/>
                  </a:lnTo>
                  <a:lnTo>
                    <a:pt x="9" y="89"/>
                  </a:lnTo>
                  <a:lnTo>
                    <a:pt x="5" y="89"/>
                  </a:lnTo>
                  <a:lnTo>
                    <a:pt x="1" y="81"/>
                  </a:lnTo>
                  <a:lnTo>
                    <a:pt x="0" y="74"/>
                  </a:lnTo>
                  <a:lnTo>
                    <a:pt x="0" y="66"/>
                  </a:lnTo>
                  <a:lnTo>
                    <a:pt x="0" y="55"/>
                  </a:lnTo>
                  <a:lnTo>
                    <a:pt x="3" y="43"/>
                  </a:lnTo>
                  <a:lnTo>
                    <a:pt x="5" y="36"/>
                  </a:lnTo>
                  <a:lnTo>
                    <a:pt x="11" y="30"/>
                  </a:lnTo>
                  <a:lnTo>
                    <a:pt x="17" y="22"/>
                  </a:lnTo>
                  <a:lnTo>
                    <a:pt x="22" y="19"/>
                  </a:lnTo>
                  <a:lnTo>
                    <a:pt x="34" y="7"/>
                  </a:lnTo>
                  <a:lnTo>
                    <a:pt x="41" y="0"/>
                  </a:lnTo>
                  <a:lnTo>
                    <a:pt x="4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3" name="Freeform 97">
              <a:extLst>
                <a:ext uri="{FF2B5EF4-FFF2-40B4-BE49-F238E27FC236}">
                  <a16:creationId xmlns:a16="http://schemas.microsoft.com/office/drawing/2014/main" id="{F4255425-F514-BB4B-5558-2619A3A125B3}"/>
                </a:ext>
              </a:extLst>
            </p:cNvPr>
            <p:cNvSpPr>
              <a:spLocks/>
            </p:cNvSpPr>
            <p:nvPr/>
          </p:nvSpPr>
          <p:spPr bwMode="auto">
            <a:xfrm>
              <a:off x="1834" y="3376"/>
              <a:ext cx="36" cy="24"/>
            </a:xfrm>
            <a:custGeom>
              <a:avLst/>
              <a:gdLst>
                <a:gd name="T0" fmla="*/ 63 w 73"/>
                <a:gd name="T1" fmla="*/ 0 h 47"/>
                <a:gd name="T2" fmla="*/ 69 w 73"/>
                <a:gd name="T3" fmla="*/ 0 h 47"/>
                <a:gd name="T4" fmla="*/ 73 w 73"/>
                <a:gd name="T5" fmla="*/ 0 h 47"/>
                <a:gd name="T6" fmla="*/ 61 w 73"/>
                <a:gd name="T7" fmla="*/ 11 h 47"/>
                <a:gd name="T8" fmla="*/ 50 w 73"/>
                <a:gd name="T9" fmla="*/ 20 h 47"/>
                <a:gd name="T10" fmla="*/ 37 w 73"/>
                <a:gd name="T11" fmla="*/ 28 h 47"/>
                <a:gd name="T12" fmla="*/ 25 w 73"/>
                <a:gd name="T13" fmla="*/ 36 h 47"/>
                <a:gd name="T14" fmla="*/ 14 w 73"/>
                <a:gd name="T15" fmla="*/ 41 h 47"/>
                <a:gd name="T16" fmla="*/ 0 w 73"/>
                <a:gd name="T17" fmla="*/ 47 h 47"/>
                <a:gd name="T18" fmla="*/ 8 w 73"/>
                <a:gd name="T19" fmla="*/ 38 h 47"/>
                <a:gd name="T20" fmla="*/ 16 w 73"/>
                <a:gd name="T21" fmla="*/ 30 h 47"/>
                <a:gd name="T22" fmla="*/ 23 w 73"/>
                <a:gd name="T23" fmla="*/ 20 h 47"/>
                <a:gd name="T24" fmla="*/ 31 w 73"/>
                <a:gd name="T25" fmla="*/ 15 h 47"/>
                <a:gd name="T26" fmla="*/ 37 w 73"/>
                <a:gd name="T27" fmla="*/ 9 h 47"/>
                <a:gd name="T28" fmla="*/ 46 w 73"/>
                <a:gd name="T29" fmla="*/ 3 h 47"/>
                <a:gd name="T30" fmla="*/ 54 w 73"/>
                <a:gd name="T31" fmla="*/ 0 h 47"/>
                <a:gd name="T32" fmla="*/ 63 w 73"/>
                <a:gd name="T33" fmla="*/ 0 h 47"/>
                <a:gd name="T34" fmla="*/ 63 w 73"/>
                <a:gd name="T35" fmla="*/ 0 h 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73" h="47">
                  <a:moveTo>
                    <a:pt x="63" y="0"/>
                  </a:moveTo>
                  <a:lnTo>
                    <a:pt x="69" y="0"/>
                  </a:lnTo>
                  <a:lnTo>
                    <a:pt x="73" y="0"/>
                  </a:lnTo>
                  <a:lnTo>
                    <a:pt x="61" y="11"/>
                  </a:lnTo>
                  <a:lnTo>
                    <a:pt x="50" y="20"/>
                  </a:lnTo>
                  <a:lnTo>
                    <a:pt x="37" y="28"/>
                  </a:lnTo>
                  <a:lnTo>
                    <a:pt x="25" y="36"/>
                  </a:lnTo>
                  <a:lnTo>
                    <a:pt x="14" y="41"/>
                  </a:lnTo>
                  <a:lnTo>
                    <a:pt x="0" y="47"/>
                  </a:lnTo>
                  <a:lnTo>
                    <a:pt x="8" y="38"/>
                  </a:lnTo>
                  <a:lnTo>
                    <a:pt x="16" y="30"/>
                  </a:lnTo>
                  <a:lnTo>
                    <a:pt x="23" y="20"/>
                  </a:lnTo>
                  <a:lnTo>
                    <a:pt x="31" y="15"/>
                  </a:lnTo>
                  <a:lnTo>
                    <a:pt x="37" y="9"/>
                  </a:lnTo>
                  <a:lnTo>
                    <a:pt x="46" y="3"/>
                  </a:lnTo>
                  <a:lnTo>
                    <a:pt x="54" y="0"/>
                  </a:lnTo>
                  <a:lnTo>
                    <a:pt x="63" y="0"/>
                  </a:lnTo>
                  <a:lnTo>
                    <a:pt x="6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4" name="Freeform 98">
              <a:extLst>
                <a:ext uri="{FF2B5EF4-FFF2-40B4-BE49-F238E27FC236}">
                  <a16:creationId xmlns:a16="http://schemas.microsoft.com/office/drawing/2014/main" id="{8D93823E-240D-4BE7-4880-A2B447E4372C}"/>
                </a:ext>
              </a:extLst>
            </p:cNvPr>
            <p:cNvSpPr>
              <a:spLocks/>
            </p:cNvSpPr>
            <p:nvPr/>
          </p:nvSpPr>
          <p:spPr bwMode="auto">
            <a:xfrm>
              <a:off x="1868" y="3386"/>
              <a:ext cx="38" cy="32"/>
            </a:xfrm>
            <a:custGeom>
              <a:avLst/>
              <a:gdLst>
                <a:gd name="T0" fmla="*/ 38 w 76"/>
                <a:gd name="T1" fmla="*/ 0 h 64"/>
                <a:gd name="T2" fmla="*/ 53 w 76"/>
                <a:gd name="T3" fmla="*/ 1 h 64"/>
                <a:gd name="T4" fmla="*/ 63 w 76"/>
                <a:gd name="T5" fmla="*/ 7 h 64"/>
                <a:gd name="T6" fmla="*/ 72 w 76"/>
                <a:gd name="T7" fmla="*/ 11 h 64"/>
                <a:gd name="T8" fmla="*/ 76 w 76"/>
                <a:gd name="T9" fmla="*/ 15 h 64"/>
                <a:gd name="T10" fmla="*/ 76 w 76"/>
                <a:gd name="T11" fmla="*/ 22 h 64"/>
                <a:gd name="T12" fmla="*/ 68 w 76"/>
                <a:gd name="T13" fmla="*/ 32 h 64"/>
                <a:gd name="T14" fmla="*/ 61 w 76"/>
                <a:gd name="T15" fmla="*/ 36 h 64"/>
                <a:gd name="T16" fmla="*/ 53 w 76"/>
                <a:gd name="T17" fmla="*/ 40 h 64"/>
                <a:gd name="T18" fmla="*/ 44 w 76"/>
                <a:gd name="T19" fmla="*/ 43 h 64"/>
                <a:gd name="T20" fmla="*/ 34 w 76"/>
                <a:gd name="T21" fmla="*/ 47 h 64"/>
                <a:gd name="T22" fmla="*/ 23 w 76"/>
                <a:gd name="T23" fmla="*/ 51 h 64"/>
                <a:gd name="T24" fmla="*/ 15 w 76"/>
                <a:gd name="T25" fmla="*/ 57 h 64"/>
                <a:gd name="T26" fmla="*/ 6 w 76"/>
                <a:gd name="T27" fmla="*/ 60 h 64"/>
                <a:gd name="T28" fmla="*/ 0 w 76"/>
                <a:gd name="T29" fmla="*/ 64 h 64"/>
                <a:gd name="T30" fmla="*/ 0 w 76"/>
                <a:gd name="T31" fmla="*/ 51 h 64"/>
                <a:gd name="T32" fmla="*/ 6 w 76"/>
                <a:gd name="T33" fmla="*/ 43 h 64"/>
                <a:gd name="T34" fmla="*/ 11 w 76"/>
                <a:gd name="T35" fmla="*/ 34 h 64"/>
                <a:gd name="T36" fmla="*/ 23 w 76"/>
                <a:gd name="T37" fmla="*/ 28 h 64"/>
                <a:gd name="T38" fmla="*/ 27 w 76"/>
                <a:gd name="T39" fmla="*/ 20 h 64"/>
                <a:gd name="T40" fmla="*/ 32 w 76"/>
                <a:gd name="T41" fmla="*/ 15 h 64"/>
                <a:gd name="T42" fmla="*/ 36 w 76"/>
                <a:gd name="T43" fmla="*/ 7 h 64"/>
                <a:gd name="T44" fmla="*/ 38 w 76"/>
                <a:gd name="T45" fmla="*/ 0 h 64"/>
                <a:gd name="T46" fmla="*/ 38 w 76"/>
                <a:gd name="T47"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76" h="64">
                  <a:moveTo>
                    <a:pt x="38" y="0"/>
                  </a:moveTo>
                  <a:lnTo>
                    <a:pt x="53" y="1"/>
                  </a:lnTo>
                  <a:lnTo>
                    <a:pt x="63" y="7"/>
                  </a:lnTo>
                  <a:lnTo>
                    <a:pt x="72" y="11"/>
                  </a:lnTo>
                  <a:lnTo>
                    <a:pt x="76" y="15"/>
                  </a:lnTo>
                  <a:lnTo>
                    <a:pt x="76" y="22"/>
                  </a:lnTo>
                  <a:lnTo>
                    <a:pt x="68" y="32"/>
                  </a:lnTo>
                  <a:lnTo>
                    <a:pt x="61" y="36"/>
                  </a:lnTo>
                  <a:lnTo>
                    <a:pt x="53" y="40"/>
                  </a:lnTo>
                  <a:lnTo>
                    <a:pt x="44" y="43"/>
                  </a:lnTo>
                  <a:lnTo>
                    <a:pt x="34" y="47"/>
                  </a:lnTo>
                  <a:lnTo>
                    <a:pt x="23" y="51"/>
                  </a:lnTo>
                  <a:lnTo>
                    <a:pt x="15" y="57"/>
                  </a:lnTo>
                  <a:lnTo>
                    <a:pt x="6" y="60"/>
                  </a:lnTo>
                  <a:lnTo>
                    <a:pt x="0" y="64"/>
                  </a:lnTo>
                  <a:lnTo>
                    <a:pt x="0" y="51"/>
                  </a:lnTo>
                  <a:lnTo>
                    <a:pt x="6" y="43"/>
                  </a:lnTo>
                  <a:lnTo>
                    <a:pt x="11" y="34"/>
                  </a:lnTo>
                  <a:lnTo>
                    <a:pt x="23" y="28"/>
                  </a:lnTo>
                  <a:lnTo>
                    <a:pt x="27" y="20"/>
                  </a:lnTo>
                  <a:lnTo>
                    <a:pt x="32" y="15"/>
                  </a:lnTo>
                  <a:lnTo>
                    <a:pt x="36" y="7"/>
                  </a:lnTo>
                  <a:lnTo>
                    <a:pt x="38" y="0"/>
                  </a:lnTo>
                  <a:lnTo>
                    <a:pt x="3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5" name="Freeform 99">
              <a:extLst>
                <a:ext uri="{FF2B5EF4-FFF2-40B4-BE49-F238E27FC236}">
                  <a16:creationId xmlns:a16="http://schemas.microsoft.com/office/drawing/2014/main" id="{9ACFBFC1-CFEA-5FDE-801F-E67E2F89B85F}"/>
                </a:ext>
              </a:extLst>
            </p:cNvPr>
            <p:cNvSpPr>
              <a:spLocks/>
            </p:cNvSpPr>
            <p:nvPr/>
          </p:nvSpPr>
          <p:spPr bwMode="auto">
            <a:xfrm>
              <a:off x="1221" y="3391"/>
              <a:ext cx="15" cy="61"/>
            </a:xfrm>
            <a:custGeom>
              <a:avLst/>
              <a:gdLst>
                <a:gd name="T0" fmla="*/ 21 w 31"/>
                <a:gd name="T1" fmla="*/ 0 h 124"/>
                <a:gd name="T2" fmla="*/ 21 w 31"/>
                <a:gd name="T3" fmla="*/ 8 h 124"/>
                <a:gd name="T4" fmla="*/ 21 w 31"/>
                <a:gd name="T5" fmla="*/ 15 h 124"/>
                <a:gd name="T6" fmla="*/ 23 w 31"/>
                <a:gd name="T7" fmla="*/ 25 h 124"/>
                <a:gd name="T8" fmla="*/ 23 w 31"/>
                <a:gd name="T9" fmla="*/ 34 h 124"/>
                <a:gd name="T10" fmla="*/ 23 w 31"/>
                <a:gd name="T11" fmla="*/ 44 h 124"/>
                <a:gd name="T12" fmla="*/ 25 w 31"/>
                <a:gd name="T13" fmla="*/ 55 h 124"/>
                <a:gd name="T14" fmla="*/ 25 w 31"/>
                <a:gd name="T15" fmla="*/ 65 h 124"/>
                <a:gd name="T16" fmla="*/ 27 w 31"/>
                <a:gd name="T17" fmla="*/ 74 h 124"/>
                <a:gd name="T18" fmla="*/ 27 w 31"/>
                <a:gd name="T19" fmla="*/ 88 h 124"/>
                <a:gd name="T20" fmla="*/ 29 w 31"/>
                <a:gd name="T21" fmla="*/ 99 h 124"/>
                <a:gd name="T22" fmla="*/ 29 w 31"/>
                <a:gd name="T23" fmla="*/ 110 h 124"/>
                <a:gd name="T24" fmla="*/ 31 w 31"/>
                <a:gd name="T25" fmla="*/ 124 h 124"/>
                <a:gd name="T26" fmla="*/ 21 w 31"/>
                <a:gd name="T27" fmla="*/ 118 h 124"/>
                <a:gd name="T28" fmla="*/ 13 w 31"/>
                <a:gd name="T29" fmla="*/ 116 h 124"/>
                <a:gd name="T30" fmla="*/ 10 w 31"/>
                <a:gd name="T31" fmla="*/ 110 h 124"/>
                <a:gd name="T32" fmla="*/ 8 w 31"/>
                <a:gd name="T33" fmla="*/ 107 h 124"/>
                <a:gd name="T34" fmla="*/ 0 w 31"/>
                <a:gd name="T35" fmla="*/ 93 h 124"/>
                <a:gd name="T36" fmla="*/ 0 w 31"/>
                <a:gd name="T37" fmla="*/ 82 h 124"/>
                <a:gd name="T38" fmla="*/ 0 w 31"/>
                <a:gd name="T39" fmla="*/ 67 h 124"/>
                <a:gd name="T40" fmla="*/ 4 w 31"/>
                <a:gd name="T41" fmla="*/ 53 h 124"/>
                <a:gd name="T42" fmla="*/ 10 w 31"/>
                <a:gd name="T43" fmla="*/ 38 h 124"/>
                <a:gd name="T44" fmla="*/ 13 w 31"/>
                <a:gd name="T45" fmla="*/ 25 h 124"/>
                <a:gd name="T46" fmla="*/ 17 w 31"/>
                <a:gd name="T47" fmla="*/ 11 h 124"/>
                <a:gd name="T48" fmla="*/ 21 w 31"/>
                <a:gd name="T49" fmla="*/ 0 h 124"/>
                <a:gd name="T50" fmla="*/ 21 w 31"/>
                <a:gd name="T51" fmla="*/ 0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1" h="124">
                  <a:moveTo>
                    <a:pt x="21" y="0"/>
                  </a:moveTo>
                  <a:lnTo>
                    <a:pt x="21" y="8"/>
                  </a:lnTo>
                  <a:lnTo>
                    <a:pt x="21" y="15"/>
                  </a:lnTo>
                  <a:lnTo>
                    <a:pt x="23" y="25"/>
                  </a:lnTo>
                  <a:lnTo>
                    <a:pt x="23" y="34"/>
                  </a:lnTo>
                  <a:lnTo>
                    <a:pt x="23" y="44"/>
                  </a:lnTo>
                  <a:lnTo>
                    <a:pt x="25" y="55"/>
                  </a:lnTo>
                  <a:lnTo>
                    <a:pt x="25" y="65"/>
                  </a:lnTo>
                  <a:lnTo>
                    <a:pt x="27" y="74"/>
                  </a:lnTo>
                  <a:lnTo>
                    <a:pt x="27" y="88"/>
                  </a:lnTo>
                  <a:lnTo>
                    <a:pt x="29" y="99"/>
                  </a:lnTo>
                  <a:lnTo>
                    <a:pt x="29" y="110"/>
                  </a:lnTo>
                  <a:lnTo>
                    <a:pt x="31" y="124"/>
                  </a:lnTo>
                  <a:lnTo>
                    <a:pt x="21" y="118"/>
                  </a:lnTo>
                  <a:lnTo>
                    <a:pt x="13" y="116"/>
                  </a:lnTo>
                  <a:lnTo>
                    <a:pt x="10" y="110"/>
                  </a:lnTo>
                  <a:lnTo>
                    <a:pt x="8" y="107"/>
                  </a:lnTo>
                  <a:lnTo>
                    <a:pt x="0" y="93"/>
                  </a:lnTo>
                  <a:lnTo>
                    <a:pt x="0" y="82"/>
                  </a:lnTo>
                  <a:lnTo>
                    <a:pt x="0" y="67"/>
                  </a:lnTo>
                  <a:lnTo>
                    <a:pt x="4" y="53"/>
                  </a:lnTo>
                  <a:lnTo>
                    <a:pt x="10" y="38"/>
                  </a:lnTo>
                  <a:lnTo>
                    <a:pt x="13" y="25"/>
                  </a:lnTo>
                  <a:lnTo>
                    <a:pt x="17" y="11"/>
                  </a:lnTo>
                  <a:lnTo>
                    <a:pt x="21" y="0"/>
                  </a:lnTo>
                  <a:lnTo>
                    <a:pt x="2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6" name="Freeform 100">
              <a:extLst>
                <a:ext uri="{FF2B5EF4-FFF2-40B4-BE49-F238E27FC236}">
                  <a16:creationId xmlns:a16="http://schemas.microsoft.com/office/drawing/2014/main" id="{12AC32E1-2601-0236-4EAA-5047F4F1B8B8}"/>
                </a:ext>
              </a:extLst>
            </p:cNvPr>
            <p:cNvSpPr>
              <a:spLocks/>
            </p:cNvSpPr>
            <p:nvPr/>
          </p:nvSpPr>
          <p:spPr bwMode="auto">
            <a:xfrm>
              <a:off x="2096" y="3394"/>
              <a:ext cx="10" cy="11"/>
            </a:xfrm>
            <a:custGeom>
              <a:avLst/>
              <a:gdLst>
                <a:gd name="T0" fmla="*/ 19 w 21"/>
                <a:gd name="T1" fmla="*/ 0 h 21"/>
                <a:gd name="T2" fmla="*/ 21 w 21"/>
                <a:gd name="T3" fmla="*/ 7 h 21"/>
                <a:gd name="T4" fmla="*/ 17 w 21"/>
                <a:gd name="T5" fmla="*/ 15 h 21"/>
                <a:gd name="T6" fmla="*/ 10 w 21"/>
                <a:gd name="T7" fmla="*/ 21 h 21"/>
                <a:gd name="T8" fmla="*/ 0 w 21"/>
                <a:gd name="T9" fmla="*/ 21 h 21"/>
                <a:gd name="T10" fmla="*/ 0 w 21"/>
                <a:gd name="T11" fmla="*/ 13 h 21"/>
                <a:gd name="T12" fmla="*/ 6 w 21"/>
                <a:gd name="T13" fmla="*/ 7 h 21"/>
                <a:gd name="T14" fmla="*/ 14 w 21"/>
                <a:gd name="T15" fmla="*/ 3 h 21"/>
                <a:gd name="T16" fmla="*/ 19 w 21"/>
                <a:gd name="T17" fmla="*/ 0 h 21"/>
                <a:gd name="T18" fmla="*/ 19 w 21"/>
                <a:gd name="T1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19" y="0"/>
                  </a:moveTo>
                  <a:lnTo>
                    <a:pt x="21" y="7"/>
                  </a:lnTo>
                  <a:lnTo>
                    <a:pt x="17" y="15"/>
                  </a:lnTo>
                  <a:lnTo>
                    <a:pt x="10" y="21"/>
                  </a:lnTo>
                  <a:lnTo>
                    <a:pt x="0" y="21"/>
                  </a:lnTo>
                  <a:lnTo>
                    <a:pt x="0" y="13"/>
                  </a:lnTo>
                  <a:lnTo>
                    <a:pt x="6" y="7"/>
                  </a:lnTo>
                  <a:lnTo>
                    <a:pt x="14" y="3"/>
                  </a:lnTo>
                  <a:lnTo>
                    <a:pt x="19" y="0"/>
                  </a:lnTo>
                  <a:lnTo>
                    <a:pt x="1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7" name="Freeform 101">
              <a:extLst>
                <a:ext uri="{FF2B5EF4-FFF2-40B4-BE49-F238E27FC236}">
                  <a16:creationId xmlns:a16="http://schemas.microsoft.com/office/drawing/2014/main" id="{74CBEF9B-7F55-08FF-CB42-BF22668BA657}"/>
                </a:ext>
              </a:extLst>
            </p:cNvPr>
            <p:cNvSpPr>
              <a:spLocks/>
            </p:cNvSpPr>
            <p:nvPr/>
          </p:nvSpPr>
          <p:spPr bwMode="auto">
            <a:xfrm>
              <a:off x="2120" y="3400"/>
              <a:ext cx="8" cy="36"/>
            </a:xfrm>
            <a:custGeom>
              <a:avLst/>
              <a:gdLst>
                <a:gd name="T0" fmla="*/ 4 w 15"/>
                <a:gd name="T1" fmla="*/ 0 h 72"/>
                <a:gd name="T2" fmla="*/ 4 w 15"/>
                <a:gd name="T3" fmla="*/ 8 h 72"/>
                <a:gd name="T4" fmla="*/ 5 w 15"/>
                <a:gd name="T5" fmla="*/ 17 h 72"/>
                <a:gd name="T6" fmla="*/ 7 w 15"/>
                <a:gd name="T7" fmla="*/ 25 h 72"/>
                <a:gd name="T8" fmla="*/ 9 w 15"/>
                <a:gd name="T9" fmla="*/ 34 h 72"/>
                <a:gd name="T10" fmla="*/ 11 w 15"/>
                <a:gd name="T11" fmla="*/ 42 h 72"/>
                <a:gd name="T12" fmla="*/ 13 w 15"/>
                <a:gd name="T13" fmla="*/ 51 h 72"/>
                <a:gd name="T14" fmla="*/ 13 w 15"/>
                <a:gd name="T15" fmla="*/ 61 h 72"/>
                <a:gd name="T16" fmla="*/ 15 w 15"/>
                <a:gd name="T17" fmla="*/ 72 h 72"/>
                <a:gd name="T18" fmla="*/ 11 w 15"/>
                <a:gd name="T19" fmla="*/ 72 h 72"/>
                <a:gd name="T20" fmla="*/ 7 w 15"/>
                <a:gd name="T21" fmla="*/ 72 h 72"/>
                <a:gd name="T22" fmla="*/ 4 w 15"/>
                <a:gd name="T23" fmla="*/ 63 h 72"/>
                <a:gd name="T24" fmla="*/ 4 w 15"/>
                <a:gd name="T25" fmla="*/ 53 h 72"/>
                <a:gd name="T26" fmla="*/ 0 w 15"/>
                <a:gd name="T27" fmla="*/ 44 h 72"/>
                <a:gd name="T28" fmla="*/ 0 w 15"/>
                <a:gd name="T29" fmla="*/ 36 h 72"/>
                <a:gd name="T30" fmla="*/ 0 w 15"/>
                <a:gd name="T31" fmla="*/ 27 h 72"/>
                <a:gd name="T32" fmla="*/ 0 w 15"/>
                <a:gd name="T33" fmla="*/ 17 h 72"/>
                <a:gd name="T34" fmla="*/ 0 w 15"/>
                <a:gd name="T35" fmla="*/ 8 h 72"/>
                <a:gd name="T36" fmla="*/ 4 w 15"/>
                <a:gd name="T37" fmla="*/ 0 h 72"/>
                <a:gd name="T38" fmla="*/ 4 w 15"/>
                <a:gd name="T39" fmla="*/ 0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5" h="72">
                  <a:moveTo>
                    <a:pt x="4" y="0"/>
                  </a:moveTo>
                  <a:lnTo>
                    <a:pt x="4" y="8"/>
                  </a:lnTo>
                  <a:lnTo>
                    <a:pt x="5" y="17"/>
                  </a:lnTo>
                  <a:lnTo>
                    <a:pt x="7" y="25"/>
                  </a:lnTo>
                  <a:lnTo>
                    <a:pt x="9" y="34"/>
                  </a:lnTo>
                  <a:lnTo>
                    <a:pt x="11" y="42"/>
                  </a:lnTo>
                  <a:lnTo>
                    <a:pt x="13" y="51"/>
                  </a:lnTo>
                  <a:lnTo>
                    <a:pt x="13" y="61"/>
                  </a:lnTo>
                  <a:lnTo>
                    <a:pt x="15" y="72"/>
                  </a:lnTo>
                  <a:lnTo>
                    <a:pt x="11" y="72"/>
                  </a:lnTo>
                  <a:lnTo>
                    <a:pt x="7" y="72"/>
                  </a:lnTo>
                  <a:lnTo>
                    <a:pt x="4" y="63"/>
                  </a:lnTo>
                  <a:lnTo>
                    <a:pt x="4" y="53"/>
                  </a:lnTo>
                  <a:lnTo>
                    <a:pt x="0" y="44"/>
                  </a:lnTo>
                  <a:lnTo>
                    <a:pt x="0" y="36"/>
                  </a:lnTo>
                  <a:lnTo>
                    <a:pt x="0" y="27"/>
                  </a:lnTo>
                  <a:lnTo>
                    <a:pt x="0" y="17"/>
                  </a:lnTo>
                  <a:lnTo>
                    <a:pt x="0" y="8"/>
                  </a:lnTo>
                  <a:lnTo>
                    <a:pt x="4"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8" name="Freeform 102">
              <a:extLst>
                <a:ext uri="{FF2B5EF4-FFF2-40B4-BE49-F238E27FC236}">
                  <a16:creationId xmlns:a16="http://schemas.microsoft.com/office/drawing/2014/main" id="{A1A3D968-829A-0091-B50C-3485A2D19C35}"/>
                </a:ext>
              </a:extLst>
            </p:cNvPr>
            <p:cNvSpPr>
              <a:spLocks/>
            </p:cNvSpPr>
            <p:nvPr/>
          </p:nvSpPr>
          <p:spPr bwMode="auto">
            <a:xfrm>
              <a:off x="1274" y="3403"/>
              <a:ext cx="24" cy="123"/>
            </a:xfrm>
            <a:custGeom>
              <a:avLst/>
              <a:gdLst>
                <a:gd name="T0" fmla="*/ 20 w 47"/>
                <a:gd name="T1" fmla="*/ 0 h 245"/>
                <a:gd name="T2" fmla="*/ 20 w 47"/>
                <a:gd name="T3" fmla="*/ 11 h 245"/>
                <a:gd name="T4" fmla="*/ 22 w 47"/>
                <a:gd name="T5" fmla="*/ 23 h 245"/>
                <a:gd name="T6" fmla="*/ 22 w 47"/>
                <a:gd name="T7" fmla="*/ 32 h 245"/>
                <a:gd name="T8" fmla="*/ 24 w 47"/>
                <a:gd name="T9" fmla="*/ 45 h 245"/>
                <a:gd name="T10" fmla="*/ 26 w 47"/>
                <a:gd name="T11" fmla="*/ 55 h 245"/>
                <a:gd name="T12" fmla="*/ 26 w 47"/>
                <a:gd name="T13" fmla="*/ 66 h 245"/>
                <a:gd name="T14" fmla="*/ 28 w 47"/>
                <a:gd name="T15" fmla="*/ 76 h 245"/>
                <a:gd name="T16" fmla="*/ 30 w 47"/>
                <a:gd name="T17" fmla="*/ 89 h 245"/>
                <a:gd name="T18" fmla="*/ 30 w 47"/>
                <a:gd name="T19" fmla="*/ 97 h 245"/>
                <a:gd name="T20" fmla="*/ 32 w 47"/>
                <a:gd name="T21" fmla="*/ 106 h 245"/>
                <a:gd name="T22" fmla="*/ 32 w 47"/>
                <a:gd name="T23" fmla="*/ 116 h 245"/>
                <a:gd name="T24" fmla="*/ 34 w 47"/>
                <a:gd name="T25" fmla="*/ 127 h 245"/>
                <a:gd name="T26" fmla="*/ 34 w 47"/>
                <a:gd name="T27" fmla="*/ 135 h 245"/>
                <a:gd name="T28" fmla="*/ 36 w 47"/>
                <a:gd name="T29" fmla="*/ 146 h 245"/>
                <a:gd name="T30" fmla="*/ 36 w 47"/>
                <a:gd name="T31" fmla="*/ 156 h 245"/>
                <a:gd name="T32" fmla="*/ 40 w 47"/>
                <a:gd name="T33" fmla="*/ 165 h 245"/>
                <a:gd name="T34" fmla="*/ 40 w 47"/>
                <a:gd name="T35" fmla="*/ 175 h 245"/>
                <a:gd name="T36" fmla="*/ 40 w 47"/>
                <a:gd name="T37" fmla="*/ 184 h 245"/>
                <a:gd name="T38" fmla="*/ 41 w 47"/>
                <a:gd name="T39" fmla="*/ 194 h 245"/>
                <a:gd name="T40" fmla="*/ 43 w 47"/>
                <a:gd name="T41" fmla="*/ 205 h 245"/>
                <a:gd name="T42" fmla="*/ 43 w 47"/>
                <a:gd name="T43" fmla="*/ 215 h 245"/>
                <a:gd name="T44" fmla="*/ 45 w 47"/>
                <a:gd name="T45" fmla="*/ 224 h 245"/>
                <a:gd name="T46" fmla="*/ 45 w 47"/>
                <a:gd name="T47" fmla="*/ 234 h 245"/>
                <a:gd name="T48" fmla="*/ 47 w 47"/>
                <a:gd name="T49" fmla="*/ 245 h 245"/>
                <a:gd name="T50" fmla="*/ 40 w 47"/>
                <a:gd name="T51" fmla="*/ 232 h 245"/>
                <a:gd name="T52" fmla="*/ 34 w 47"/>
                <a:gd name="T53" fmla="*/ 222 h 245"/>
                <a:gd name="T54" fmla="*/ 28 w 47"/>
                <a:gd name="T55" fmla="*/ 211 h 245"/>
                <a:gd name="T56" fmla="*/ 24 w 47"/>
                <a:gd name="T57" fmla="*/ 199 h 245"/>
                <a:gd name="T58" fmla="*/ 20 w 47"/>
                <a:gd name="T59" fmla="*/ 188 h 245"/>
                <a:gd name="T60" fmla="*/ 17 w 47"/>
                <a:gd name="T61" fmla="*/ 177 h 245"/>
                <a:gd name="T62" fmla="*/ 13 w 47"/>
                <a:gd name="T63" fmla="*/ 165 h 245"/>
                <a:gd name="T64" fmla="*/ 11 w 47"/>
                <a:gd name="T65" fmla="*/ 154 h 245"/>
                <a:gd name="T66" fmla="*/ 7 w 47"/>
                <a:gd name="T67" fmla="*/ 142 h 245"/>
                <a:gd name="T68" fmla="*/ 5 w 47"/>
                <a:gd name="T69" fmla="*/ 135 h 245"/>
                <a:gd name="T70" fmla="*/ 3 w 47"/>
                <a:gd name="T71" fmla="*/ 123 h 245"/>
                <a:gd name="T72" fmla="*/ 3 w 47"/>
                <a:gd name="T73" fmla="*/ 114 h 245"/>
                <a:gd name="T74" fmla="*/ 1 w 47"/>
                <a:gd name="T75" fmla="*/ 102 h 245"/>
                <a:gd name="T76" fmla="*/ 0 w 47"/>
                <a:gd name="T77" fmla="*/ 93 h 245"/>
                <a:gd name="T78" fmla="*/ 0 w 47"/>
                <a:gd name="T79" fmla="*/ 85 h 245"/>
                <a:gd name="T80" fmla="*/ 1 w 47"/>
                <a:gd name="T81" fmla="*/ 76 h 245"/>
                <a:gd name="T82" fmla="*/ 1 w 47"/>
                <a:gd name="T83" fmla="*/ 64 h 245"/>
                <a:gd name="T84" fmla="*/ 1 w 47"/>
                <a:gd name="T85" fmla="*/ 55 h 245"/>
                <a:gd name="T86" fmla="*/ 3 w 47"/>
                <a:gd name="T87" fmla="*/ 45 h 245"/>
                <a:gd name="T88" fmla="*/ 7 w 47"/>
                <a:gd name="T89" fmla="*/ 36 h 245"/>
                <a:gd name="T90" fmla="*/ 9 w 47"/>
                <a:gd name="T91" fmla="*/ 26 h 245"/>
                <a:gd name="T92" fmla="*/ 11 w 47"/>
                <a:gd name="T93" fmla="*/ 17 h 245"/>
                <a:gd name="T94" fmla="*/ 15 w 47"/>
                <a:gd name="T95" fmla="*/ 9 h 245"/>
                <a:gd name="T96" fmla="*/ 20 w 47"/>
                <a:gd name="T97" fmla="*/ 0 h 245"/>
                <a:gd name="T98" fmla="*/ 20 w 47"/>
                <a:gd name="T99" fmla="*/ 0 h 2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7" h="245">
                  <a:moveTo>
                    <a:pt x="20" y="0"/>
                  </a:moveTo>
                  <a:lnTo>
                    <a:pt x="20" y="11"/>
                  </a:lnTo>
                  <a:lnTo>
                    <a:pt x="22" y="23"/>
                  </a:lnTo>
                  <a:lnTo>
                    <a:pt x="22" y="32"/>
                  </a:lnTo>
                  <a:lnTo>
                    <a:pt x="24" y="45"/>
                  </a:lnTo>
                  <a:lnTo>
                    <a:pt x="26" y="55"/>
                  </a:lnTo>
                  <a:lnTo>
                    <a:pt x="26" y="66"/>
                  </a:lnTo>
                  <a:lnTo>
                    <a:pt x="28" y="76"/>
                  </a:lnTo>
                  <a:lnTo>
                    <a:pt x="30" y="89"/>
                  </a:lnTo>
                  <a:lnTo>
                    <a:pt x="30" y="97"/>
                  </a:lnTo>
                  <a:lnTo>
                    <a:pt x="32" y="106"/>
                  </a:lnTo>
                  <a:lnTo>
                    <a:pt x="32" y="116"/>
                  </a:lnTo>
                  <a:lnTo>
                    <a:pt x="34" y="127"/>
                  </a:lnTo>
                  <a:lnTo>
                    <a:pt x="34" y="135"/>
                  </a:lnTo>
                  <a:lnTo>
                    <a:pt x="36" y="146"/>
                  </a:lnTo>
                  <a:lnTo>
                    <a:pt x="36" y="156"/>
                  </a:lnTo>
                  <a:lnTo>
                    <a:pt x="40" y="165"/>
                  </a:lnTo>
                  <a:lnTo>
                    <a:pt x="40" y="175"/>
                  </a:lnTo>
                  <a:lnTo>
                    <a:pt x="40" y="184"/>
                  </a:lnTo>
                  <a:lnTo>
                    <a:pt x="41" y="194"/>
                  </a:lnTo>
                  <a:lnTo>
                    <a:pt x="43" y="205"/>
                  </a:lnTo>
                  <a:lnTo>
                    <a:pt x="43" y="215"/>
                  </a:lnTo>
                  <a:lnTo>
                    <a:pt x="45" y="224"/>
                  </a:lnTo>
                  <a:lnTo>
                    <a:pt x="45" y="234"/>
                  </a:lnTo>
                  <a:lnTo>
                    <a:pt x="47" y="245"/>
                  </a:lnTo>
                  <a:lnTo>
                    <a:pt x="40" y="232"/>
                  </a:lnTo>
                  <a:lnTo>
                    <a:pt x="34" y="222"/>
                  </a:lnTo>
                  <a:lnTo>
                    <a:pt x="28" y="211"/>
                  </a:lnTo>
                  <a:lnTo>
                    <a:pt x="24" y="199"/>
                  </a:lnTo>
                  <a:lnTo>
                    <a:pt x="20" y="188"/>
                  </a:lnTo>
                  <a:lnTo>
                    <a:pt x="17" y="177"/>
                  </a:lnTo>
                  <a:lnTo>
                    <a:pt x="13" y="165"/>
                  </a:lnTo>
                  <a:lnTo>
                    <a:pt x="11" y="154"/>
                  </a:lnTo>
                  <a:lnTo>
                    <a:pt x="7" y="142"/>
                  </a:lnTo>
                  <a:lnTo>
                    <a:pt x="5" y="135"/>
                  </a:lnTo>
                  <a:lnTo>
                    <a:pt x="3" y="123"/>
                  </a:lnTo>
                  <a:lnTo>
                    <a:pt x="3" y="114"/>
                  </a:lnTo>
                  <a:lnTo>
                    <a:pt x="1" y="102"/>
                  </a:lnTo>
                  <a:lnTo>
                    <a:pt x="0" y="93"/>
                  </a:lnTo>
                  <a:lnTo>
                    <a:pt x="0" y="85"/>
                  </a:lnTo>
                  <a:lnTo>
                    <a:pt x="1" y="76"/>
                  </a:lnTo>
                  <a:lnTo>
                    <a:pt x="1" y="64"/>
                  </a:lnTo>
                  <a:lnTo>
                    <a:pt x="1" y="55"/>
                  </a:lnTo>
                  <a:lnTo>
                    <a:pt x="3" y="45"/>
                  </a:lnTo>
                  <a:lnTo>
                    <a:pt x="7" y="36"/>
                  </a:lnTo>
                  <a:lnTo>
                    <a:pt x="9" y="26"/>
                  </a:lnTo>
                  <a:lnTo>
                    <a:pt x="11" y="17"/>
                  </a:lnTo>
                  <a:lnTo>
                    <a:pt x="15" y="9"/>
                  </a:lnTo>
                  <a:lnTo>
                    <a:pt x="20" y="0"/>
                  </a:lnTo>
                  <a:lnTo>
                    <a:pt x="2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19" name="Freeform 103">
              <a:extLst>
                <a:ext uri="{FF2B5EF4-FFF2-40B4-BE49-F238E27FC236}">
                  <a16:creationId xmlns:a16="http://schemas.microsoft.com/office/drawing/2014/main" id="{94A4741F-A8BC-1A79-C536-80860DBF78E5}"/>
                </a:ext>
              </a:extLst>
            </p:cNvPr>
            <p:cNvSpPr>
              <a:spLocks/>
            </p:cNvSpPr>
            <p:nvPr/>
          </p:nvSpPr>
          <p:spPr bwMode="auto">
            <a:xfrm>
              <a:off x="1710" y="3434"/>
              <a:ext cx="45" cy="39"/>
            </a:xfrm>
            <a:custGeom>
              <a:avLst/>
              <a:gdLst>
                <a:gd name="T0" fmla="*/ 29 w 92"/>
                <a:gd name="T1" fmla="*/ 3 h 77"/>
                <a:gd name="T2" fmla="*/ 40 w 92"/>
                <a:gd name="T3" fmla="*/ 0 h 77"/>
                <a:gd name="T4" fmla="*/ 50 w 92"/>
                <a:gd name="T5" fmla="*/ 0 h 77"/>
                <a:gd name="T6" fmla="*/ 57 w 92"/>
                <a:gd name="T7" fmla="*/ 0 h 77"/>
                <a:gd name="T8" fmla="*/ 67 w 92"/>
                <a:gd name="T9" fmla="*/ 3 h 77"/>
                <a:gd name="T10" fmla="*/ 80 w 92"/>
                <a:gd name="T11" fmla="*/ 9 h 77"/>
                <a:gd name="T12" fmla="*/ 88 w 92"/>
                <a:gd name="T13" fmla="*/ 19 h 77"/>
                <a:gd name="T14" fmla="*/ 90 w 92"/>
                <a:gd name="T15" fmla="*/ 26 h 77"/>
                <a:gd name="T16" fmla="*/ 92 w 92"/>
                <a:gd name="T17" fmla="*/ 34 h 77"/>
                <a:gd name="T18" fmla="*/ 90 w 92"/>
                <a:gd name="T19" fmla="*/ 43 h 77"/>
                <a:gd name="T20" fmla="*/ 88 w 92"/>
                <a:gd name="T21" fmla="*/ 53 h 77"/>
                <a:gd name="T22" fmla="*/ 82 w 92"/>
                <a:gd name="T23" fmla="*/ 58 h 77"/>
                <a:gd name="T24" fmla="*/ 78 w 92"/>
                <a:gd name="T25" fmla="*/ 66 h 77"/>
                <a:gd name="T26" fmla="*/ 73 w 92"/>
                <a:gd name="T27" fmla="*/ 72 h 77"/>
                <a:gd name="T28" fmla="*/ 65 w 92"/>
                <a:gd name="T29" fmla="*/ 77 h 77"/>
                <a:gd name="T30" fmla="*/ 54 w 92"/>
                <a:gd name="T31" fmla="*/ 77 h 77"/>
                <a:gd name="T32" fmla="*/ 40 w 92"/>
                <a:gd name="T33" fmla="*/ 76 h 77"/>
                <a:gd name="T34" fmla="*/ 33 w 92"/>
                <a:gd name="T35" fmla="*/ 72 h 77"/>
                <a:gd name="T36" fmla="*/ 25 w 92"/>
                <a:gd name="T37" fmla="*/ 70 h 77"/>
                <a:gd name="T38" fmla="*/ 17 w 92"/>
                <a:gd name="T39" fmla="*/ 64 h 77"/>
                <a:gd name="T40" fmla="*/ 10 w 92"/>
                <a:gd name="T41" fmla="*/ 58 h 77"/>
                <a:gd name="T42" fmla="*/ 2 w 92"/>
                <a:gd name="T43" fmla="*/ 53 h 77"/>
                <a:gd name="T44" fmla="*/ 0 w 92"/>
                <a:gd name="T45" fmla="*/ 49 h 77"/>
                <a:gd name="T46" fmla="*/ 0 w 92"/>
                <a:gd name="T47" fmla="*/ 39 h 77"/>
                <a:gd name="T48" fmla="*/ 4 w 92"/>
                <a:gd name="T49" fmla="*/ 32 h 77"/>
                <a:gd name="T50" fmla="*/ 8 w 92"/>
                <a:gd name="T51" fmla="*/ 22 h 77"/>
                <a:gd name="T52" fmla="*/ 14 w 92"/>
                <a:gd name="T53" fmla="*/ 15 h 77"/>
                <a:gd name="T54" fmla="*/ 21 w 92"/>
                <a:gd name="T55" fmla="*/ 9 h 77"/>
                <a:gd name="T56" fmla="*/ 29 w 92"/>
                <a:gd name="T57" fmla="*/ 3 h 77"/>
                <a:gd name="T58" fmla="*/ 29 w 92"/>
                <a:gd name="T59" fmla="*/ 3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92" h="77">
                  <a:moveTo>
                    <a:pt x="29" y="3"/>
                  </a:moveTo>
                  <a:lnTo>
                    <a:pt x="40" y="0"/>
                  </a:lnTo>
                  <a:lnTo>
                    <a:pt x="50" y="0"/>
                  </a:lnTo>
                  <a:lnTo>
                    <a:pt x="57" y="0"/>
                  </a:lnTo>
                  <a:lnTo>
                    <a:pt x="67" y="3"/>
                  </a:lnTo>
                  <a:lnTo>
                    <a:pt x="80" y="9"/>
                  </a:lnTo>
                  <a:lnTo>
                    <a:pt x="88" y="19"/>
                  </a:lnTo>
                  <a:lnTo>
                    <a:pt x="90" y="26"/>
                  </a:lnTo>
                  <a:lnTo>
                    <a:pt x="92" y="34"/>
                  </a:lnTo>
                  <a:lnTo>
                    <a:pt x="90" y="43"/>
                  </a:lnTo>
                  <a:lnTo>
                    <a:pt x="88" y="53"/>
                  </a:lnTo>
                  <a:lnTo>
                    <a:pt x="82" y="58"/>
                  </a:lnTo>
                  <a:lnTo>
                    <a:pt x="78" y="66"/>
                  </a:lnTo>
                  <a:lnTo>
                    <a:pt x="73" y="72"/>
                  </a:lnTo>
                  <a:lnTo>
                    <a:pt x="65" y="77"/>
                  </a:lnTo>
                  <a:lnTo>
                    <a:pt x="54" y="77"/>
                  </a:lnTo>
                  <a:lnTo>
                    <a:pt x="40" y="76"/>
                  </a:lnTo>
                  <a:lnTo>
                    <a:pt x="33" y="72"/>
                  </a:lnTo>
                  <a:lnTo>
                    <a:pt x="25" y="70"/>
                  </a:lnTo>
                  <a:lnTo>
                    <a:pt x="17" y="64"/>
                  </a:lnTo>
                  <a:lnTo>
                    <a:pt x="10" y="58"/>
                  </a:lnTo>
                  <a:lnTo>
                    <a:pt x="2" y="53"/>
                  </a:lnTo>
                  <a:lnTo>
                    <a:pt x="0" y="49"/>
                  </a:lnTo>
                  <a:lnTo>
                    <a:pt x="0" y="39"/>
                  </a:lnTo>
                  <a:lnTo>
                    <a:pt x="4" y="32"/>
                  </a:lnTo>
                  <a:lnTo>
                    <a:pt x="8" y="22"/>
                  </a:lnTo>
                  <a:lnTo>
                    <a:pt x="14" y="15"/>
                  </a:lnTo>
                  <a:lnTo>
                    <a:pt x="21" y="9"/>
                  </a:lnTo>
                  <a:lnTo>
                    <a:pt x="29" y="3"/>
                  </a:lnTo>
                  <a:lnTo>
                    <a:pt x="29" y="3"/>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0" name="Freeform 104">
              <a:extLst>
                <a:ext uri="{FF2B5EF4-FFF2-40B4-BE49-F238E27FC236}">
                  <a16:creationId xmlns:a16="http://schemas.microsoft.com/office/drawing/2014/main" id="{DEC56297-1B89-68EF-D3E9-C13999E7CE9A}"/>
                </a:ext>
              </a:extLst>
            </p:cNvPr>
            <p:cNvSpPr>
              <a:spLocks/>
            </p:cNvSpPr>
            <p:nvPr/>
          </p:nvSpPr>
          <p:spPr bwMode="auto">
            <a:xfrm>
              <a:off x="1128" y="3439"/>
              <a:ext cx="13" cy="114"/>
            </a:xfrm>
            <a:custGeom>
              <a:avLst/>
              <a:gdLst>
                <a:gd name="T0" fmla="*/ 26 w 26"/>
                <a:gd name="T1" fmla="*/ 0 h 228"/>
                <a:gd name="T2" fmla="*/ 24 w 26"/>
                <a:gd name="T3" fmla="*/ 13 h 228"/>
                <a:gd name="T4" fmla="*/ 24 w 26"/>
                <a:gd name="T5" fmla="*/ 29 h 228"/>
                <a:gd name="T6" fmla="*/ 24 w 26"/>
                <a:gd name="T7" fmla="*/ 34 h 228"/>
                <a:gd name="T8" fmla="*/ 24 w 26"/>
                <a:gd name="T9" fmla="*/ 44 h 228"/>
                <a:gd name="T10" fmla="*/ 24 w 26"/>
                <a:gd name="T11" fmla="*/ 49 h 228"/>
                <a:gd name="T12" fmla="*/ 24 w 26"/>
                <a:gd name="T13" fmla="*/ 57 h 228"/>
                <a:gd name="T14" fmla="*/ 23 w 26"/>
                <a:gd name="T15" fmla="*/ 65 h 228"/>
                <a:gd name="T16" fmla="*/ 23 w 26"/>
                <a:gd name="T17" fmla="*/ 72 h 228"/>
                <a:gd name="T18" fmla="*/ 21 w 26"/>
                <a:gd name="T19" fmla="*/ 80 h 228"/>
                <a:gd name="T20" fmla="*/ 21 w 26"/>
                <a:gd name="T21" fmla="*/ 89 h 228"/>
                <a:gd name="T22" fmla="*/ 21 w 26"/>
                <a:gd name="T23" fmla="*/ 97 h 228"/>
                <a:gd name="T24" fmla="*/ 21 w 26"/>
                <a:gd name="T25" fmla="*/ 105 h 228"/>
                <a:gd name="T26" fmla="*/ 21 w 26"/>
                <a:gd name="T27" fmla="*/ 112 h 228"/>
                <a:gd name="T28" fmla="*/ 21 w 26"/>
                <a:gd name="T29" fmla="*/ 120 h 228"/>
                <a:gd name="T30" fmla="*/ 17 w 26"/>
                <a:gd name="T31" fmla="*/ 133 h 228"/>
                <a:gd name="T32" fmla="*/ 15 w 26"/>
                <a:gd name="T33" fmla="*/ 146 h 228"/>
                <a:gd name="T34" fmla="*/ 13 w 26"/>
                <a:gd name="T35" fmla="*/ 160 h 228"/>
                <a:gd name="T36" fmla="*/ 13 w 26"/>
                <a:gd name="T37" fmla="*/ 175 h 228"/>
                <a:gd name="T38" fmla="*/ 11 w 26"/>
                <a:gd name="T39" fmla="*/ 186 h 228"/>
                <a:gd name="T40" fmla="*/ 11 w 26"/>
                <a:gd name="T41" fmla="*/ 202 h 228"/>
                <a:gd name="T42" fmla="*/ 11 w 26"/>
                <a:gd name="T43" fmla="*/ 215 h 228"/>
                <a:gd name="T44" fmla="*/ 11 w 26"/>
                <a:gd name="T45" fmla="*/ 228 h 228"/>
                <a:gd name="T46" fmla="*/ 7 w 26"/>
                <a:gd name="T47" fmla="*/ 215 h 228"/>
                <a:gd name="T48" fmla="*/ 4 w 26"/>
                <a:gd name="T49" fmla="*/ 202 h 228"/>
                <a:gd name="T50" fmla="*/ 2 w 26"/>
                <a:gd name="T51" fmla="*/ 188 h 228"/>
                <a:gd name="T52" fmla="*/ 0 w 26"/>
                <a:gd name="T53" fmla="*/ 177 h 228"/>
                <a:gd name="T54" fmla="*/ 0 w 26"/>
                <a:gd name="T55" fmla="*/ 164 h 228"/>
                <a:gd name="T56" fmla="*/ 0 w 26"/>
                <a:gd name="T57" fmla="*/ 150 h 228"/>
                <a:gd name="T58" fmla="*/ 0 w 26"/>
                <a:gd name="T59" fmla="*/ 137 h 228"/>
                <a:gd name="T60" fmla="*/ 2 w 26"/>
                <a:gd name="T61" fmla="*/ 126 h 228"/>
                <a:gd name="T62" fmla="*/ 2 w 26"/>
                <a:gd name="T63" fmla="*/ 116 h 228"/>
                <a:gd name="T64" fmla="*/ 2 w 26"/>
                <a:gd name="T65" fmla="*/ 108 h 228"/>
                <a:gd name="T66" fmla="*/ 4 w 26"/>
                <a:gd name="T67" fmla="*/ 101 h 228"/>
                <a:gd name="T68" fmla="*/ 4 w 26"/>
                <a:gd name="T69" fmla="*/ 93 h 228"/>
                <a:gd name="T70" fmla="*/ 4 w 26"/>
                <a:gd name="T71" fmla="*/ 86 h 228"/>
                <a:gd name="T72" fmla="*/ 5 w 26"/>
                <a:gd name="T73" fmla="*/ 76 h 228"/>
                <a:gd name="T74" fmla="*/ 7 w 26"/>
                <a:gd name="T75" fmla="*/ 68 h 228"/>
                <a:gd name="T76" fmla="*/ 9 w 26"/>
                <a:gd name="T77" fmla="*/ 61 h 228"/>
                <a:gd name="T78" fmla="*/ 9 w 26"/>
                <a:gd name="T79" fmla="*/ 53 h 228"/>
                <a:gd name="T80" fmla="*/ 13 w 26"/>
                <a:gd name="T81" fmla="*/ 44 h 228"/>
                <a:gd name="T82" fmla="*/ 13 w 26"/>
                <a:gd name="T83" fmla="*/ 36 h 228"/>
                <a:gd name="T84" fmla="*/ 17 w 26"/>
                <a:gd name="T85" fmla="*/ 29 h 228"/>
                <a:gd name="T86" fmla="*/ 21 w 26"/>
                <a:gd name="T87" fmla="*/ 13 h 228"/>
                <a:gd name="T88" fmla="*/ 26 w 26"/>
                <a:gd name="T89" fmla="*/ 0 h 228"/>
                <a:gd name="T90" fmla="*/ 26 w 26"/>
                <a:gd name="T91"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26" h="228">
                  <a:moveTo>
                    <a:pt x="26" y="0"/>
                  </a:moveTo>
                  <a:lnTo>
                    <a:pt x="24" y="13"/>
                  </a:lnTo>
                  <a:lnTo>
                    <a:pt x="24" y="29"/>
                  </a:lnTo>
                  <a:lnTo>
                    <a:pt x="24" y="34"/>
                  </a:lnTo>
                  <a:lnTo>
                    <a:pt x="24" y="44"/>
                  </a:lnTo>
                  <a:lnTo>
                    <a:pt x="24" y="49"/>
                  </a:lnTo>
                  <a:lnTo>
                    <a:pt x="24" y="57"/>
                  </a:lnTo>
                  <a:lnTo>
                    <a:pt x="23" y="65"/>
                  </a:lnTo>
                  <a:lnTo>
                    <a:pt x="23" y="72"/>
                  </a:lnTo>
                  <a:lnTo>
                    <a:pt x="21" y="80"/>
                  </a:lnTo>
                  <a:lnTo>
                    <a:pt x="21" y="89"/>
                  </a:lnTo>
                  <a:lnTo>
                    <a:pt x="21" y="97"/>
                  </a:lnTo>
                  <a:lnTo>
                    <a:pt x="21" y="105"/>
                  </a:lnTo>
                  <a:lnTo>
                    <a:pt x="21" y="112"/>
                  </a:lnTo>
                  <a:lnTo>
                    <a:pt x="21" y="120"/>
                  </a:lnTo>
                  <a:lnTo>
                    <a:pt x="17" y="133"/>
                  </a:lnTo>
                  <a:lnTo>
                    <a:pt x="15" y="146"/>
                  </a:lnTo>
                  <a:lnTo>
                    <a:pt x="13" y="160"/>
                  </a:lnTo>
                  <a:lnTo>
                    <a:pt x="13" y="175"/>
                  </a:lnTo>
                  <a:lnTo>
                    <a:pt x="11" y="186"/>
                  </a:lnTo>
                  <a:lnTo>
                    <a:pt x="11" y="202"/>
                  </a:lnTo>
                  <a:lnTo>
                    <a:pt x="11" y="215"/>
                  </a:lnTo>
                  <a:lnTo>
                    <a:pt x="11" y="228"/>
                  </a:lnTo>
                  <a:lnTo>
                    <a:pt x="7" y="215"/>
                  </a:lnTo>
                  <a:lnTo>
                    <a:pt x="4" y="202"/>
                  </a:lnTo>
                  <a:lnTo>
                    <a:pt x="2" y="188"/>
                  </a:lnTo>
                  <a:lnTo>
                    <a:pt x="0" y="177"/>
                  </a:lnTo>
                  <a:lnTo>
                    <a:pt x="0" y="164"/>
                  </a:lnTo>
                  <a:lnTo>
                    <a:pt x="0" y="150"/>
                  </a:lnTo>
                  <a:lnTo>
                    <a:pt x="0" y="137"/>
                  </a:lnTo>
                  <a:lnTo>
                    <a:pt x="2" y="126"/>
                  </a:lnTo>
                  <a:lnTo>
                    <a:pt x="2" y="116"/>
                  </a:lnTo>
                  <a:lnTo>
                    <a:pt x="2" y="108"/>
                  </a:lnTo>
                  <a:lnTo>
                    <a:pt x="4" y="101"/>
                  </a:lnTo>
                  <a:lnTo>
                    <a:pt x="4" y="93"/>
                  </a:lnTo>
                  <a:lnTo>
                    <a:pt x="4" y="86"/>
                  </a:lnTo>
                  <a:lnTo>
                    <a:pt x="5" y="76"/>
                  </a:lnTo>
                  <a:lnTo>
                    <a:pt x="7" y="68"/>
                  </a:lnTo>
                  <a:lnTo>
                    <a:pt x="9" y="61"/>
                  </a:lnTo>
                  <a:lnTo>
                    <a:pt x="9" y="53"/>
                  </a:lnTo>
                  <a:lnTo>
                    <a:pt x="13" y="44"/>
                  </a:lnTo>
                  <a:lnTo>
                    <a:pt x="13" y="36"/>
                  </a:lnTo>
                  <a:lnTo>
                    <a:pt x="17" y="29"/>
                  </a:lnTo>
                  <a:lnTo>
                    <a:pt x="21" y="13"/>
                  </a:lnTo>
                  <a:lnTo>
                    <a:pt x="26" y="0"/>
                  </a:lnTo>
                  <a:lnTo>
                    <a:pt x="2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1" name="Freeform 105">
              <a:extLst>
                <a:ext uri="{FF2B5EF4-FFF2-40B4-BE49-F238E27FC236}">
                  <a16:creationId xmlns:a16="http://schemas.microsoft.com/office/drawing/2014/main" id="{53C122B7-B590-BB5B-D9A2-A9B4AEC3765D}"/>
                </a:ext>
              </a:extLst>
            </p:cNvPr>
            <p:cNvSpPr>
              <a:spLocks/>
            </p:cNvSpPr>
            <p:nvPr/>
          </p:nvSpPr>
          <p:spPr bwMode="auto">
            <a:xfrm>
              <a:off x="1442" y="3461"/>
              <a:ext cx="336" cy="123"/>
            </a:xfrm>
            <a:custGeom>
              <a:avLst/>
              <a:gdLst>
                <a:gd name="T0" fmla="*/ 59 w 673"/>
                <a:gd name="T1" fmla="*/ 0 h 247"/>
                <a:gd name="T2" fmla="*/ 95 w 673"/>
                <a:gd name="T3" fmla="*/ 4 h 247"/>
                <a:gd name="T4" fmla="*/ 130 w 673"/>
                <a:gd name="T5" fmla="*/ 11 h 247"/>
                <a:gd name="T6" fmla="*/ 166 w 673"/>
                <a:gd name="T7" fmla="*/ 19 h 247"/>
                <a:gd name="T8" fmla="*/ 202 w 673"/>
                <a:gd name="T9" fmla="*/ 28 h 247"/>
                <a:gd name="T10" fmla="*/ 236 w 673"/>
                <a:gd name="T11" fmla="*/ 40 h 247"/>
                <a:gd name="T12" fmla="*/ 268 w 673"/>
                <a:gd name="T13" fmla="*/ 51 h 247"/>
                <a:gd name="T14" fmla="*/ 299 w 673"/>
                <a:gd name="T15" fmla="*/ 66 h 247"/>
                <a:gd name="T16" fmla="*/ 335 w 673"/>
                <a:gd name="T17" fmla="*/ 76 h 247"/>
                <a:gd name="T18" fmla="*/ 377 w 673"/>
                <a:gd name="T19" fmla="*/ 85 h 247"/>
                <a:gd name="T20" fmla="*/ 420 w 673"/>
                <a:gd name="T21" fmla="*/ 99 h 247"/>
                <a:gd name="T22" fmla="*/ 462 w 673"/>
                <a:gd name="T23" fmla="*/ 112 h 247"/>
                <a:gd name="T24" fmla="*/ 504 w 673"/>
                <a:gd name="T25" fmla="*/ 123 h 247"/>
                <a:gd name="T26" fmla="*/ 546 w 673"/>
                <a:gd name="T27" fmla="*/ 135 h 247"/>
                <a:gd name="T28" fmla="*/ 588 w 673"/>
                <a:gd name="T29" fmla="*/ 144 h 247"/>
                <a:gd name="T30" fmla="*/ 630 w 673"/>
                <a:gd name="T31" fmla="*/ 152 h 247"/>
                <a:gd name="T32" fmla="*/ 660 w 673"/>
                <a:gd name="T33" fmla="*/ 161 h 247"/>
                <a:gd name="T34" fmla="*/ 668 w 673"/>
                <a:gd name="T35" fmla="*/ 175 h 247"/>
                <a:gd name="T36" fmla="*/ 673 w 673"/>
                <a:gd name="T37" fmla="*/ 196 h 247"/>
                <a:gd name="T38" fmla="*/ 662 w 673"/>
                <a:gd name="T39" fmla="*/ 220 h 247"/>
                <a:gd name="T40" fmla="*/ 643 w 673"/>
                <a:gd name="T41" fmla="*/ 239 h 247"/>
                <a:gd name="T42" fmla="*/ 592 w 673"/>
                <a:gd name="T43" fmla="*/ 230 h 247"/>
                <a:gd name="T44" fmla="*/ 515 w 673"/>
                <a:gd name="T45" fmla="*/ 203 h 247"/>
                <a:gd name="T46" fmla="*/ 438 w 673"/>
                <a:gd name="T47" fmla="*/ 178 h 247"/>
                <a:gd name="T48" fmla="*/ 360 w 673"/>
                <a:gd name="T49" fmla="*/ 158 h 247"/>
                <a:gd name="T50" fmla="*/ 282 w 673"/>
                <a:gd name="T51" fmla="*/ 135 h 247"/>
                <a:gd name="T52" fmla="*/ 204 w 673"/>
                <a:gd name="T53" fmla="*/ 110 h 247"/>
                <a:gd name="T54" fmla="*/ 130 w 673"/>
                <a:gd name="T55" fmla="*/ 83 h 247"/>
                <a:gd name="T56" fmla="*/ 57 w 673"/>
                <a:gd name="T57" fmla="*/ 53 h 247"/>
                <a:gd name="T58" fmla="*/ 15 w 673"/>
                <a:gd name="T59" fmla="*/ 45 h 247"/>
                <a:gd name="T60" fmla="*/ 6 w 673"/>
                <a:gd name="T61" fmla="*/ 51 h 247"/>
                <a:gd name="T62" fmla="*/ 0 w 673"/>
                <a:gd name="T63" fmla="*/ 47 h 247"/>
                <a:gd name="T64" fmla="*/ 6 w 673"/>
                <a:gd name="T65" fmla="*/ 24 h 247"/>
                <a:gd name="T66" fmla="*/ 27 w 673"/>
                <a:gd name="T67" fmla="*/ 4 h 247"/>
                <a:gd name="T68" fmla="*/ 40 w 673"/>
                <a:gd name="T69" fmla="*/ 0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73" h="247">
                  <a:moveTo>
                    <a:pt x="40" y="0"/>
                  </a:moveTo>
                  <a:lnTo>
                    <a:pt x="59" y="0"/>
                  </a:lnTo>
                  <a:lnTo>
                    <a:pt x="76" y="2"/>
                  </a:lnTo>
                  <a:lnTo>
                    <a:pt x="95" y="4"/>
                  </a:lnTo>
                  <a:lnTo>
                    <a:pt x="112" y="9"/>
                  </a:lnTo>
                  <a:lnTo>
                    <a:pt x="130" y="11"/>
                  </a:lnTo>
                  <a:lnTo>
                    <a:pt x="149" y="15"/>
                  </a:lnTo>
                  <a:lnTo>
                    <a:pt x="166" y="19"/>
                  </a:lnTo>
                  <a:lnTo>
                    <a:pt x="185" y="24"/>
                  </a:lnTo>
                  <a:lnTo>
                    <a:pt x="202" y="28"/>
                  </a:lnTo>
                  <a:lnTo>
                    <a:pt x="219" y="34"/>
                  </a:lnTo>
                  <a:lnTo>
                    <a:pt x="236" y="40"/>
                  </a:lnTo>
                  <a:lnTo>
                    <a:pt x="253" y="45"/>
                  </a:lnTo>
                  <a:lnTo>
                    <a:pt x="268" y="51"/>
                  </a:lnTo>
                  <a:lnTo>
                    <a:pt x="284" y="59"/>
                  </a:lnTo>
                  <a:lnTo>
                    <a:pt x="299" y="66"/>
                  </a:lnTo>
                  <a:lnTo>
                    <a:pt x="314" y="74"/>
                  </a:lnTo>
                  <a:lnTo>
                    <a:pt x="335" y="76"/>
                  </a:lnTo>
                  <a:lnTo>
                    <a:pt x="356" y="82"/>
                  </a:lnTo>
                  <a:lnTo>
                    <a:pt x="377" y="85"/>
                  </a:lnTo>
                  <a:lnTo>
                    <a:pt x="398" y="93"/>
                  </a:lnTo>
                  <a:lnTo>
                    <a:pt x="420" y="99"/>
                  </a:lnTo>
                  <a:lnTo>
                    <a:pt x="441" y="104"/>
                  </a:lnTo>
                  <a:lnTo>
                    <a:pt x="462" y="112"/>
                  </a:lnTo>
                  <a:lnTo>
                    <a:pt x="483" y="118"/>
                  </a:lnTo>
                  <a:lnTo>
                    <a:pt x="504" y="123"/>
                  </a:lnTo>
                  <a:lnTo>
                    <a:pt x="525" y="129"/>
                  </a:lnTo>
                  <a:lnTo>
                    <a:pt x="546" y="135"/>
                  </a:lnTo>
                  <a:lnTo>
                    <a:pt x="567" y="140"/>
                  </a:lnTo>
                  <a:lnTo>
                    <a:pt x="588" y="144"/>
                  </a:lnTo>
                  <a:lnTo>
                    <a:pt x="609" y="148"/>
                  </a:lnTo>
                  <a:lnTo>
                    <a:pt x="630" y="152"/>
                  </a:lnTo>
                  <a:lnTo>
                    <a:pt x="652" y="156"/>
                  </a:lnTo>
                  <a:lnTo>
                    <a:pt x="660" y="161"/>
                  </a:lnTo>
                  <a:lnTo>
                    <a:pt x="666" y="167"/>
                  </a:lnTo>
                  <a:lnTo>
                    <a:pt x="668" y="175"/>
                  </a:lnTo>
                  <a:lnTo>
                    <a:pt x="671" y="182"/>
                  </a:lnTo>
                  <a:lnTo>
                    <a:pt x="673" y="196"/>
                  </a:lnTo>
                  <a:lnTo>
                    <a:pt x="669" y="211"/>
                  </a:lnTo>
                  <a:lnTo>
                    <a:pt x="662" y="220"/>
                  </a:lnTo>
                  <a:lnTo>
                    <a:pt x="654" y="232"/>
                  </a:lnTo>
                  <a:lnTo>
                    <a:pt x="643" y="239"/>
                  </a:lnTo>
                  <a:lnTo>
                    <a:pt x="630" y="247"/>
                  </a:lnTo>
                  <a:lnTo>
                    <a:pt x="592" y="230"/>
                  </a:lnTo>
                  <a:lnTo>
                    <a:pt x="553" y="217"/>
                  </a:lnTo>
                  <a:lnTo>
                    <a:pt x="515" y="203"/>
                  </a:lnTo>
                  <a:lnTo>
                    <a:pt x="477" y="192"/>
                  </a:lnTo>
                  <a:lnTo>
                    <a:pt x="438" y="178"/>
                  </a:lnTo>
                  <a:lnTo>
                    <a:pt x="399" y="167"/>
                  </a:lnTo>
                  <a:lnTo>
                    <a:pt x="360" y="158"/>
                  </a:lnTo>
                  <a:lnTo>
                    <a:pt x="322" y="146"/>
                  </a:lnTo>
                  <a:lnTo>
                    <a:pt x="282" y="135"/>
                  </a:lnTo>
                  <a:lnTo>
                    <a:pt x="242" y="121"/>
                  </a:lnTo>
                  <a:lnTo>
                    <a:pt x="204" y="110"/>
                  </a:lnTo>
                  <a:lnTo>
                    <a:pt x="166" y="99"/>
                  </a:lnTo>
                  <a:lnTo>
                    <a:pt x="130" y="83"/>
                  </a:lnTo>
                  <a:lnTo>
                    <a:pt x="93" y="70"/>
                  </a:lnTo>
                  <a:lnTo>
                    <a:pt x="57" y="53"/>
                  </a:lnTo>
                  <a:lnTo>
                    <a:pt x="25" y="38"/>
                  </a:lnTo>
                  <a:lnTo>
                    <a:pt x="15" y="45"/>
                  </a:lnTo>
                  <a:lnTo>
                    <a:pt x="10" y="49"/>
                  </a:lnTo>
                  <a:lnTo>
                    <a:pt x="6" y="51"/>
                  </a:lnTo>
                  <a:lnTo>
                    <a:pt x="2" y="53"/>
                  </a:lnTo>
                  <a:lnTo>
                    <a:pt x="0" y="47"/>
                  </a:lnTo>
                  <a:lnTo>
                    <a:pt x="2" y="38"/>
                  </a:lnTo>
                  <a:lnTo>
                    <a:pt x="6" y="24"/>
                  </a:lnTo>
                  <a:lnTo>
                    <a:pt x="15" y="13"/>
                  </a:lnTo>
                  <a:lnTo>
                    <a:pt x="27" y="4"/>
                  </a:lnTo>
                  <a:lnTo>
                    <a:pt x="40" y="0"/>
                  </a:lnTo>
                  <a:lnTo>
                    <a:pt x="40" y="0"/>
                  </a:lnTo>
                  <a:close/>
                </a:path>
              </a:pathLst>
            </a:custGeom>
            <a:solidFill>
              <a:srgbClr val="FFFFC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2" name="Freeform 106">
              <a:extLst>
                <a:ext uri="{FF2B5EF4-FFF2-40B4-BE49-F238E27FC236}">
                  <a16:creationId xmlns:a16="http://schemas.microsoft.com/office/drawing/2014/main" id="{3F4E32CB-3861-9E46-CD40-A3ED2336DDB7}"/>
                </a:ext>
              </a:extLst>
            </p:cNvPr>
            <p:cNvSpPr>
              <a:spLocks/>
            </p:cNvSpPr>
            <p:nvPr/>
          </p:nvSpPr>
          <p:spPr bwMode="auto">
            <a:xfrm>
              <a:off x="1261" y="3478"/>
              <a:ext cx="11" cy="31"/>
            </a:xfrm>
            <a:custGeom>
              <a:avLst/>
              <a:gdLst>
                <a:gd name="T0" fmla="*/ 6 w 23"/>
                <a:gd name="T1" fmla="*/ 0 h 63"/>
                <a:gd name="T2" fmla="*/ 8 w 23"/>
                <a:gd name="T3" fmla="*/ 8 h 63"/>
                <a:gd name="T4" fmla="*/ 11 w 23"/>
                <a:gd name="T5" fmla="*/ 15 h 63"/>
                <a:gd name="T6" fmla="*/ 13 w 23"/>
                <a:gd name="T7" fmla="*/ 23 h 63"/>
                <a:gd name="T8" fmla="*/ 13 w 23"/>
                <a:gd name="T9" fmla="*/ 30 h 63"/>
                <a:gd name="T10" fmla="*/ 13 w 23"/>
                <a:gd name="T11" fmla="*/ 38 h 63"/>
                <a:gd name="T12" fmla="*/ 15 w 23"/>
                <a:gd name="T13" fmla="*/ 48 h 63"/>
                <a:gd name="T14" fmla="*/ 19 w 23"/>
                <a:gd name="T15" fmla="*/ 55 h 63"/>
                <a:gd name="T16" fmla="*/ 23 w 23"/>
                <a:gd name="T17" fmla="*/ 63 h 63"/>
                <a:gd name="T18" fmla="*/ 13 w 23"/>
                <a:gd name="T19" fmla="*/ 61 h 63"/>
                <a:gd name="T20" fmla="*/ 6 w 23"/>
                <a:gd name="T21" fmla="*/ 57 h 63"/>
                <a:gd name="T22" fmla="*/ 2 w 23"/>
                <a:gd name="T23" fmla="*/ 53 h 63"/>
                <a:gd name="T24" fmla="*/ 2 w 23"/>
                <a:gd name="T25" fmla="*/ 49 h 63"/>
                <a:gd name="T26" fmla="*/ 0 w 23"/>
                <a:gd name="T27" fmla="*/ 36 h 63"/>
                <a:gd name="T28" fmla="*/ 0 w 23"/>
                <a:gd name="T29" fmla="*/ 23 h 63"/>
                <a:gd name="T30" fmla="*/ 2 w 23"/>
                <a:gd name="T31" fmla="*/ 11 h 63"/>
                <a:gd name="T32" fmla="*/ 6 w 23"/>
                <a:gd name="T33" fmla="*/ 0 h 63"/>
                <a:gd name="T34" fmla="*/ 6 w 23"/>
                <a:gd name="T35"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3" h="63">
                  <a:moveTo>
                    <a:pt x="6" y="0"/>
                  </a:moveTo>
                  <a:lnTo>
                    <a:pt x="8" y="8"/>
                  </a:lnTo>
                  <a:lnTo>
                    <a:pt x="11" y="15"/>
                  </a:lnTo>
                  <a:lnTo>
                    <a:pt x="13" y="23"/>
                  </a:lnTo>
                  <a:lnTo>
                    <a:pt x="13" y="30"/>
                  </a:lnTo>
                  <a:lnTo>
                    <a:pt x="13" y="38"/>
                  </a:lnTo>
                  <a:lnTo>
                    <a:pt x="15" y="48"/>
                  </a:lnTo>
                  <a:lnTo>
                    <a:pt x="19" y="55"/>
                  </a:lnTo>
                  <a:lnTo>
                    <a:pt x="23" y="63"/>
                  </a:lnTo>
                  <a:lnTo>
                    <a:pt x="13" y="61"/>
                  </a:lnTo>
                  <a:lnTo>
                    <a:pt x="6" y="57"/>
                  </a:lnTo>
                  <a:lnTo>
                    <a:pt x="2" y="53"/>
                  </a:lnTo>
                  <a:lnTo>
                    <a:pt x="2" y="49"/>
                  </a:lnTo>
                  <a:lnTo>
                    <a:pt x="0" y="36"/>
                  </a:lnTo>
                  <a:lnTo>
                    <a:pt x="0" y="23"/>
                  </a:lnTo>
                  <a:lnTo>
                    <a:pt x="2" y="11"/>
                  </a:lnTo>
                  <a:lnTo>
                    <a:pt x="6" y="0"/>
                  </a:lnTo>
                  <a:lnTo>
                    <a:pt x="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3" name="Freeform 107">
              <a:extLst>
                <a:ext uri="{FF2B5EF4-FFF2-40B4-BE49-F238E27FC236}">
                  <a16:creationId xmlns:a16="http://schemas.microsoft.com/office/drawing/2014/main" id="{B888339C-1A08-D97A-CC75-F24FCD9822A4}"/>
                </a:ext>
              </a:extLst>
            </p:cNvPr>
            <p:cNvSpPr>
              <a:spLocks/>
            </p:cNvSpPr>
            <p:nvPr/>
          </p:nvSpPr>
          <p:spPr bwMode="auto">
            <a:xfrm>
              <a:off x="1993" y="3487"/>
              <a:ext cx="9" cy="8"/>
            </a:xfrm>
            <a:custGeom>
              <a:avLst/>
              <a:gdLst>
                <a:gd name="T0" fmla="*/ 15 w 17"/>
                <a:gd name="T1" fmla="*/ 0 h 17"/>
                <a:gd name="T2" fmla="*/ 17 w 17"/>
                <a:gd name="T3" fmla="*/ 2 h 17"/>
                <a:gd name="T4" fmla="*/ 13 w 17"/>
                <a:gd name="T5" fmla="*/ 6 h 17"/>
                <a:gd name="T6" fmla="*/ 8 w 17"/>
                <a:gd name="T7" fmla="*/ 12 h 17"/>
                <a:gd name="T8" fmla="*/ 4 w 17"/>
                <a:gd name="T9" fmla="*/ 17 h 17"/>
                <a:gd name="T10" fmla="*/ 0 w 17"/>
                <a:gd name="T11" fmla="*/ 17 h 17"/>
                <a:gd name="T12" fmla="*/ 9 w 17"/>
                <a:gd name="T13" fmla="*/ 6 h 17"/>
                <a:gd name="T14" fmla="*/ 15 w 17"/>
                <a:gd name="T15" fmla="*/ 0 h 17"/>
                <a:gd name="T16" fmla="*/ 15 w 17"/>
                <a:gd name="T17"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7" h="17">
                  <a:moveTo>
                    <a:pt x="15" y="0"/>
                  </a:moveTo>
                  <a:lnTo>
                    <a:pt x="17" y="2"/>
                  </a:lnTo>
                  <a:lnTo>
                    <a:pt x="13" y="6"/>
                  </a:lnTo>
                  <a:lnTo>
                    <a:pt x="8" y="12"/>
                  </a:lnTo>
                  <a:lnTo>
                    <a:pt x="4" y="17"/>
                  </a:lnTo>
                  <a:lnTo>
                    <a:pt x="0" y="17"/>
                  </a:lnTo>
                  <a:lnTo>
                    <a:pt x="9" y="6"/>
                  </a:lnTo>
                  <a:lnTo>
                    <a:pt x="15" y="0"/>
                  </a:lnTo>
                  <a:lnTo>
                    <a:pt x="15"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4" name="Freeform 108">
              <a:extLst>
                <a:ext uri="{FF2B5EF4-FFF2-40B4-BE49-F238E27FC236}">
                  <a16:creationId xmlns:a16="http://schemas.microsoft.com/office/drawing/2014/main" id="{BFECB382-3963-2AA7-CDE4-54A9249F7106}"/>
                </a:ext>
              </a:extLst>
            </p:cNvPr>
            <p:cNvSpPr>
              <a:spLocks/>
            </p:cNvSpPr>
            <p:nvPr/>
          </p:nvSpPr>
          <p:spPr bwMode="auto">
            <a:xfrm>
              <a:off x="2062" y="3486"/>
              <a:ext cx="48" cy="53"/>
            </a:xfrm>
            <a:custGeom>
              <a:avLst/>
              <a:gdLst>
                <a:gd name="T0" fmla="*/ 21 w 95"/>
                <a:gd name="T1" fmla="*/ 2 h 107"/>
                <a:gd name="T2" fmla="*/ 26 w 95"/>
                <a:gd name="T3" fmla="*/ 0 h 107"/>
                <a:gd name="T4" fmla="*/ 36 w 95"/>
                <a:gd name="T5" fmla="*/ 2 h 107"/>
                <a:gd name="T6" fmla="*/ 42 w 95"/>
                <a:gd name="T7" fmla="*/ 2 h 107"/>
                <a:gd name="T8" fmla="*/ 49 w 95"/>
                <a:gd name="T9" fmla="*/ 6 h 107"/>
                <a:gd name="T10" fmla="*/ 57 w 95"/>
                <a:gd name="T11" fmla="*/ 14 h 107"/>
                <a:gd name="T12" fmla="*/ 63 w 95"/>
                <a:gd name="T13" fmla="*/ 23 h 107"/>
                <a:gd name="T14" fmla="*/ 61 w 95"/>
                <a:gd name="T15" fmla="*/ 31 h 107"/>
                <a:gd name="T16" fmla="*/ 57 w 95"/>
                <a:gd name="T17" fmla="*/ 38 h 107"/>
                <a:gd name="T18" fmla="*/ 53 w 95"/>
                <a:gd name="T19" fmla="*/ 40 h 107"/>
                <a:gd name="T20" fmla="*/ 45 w 95"/>
                <a:gd name="T21" fmla="*/ 46 h 107"/>
                <a:gd name="T22" fmla="*/ 38 w 95"/>
                <a:gd name="T23" fmla="*/ 48 h 107"/>
                <a:gd name="T24" fmla="*/ 30 w 95"/>
                <a:gd name="T25" fmla="*/ 50 h 107"/>
                <a:gd name="T26" fmla="*/ 36 w 95"/>
                <a:gd name="T27" fmla="*/ 59 h 107"/>
                <a:gd name="T28" fmla="*/ 44 w 95"/>
                <a:gd name="T29" fmla="*/ 63 h 107"/>
                <a:gd name="T30" fmla="*/ 51 w 95"/>
                <a:gd name="T31" fmla="*/ 65 h 107"/>
                <a:gd name="T32" fmla="*/ 59 w 95"/>
                <a:gd name="T33" fmla="*/ 65 h 107"/>
                <a:gd name="T34" fmla="*/ 66 w 95"/>
                <a:gd name="T35" fmla="*/ 63 h 107"/>
                <a:gd name="T36" fmla="*/ 76 w 95"/>
                <a:gd name="T37" fmla="*/ 61 h 107"/>
                <a:gd name="T38" fmla="*/ 83 w 95"/>
                <a:gd name="T39" fmla="*/ 57 h 107"/>
                <a:gd name="T40" fmla="*/ 95 w 95"/>
                <a:gd name="T41" fmla="*/ 57 h 107"/>
                <a:gd name="T42" fmla="*/ 93 w 95"/>
                <a:gd name="T43" fmla="*/ 69 h 107"/>
                <a:gd name="T44" fmla="*/ 89 w 95"/>
                <a:gd name="T45" fmla="*/ 82 h 107"/>
                <a:gd name="T46" fmla="*/ 83 w 95"/>
                <a:gd name="T47" fmla="*/ 86 h 107"/>
                <a:gd name="T48" fmla="*/ 83 w 95"/>
                <a:gd name="T49" fmla="*/ 91 h 107"/>
                <a:gd name="T50" fmla="*/ 80 w 95"/>
                <a:gd name="T51" fmla="*/ 99 h 107"/>
                <a:gd name="T52" fmla="*/ 82 w 95"/>
                <a:gd name="T53" fmla="*/ 107 h 107"/>
                <a:gd name="T54" fmla="*/ 70 w 95"/>
                <a:gd name="T55" fmla="*/ 107 h 107"/>
                <a:gd name="T56" fmla="*/ 59 w 95"/>
                <a:gd name="T57" fmla="*/ 107 h 107"/>
                <a:gd name="T58" fmla="*/ 49 w 95"/>
                <a:gd name="T59" fmla="*/ 103 h 107"/>
                <a:gd name="T60" fmla="*/ 40 w 95"/>
                <a:gd name="T61" fmla="*/ 99 h 107"/>
                <a:gd name="T62" fmla="*/ 30 w 95"/>
                <a:gd name="T63" fmla="*/ 93 h 107"/>
                <a:gd name="T64" fmla="*/ 21 w 95"/>
                <a:gd name="T65" fmla="*/ 88 h 107"/>
                <a:gd name="T66" fmla="*/ 13 w 95"/>
                <a:gd name="T67" fmla="*/ 80 h 107"/>
                <a:gd name="T68" fmla="*/ 9 w 95"/>
                <a:gd name="T69" fmla="*/ 72 h 107"/>
                <a:gd name="T70" fmla="*/ 4 w 95"/>
                <a:gd name="T71" fmla="*/ 63 h 107"/>
                <a:gd name="T72" fmla="*/ 2 w 95"/>
                <a:gd name="T73" fmla="*/ 53 h 107"/>
                <a:gd name="T74" fmla="*/ 0 w 95"/>
                <a:gd name="T75" fmla="*/ 44 h 107"/>
                <a:gd name="T76" fmla="*/ 0 w 95"/>
                <a:gd name="T77" fmla="*/ 36 h 107"/>
                <a:gd name="T78" fmla="*/ 0 w 95"/>
                <a:gd name="T79" fmla="*/ 27 h 107"/>
                <a:gd name="T80" fmla="*/ 5 w 95"/>
                <a:gd name="T81" fmla="*/ 17 h 107"/>
                <a:gd name="T82" fmla="*/ 11 w 95"/>
                <a:gd name="T83" fmla="*/ 10 h 107"/>
                <a:gd name="T84" fmla="*/ 21 w 95"/>
                <a:gd name="T85" fmla="*/ 2 h 107"/>
                <a:gd name="T86" fmla="*/ 21 w 95"/>
                <a:gd name="T87" fmla="*/ 2 h 10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95" h="107">
                  <a:moveTo>
                    <a:pt x="21" y="2"/>
                  </a:moveTo>
                  <a:lnTo>
                    <a:pt x="26" y="0"/>
                  </a:lnTo>
                  <a:lnTo>
                    <a:pt x="36" y="2"/>
                  </a:lnTo>
                  <a:lnTo>
                    <a:pt x="42" y="2"/>
                  </a:lnTo>
                  <a:lnTo>
                    <a:pt x="49" y="6"/>
                  </a:lnTo>
                  <a:lnTo>
                    <a:pt x="57" y="14"/>
                  </a:lnTo>
                  <a:lnTo>
                    <a:pt x="63" y="23"/>
                  </a:lnTo>
                  <a:lnTo>
                    <a:pt x="61" y="31"/>
                  </a:lnTo>
                  <a:lnTo>
                    <a:pt x="57" y="38"/>
                  </a:lnTo>
                  <a:lnTo>
                    <a:pt x="53" y="40"/>
                  </a:lnTo>
                  <a:lnTo>
                    <a:pt x="45" y="46"/>
                  </a:lnTo>
                  <a:lnTo>
                    <a:pt x="38" y="48"/>
                  </a:lnTo>
                  <a:lnTo>
                    <a:pt x="30" y="50"/>
                  </a:lnTo>
                  <a:lnTo>
                    <a:pt x="36" y="59"/>
                  </a:lnTo>
                  <a:lnTo>
                    <a:pt x="44" y="63"/>
                  </a:lnTo>
                  <a:lnTo>
                    <a:pt x="51" y="65"/>
                  </a:lnTo>
                  <a:lnTo>
                    <a:pt x="59" y="65"/>
                  </a:lnTo>
                  <a:lnTo>
                    <a:pt x="66" y="63"/>
                  </a:lnTo>
                  <a:lnTo>
                    <a:pt x="76" y="61"/>
                  </a:lnTo>
                  <a:lnTo>
                    <a:pt x="83" y="57"/>
                  </a:lnTo>
                  <a:lnTo>
                    <a:pt x="95" y="57"/>
                  </a:lnTo>
                  <a:lnTo>
                    <a:pt x="93" y="69"/>
                  </a:lnTo>
                  <a:lnTo>
                    <a:pt x="89" y="82"/>
                  </a:lnTo>
                  <a:lnTo>
                    <a:pt x="83" y="86"/>
                  </a:lnTo>
                  <a:lnTo>
                    <a:pt x="83" y="91"/>
                  </a:lnTo>
                  <a:lnTo>
                    <a:pt x="80" y="99"/>
                  </a:lnTo>
                  <a:lnTo>
                    <a:pt x="82" y="107"/>
                  </a:lnTo>
                  <a:lnTo>
                    <a:pt x="70" y="107"/>
                  </a:lnTo>
                  <a:lnTo>
                    <a:pt x="59" y="107"/>
                  </a:lnTo>
                  <a:lnTo>
                    <a:pt x="49" y="103"/>
                  </a:lnTo>
                  <a:lnTo>
                    <a:pt x="40" y="99"/>
                  </a:lnTo>
                  <a:lnTo>
                    <a:pt x="30" y="93"/>
                  </a:lnTo>
                  <a:lnTo>
                    <a:pt x="21" y="88"/>
                  </a:lnTo>
                  <a:lnTo>
                    <a:pt x="13" y="80"/>
                  </a:lnTo>
                  <a:lnTo>
                    <a:pt x="9" y="72"/>
                  </a:lnTo>
                  <a:lnTo>
                    <a:pt x="4" y="63"/>
                  </a:lnTo>
                  <a:lnTo>
                    <a:pt x="2" y="53"/>
                  </a:lnTo>
                  <a:lnTo>
                    <a:pt x="0" y="44"/>
                  </a:lnTo>
                  <a:lnTo>
                    <a:pt x="0" y="36"/>
                  </a:lnTo>
                  <a:lnTo>
                    <a:pt x="0" y="27"/>
                  </a:lnTo>
                  <a:lnTo>
                    <a:pt x="5" y="17"/>
                  </a:lnTo>
                  <a:lnTo>
                    <a:pt x="11" y="10"/>
                  </a:lnTo>
                  <a:lnTo>
                    <a:pt x="21" y="2"/>
                  </a:lnTo>
                  <a:lnTo>
                    <a:pt x="21" y="2"/>
                  </a:lnTo>
                  <a:close/>
                </a:path>
              </a:pathLst>
            </a:custGeom>
            <a:solidFill>
              <a:srgbClr val="FFD6C9"/>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5" name="Freeform 109">
              <a:extLst>
                <a:ext uri="{FF2B5EF4-FFF2-40B4-BE49-F238E27FC236}">
                  <a16:creationId xmlns:a16="http://schemas.microsoft.com/office/drawing/2014/main" id="{996CEEBE-67BE-E56C-FBC9-64B67DAD5DCB}"/>
                </a:ext>
              </a:extLst>
            </p:cNvPr>
            <p:cNvSpPr>
              <a:spLocks/>
            </p:cNvSpPr>
            <p:nvPr/>
          </p:nvSpPr>
          <p:spPr bwMode="auto">
            <a:xfrm>
              <a:off x="1227" y="3504"/>
              <a:ext cx="19" cy="49"/>
            </a:xfrm>
            <a:custGeom>
              <a:avLst/>
              <a:gdLst>
                <a:gd name="T0" fmla="*/ 9 w 38"/>
                <a:gd name="T1" fmla="*/ 0 h 99"/>
                <a:gd name="T2" fmla="*/ 15 w 38"/>
                <a:gd name="T3" fmla="*/ 0 h 99"/>
                <a:gd name="T4" fmla="*/ 20 w 38"/>
                <a:gd name="T5" fmla="*/ 0 h 99"/>
                <a:gd name="T6" fmla="*/ 24 w 38"/>
                <a:gd name="T7" fmla="*/ 4 h 99"/>
                <a:gd name="T8" fmla="*/ 30 w 38"/>
                <a:gd name="T9" fmla="*/ 8 h 99"/>
                <a:gd name="T10" fmla="*/ 36 w 38"/>
                <a:gd name="T11" fmla="*/ 17 h 99"/>
                <a:gd name="T12" fmla="*/ 38 w 38"/>
                <a:gd name="T13" fmla="*/ 31 h 99"/>
                <a:gd name="T14" fmla="*/ 36 w 38"/>
                <a:gd name="T15" fmla="*/ 38 h 99"/>
                <a:gd name="T16" fmla="*/ 34 w 38"/>
                <a:gd name="T17" fmla="*/ 48 h 99"/>
                <a:gd name="T18" fmla="*/ 32 w 38"/>
                <a:gd name="T19" fmla="*/ 55 h 99"/>
                <a:gd name="T20" fmla="*/ 32 w 38"/>
                <a:gd name="T21" fmla="*/ 67 h 99"/>
                <a:gd name="T22" fmla="*/ 28 w 38"/>
                <a:gd name="T23" fmla="*/ 74 h 99"/>
                <a:gd name="T24" fmla="*/ 28 w 38"/>
                <a:gd name="T25" fmla="*/ 84 h 99"/>
                <a:gd name="T26" fmla="*/ 24 w 38"/>
                <a:gd name="T27" fmla="*/ 92 h 99"/>
                <a:gd name="T28" fmla="*/ 24 w 38"/>
                <a:gd name="T29" fmla="*/ 99 h 99"/>
                <a:gd name="T30" fmla="*/ 15 w 38"/>
                <a:gd name="T31" fmla="*/ 88 h 99"/>
                <a:gd name="T32" fmla="*/ 9 w 38"/>
                <a:gd name="T33" fmla="*/ 76 h 99"/>
                <a:gd name="T34" fmla="*/ 3 w 38"/>
                <a:gd name="T35" fmla="*/ 61 h 99"/>
                <a:gd name="T36" fmla="*/ 1 w 38"/>
                <a:gd name="T37" fmla="*/ 48 h 99"/>
                <a:gd name="T38" fmla="*/ 0 w 38"/>
                <a:gd name="T39" fmla="*/ 33 h 99"/>
                <a:gd name="T40" fmla="*/ 1 w 38"/>
                <a:gd name="T41" fmla="*/ 21 h 99"/>
                <a:gd name="T42" fmla="*/ 3 w 38"/>
                <a:gd name="T43" fmla="*/ 10 h 99"/>
                <a:gd name="T44" fmla="*/ 9 w 38"/>
                <a:gd name="T45" fmla="*/ 0 h 99"/>
                <a:gd name="T46" fmla="*/ 9 w 38"/>
                <a:gd name="T47" fmla="*/ 0 h 9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38" h="99">
                  <a:moveTo>
                    <a:pt x="9" y="0"/>
                  </a:moveTo>
                  <a:lnTo>
                    <a:pt x="15" y="0"/>
                  </a:lnTo>
                  <a:lnTo>
                    <a:pt x="20" y="0"/>
                  </a:lnTo>
                  <a:lnTo>
                    <a:pt x="24" y="4"/>
                  </a:lnTo>
                  <a:lnTo>
                    <a:pt x="30" y="8"/>
                  </a:lnTo>
                  <a:lnTo>
                    <a:pt x="36" y="17"/>
                  </a:lnTo>
                  <a:lnTo>
                    <a:pt x="38" y="31"/>
                  </a:lnTo>
                  <a:lnTo>
                    <a:pt x="36" y="38"/>
                  </a:lnTo>
                  <a:lnTo>
                    <a:pt x="34" y="48"/>
                  </a:lnTo>
                  <a:lnTo>
                    <a:pt x="32" y="55"/>
                  </a:lnTo>
                  <a:lnTo>
                    <a:pt x="32" y="67"/>
                  </a:lnTo>
                  <a:lnTo>
                    <a:pt x="28" y="74"/>
                  </a:lnTo>
                  <a:lnTo>
                    <a:pt x="28" y="84"/>
                  </a:lnTo>
                  <a:lnTo>
                    <a:pt x="24" y="92"/>
                  </a:lnTo>
                  <a:lnTo>
                    <a:pt x="24" y="99"/>
                  </a:lnTo>
                  <a:lnTo>
                    <a:pt x="15" y="88"/>
                  </a:lnTo>
                  <a:lnTo>
                    <a:pt x="9" y="76"/>
                  </a:lnTo>
                  <a:lnTo>
                    <a:pt x="3" y="61"/>
                  </a:lnTo>
                  <a:lnTo>
                    <a:pt x="1" y="48"/>
                  </a:lnTo>
                  <a:lnTo>
                    <a:pt x="0" y="33"/>
                  </a:lnTo>
                  <a:lnTo>
                    <a:pt x="1" y="21"/>
                  </a:lnTo>
                  <a:lnTo>
                    <a:pt x="3" y="10"/>
                  </a:lnTo>
                  <a:lnTo>
                    <a:pt x="9"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6" name="Freeform 110">
              <a:extLst>
                <a:ext uri="{FF2B5EF4-FFF2-40B4-BE49-F238E27FC236}">
                  <a16:creationId xmlns:a16="http://schemas.microsoft.com/office/drawing/2014/main" id="{54B2594D-E074-7130-1E47-A43448050426}"/>
                </a:ext>
              </a:extLst>
            </p:cNvPr>
            <p:cNvSpPr>
              <a:spLocks/>
            </p:cNvSpPr>
            <p:nvPr/>
          </p:nvSpPr>
          <p:spPr bwMode="auto">
            <a:xfrm>
              <a:off x="1470" y="3514"/>
              <a:ext cx="247" cy="315"/>
            </a:xfrm>
            <a:custGeom>
              <a:avLst/>
              <a:gdLst>
                <a:gd name="T0" fmla="*/ 57 w 495"/>
                <a:gd name="T1" fmla="*/ 19 h 630"/>
                <a:gd name="T2" fmla="*/ 131 w 495"/>
                <a:gd name="T3" fmla="*/ 53 h 630"/>
                <a:gd name="T4" fmla="*/ 207 w 495"/>
                <a:gd name="T5" fmla="*/ 90 h 630"/>
                <a:gd name="T6" fmla="*/ 284 w 495"/>
                <a:gd name="T7" fmla="*/ 122 h 630"/>
                <a:gd name="T8" fmla="*/ 265 w 495"/>
                <a:gd name="T9" fmla="*/ 131 h 630"/>
                <a:gd name="T10" fmla="*/ 215 w 495"/>
                <a:gd name="T11" fmla="*/ 126 h 630"/>
                <a:gd name="T12" fmla="*/ 166 w 495"/>
                <a:gd name="T13" fmla="*/ 112 h 630"/>
                <a:gd name="T14" fmla="*/ 118 w 495"/>
                <a:gd name="T15" fmla="*/ 107 h 630"/>
                <a:gd name="T16" fmla="*/ 162 w 495"/>
                <a:gd name="T17" fmla="*/ 149 h 630"/>
                <a:gd name="T18" fmla="*/ 251 w 495"/>
                <a:gd name="T19" fmla="*/ 185 h 630"/>
                <a:gd name="T20" fmla="*/ 342 w 495"/>
                <a:gd name="T21" fmla="*/ 215 h 630"/>
                <a:gd name="T22" fmla="*/ 430 w 495"/>
                <a:gd name="T23" fmla="*/ 266 h 630"/>
                <a:gd name="T24" fmla="*/ 424 w 495"/>
                <a:gd name="T25" fmla="*/ 282 h 630"/>
                <a:gd name="T26" fmla="*/ 337 w 495"/>
                <a:gd name="T27" fmla="*/ 251 h 630"/>
                <a:gd name="T28" fmla="*/ 247 w 495"/>
                <a:gd name="T29" fmla="*/ 221 h 630"/>
                <a:gd name="T30" fmla="*/ 158 w 495"/>
                <a:gd name="T31" fmla="*/ 192 h 630"/>
                <a:gd name="T32" fmla="*/ 95 w 495"/>
                <a:gd name="T33" fmla="*/ 194 h 630"/>
                <a:gd name="T34" fmla="*/ 145 w 495"/>
                <a:gd name="T35" fmla="*/ 242 h 630"/>
                <a:gd name="T36" fmla="*/ 221 w 495"/>
                <a:gd name="T37" fmla="*/ 270 h 630"/>
                <a:gd name="T38" fmla="*/ 299 w 495"/>
                <a:gd name="T39" fmla="*/ 293 h 630"/>
                <a:gd name="T40" fmla="*/ 363 w 495"/>
                <a:gd name="T41" fmla="*/ 327 h 630"/>
                <a:gd name="T42" fmla="*/ 409 w 495"/>
                <a:gd name="T43" fmla="*/ 356 h 630"/>
                <a:gd name="T44" fmla="*/ 422 w 495"/>
                <a:gd name="T45" fmla="*/ 379 h 630"/>
                <a:gd name="T46" fmla="*/ 346 w 495"/>
                <a:gd name="T47" fmla="*/ 360 h 630"/>
                <a:gd name="T48" fmla="*/ 268 w 495"/>
                <a:gd name="T49" fmla="*/ 333 h 630"/>
                <a:gd name="T50" fmla="*/ 194 w 495"/>
                <a:gd name="T51" fmla="*/ 308 h 630"/>
                <a:gd name="T52" fmla="*/ 149 w 495"/>
                <a:gd name="T53" fmla="*/ 322 h 630"/>
                <a:gd name="T54" fmla="*/ 188 w 495"/>
                <a:gd name="T55" fmla="*/ 352 h 630"/>
                <a:gd name="T56" fmla="*/ 244 w 495"/>
                <a:gd name="T57" fmla="*/ 373 h 630"/>
                <a:gd name="T58" fmla="*/ 303 w 495"/>
                <a:gd name="T59" fmla="*/ 392 h 630"/>
                <a:gd name="T60" fmla="*/ 350 w 495"/>
                <a:gd name="T61" fmla="*/ 418 h 630"/>
                <a:gd name="T62" fmla="*/ 386 w 495"/>
                <a:gd name="T63" fmla="*/ 438 h 630"/>
                <a:gd name="T64" fmla="*/ 426 w 495"/>
                <a:gd name="T65" fmla="*/ 457 h 630"/>
                <a:gd name="T66" fmla="*/ 464 w 495"/>
                <a:gd name="T67" fmla="*/ 472 h 630"/>
                <a:gd name="T68" fmla="*/ 472 w 495"/>
                <a:gd name="T69" fmla="*/ 479 h 630"/>
                <a:gd name="T70" fmla="*/ 381 w 495"/>
                <a:gd name="T71" fmla="*/ 455 h 630"/>
                <a:gd name="T72" fmla="*/ 291 w 495"/>
                <a:gd name="T73" fmla="*/ 424 h 630"/>
                <a:gd name="T74" fmla="*/ 198 w 495"/>
                <a:gd name="T75" fmla="*/ 396 h 630"/>
                <a:gd name="T76" fmla="*/ 149 w 495"/>
                <a:gd name="T77" fmla="*/ 399 h 630"/>
                <a:gd name="T78" fmla="*/ 234 w 495"/>
                <a:gd name="T79" fmla="*/ 441 h 630"/>
                <a:gd name="T80" fmla="*/ 322 w 495"/>
                <a:gd name="T81" fmla="*/ 474 h 630"/>
                <a:gd name="T82" fmla="*/ 409 w 495"/>
                <a:gd name="T83" fmla="*/ 508 h 630"/>
                <a:gd name="T84" fmla="*/ 453 w 495"/>
                <a:gd name="T85" fmla="*/ 538 h 630"/>
                <a:gd name="T86" fmla="*/ 381 w 495"/>
                <a:gd name="T87" fmla="*/ 521 h 630"/>
                <a:gd name="T88" fmla="*/ 306 w 495"/>
                <a:gd name="T89" fmla="*/ 498 h 630"/>
                <a:gd name="T90" fmla="*/ 228 w 495"/>
                <a:gd name="T91" fmla="*/ 472 h 630"/>
                <a:gd name="T92" fmla="*/ 188 w 495"/>
                <a:gd name="T93" fmla="*/ 470 h 630"/>
                <a:gd name="T94" fmla="*/ 261 w 495"/>
                <a:gd name="T95" fmla="*/ 517 h 630"/>
                <a:gd name="T96" fmla="*/ 341 w 495"/>
                <a:gd name="T97" fmla="*/ 548 h 630"/>
                <a:gd name="T98" fmla="*/ 417 w 495"/>
                <a:gd name="T99" fmla="*/ 584 h 630"/>
                <a:gd name="T100" fmla="*/ 443 w 495"/>
                <a:gd name="T101" fmla="*/ 618 h 630"/>
                <a:gd name="T102" fmla="*/ 337 w 495"/>
                <a:gd name="T103" fmla="*/ 588 h 630"/>
                <a:gd name="T104" fmla="*/ 228 w 495"/>
                <a:gd name="T105" fmla="*/ 557 h 630"/>
                <a:gd name="T106" fmla="*/ 126 w 495"/>
                <a:gd name="T107" fmla="*/ 517 h 630"/>
                <a:gd name="T108" fmla="*/ 55 w 495"/>
                <a:gd name="T109" fmla="*/ 443 h 630"/>
                <a:gd name="T110" fmla="*/ 38 w 495"/>
                <a:gd name="T111" fmla="*/ 323 h 630"/>
                <a:gd name="T112" fmla="*/ 27 w 495"/>
                <a:gd name="T113" fmla="*/ 204 h 630"/>
                <a:gd name="T114" fmla="*/ 14 w 495"/>
                <a:gd name="T115" fmla="*/ 86 h 630"/>
                <a:gd name="T116" fmla="*/ 0 w 495"/>
                <a:gd name="T117" fmla="*/ 0 h 6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95" h="630">
                  <a:moveTo>
                    <a:pt x="0" y="0"/>
                  </a:moveTo>
                  <a:lnTo>
                    <a:pt x="19" y="4"/>
                  </a:lnTo>
                  <a:lnTo>
                    <a:pt x="38" y="10"/>
                  </a:lnTo>
                  <a:lnTo>
                    <a:pt x="57" y="19"/>
                  </a:lnTo>
                  <a:lnTo>
                    <a:pt x="78" y="27"/>
                  </a:lnTo>
                  <a:lnTo>
                    <a:pt x="95" y="34"/>
                  </a:lnTo>
                  <a:lnTo>
                    <a:pt x="114" y="44"/>
                  </a:lnTo>
                  <a:lnTo>
                    <a:pt x="131" y="53"/>
                  </a:lnTo>
                  <a:lnTo>
                    <a:pt x="152" y="63"/>
                  </a:lnTo>
                  <a:lnTo>
                    <a:pt x="169" y="71"/>
                  </a:lnTo>
                  <a:lnTo>
                    <a:pt x="188" y="80"/>
                  </a:lnTo>
                  <a:lnTo>
                    <a:pt x="207" y="90"/>
                  </a:lnTo>
                  <a:lnTo>
                    <a:pt x="225" y="99"/>
                  </a:lnTo>
                  <a:lnTo>
                    <a:pt x="244" y="107"/>
                  </a:lnTo>
                  <a:lnTo>
                    <a:pt x="263" y="114"/>
                  </a:lnTo>
                  <a:lnTo>
                    <a:pt x="284" y="122"/>
                  </a:lnTo>
                  <a:lnTo>
                    <a:pt x="303" y="131"/>
                  </a:lnTo>
                  <a:lnTo>
                    <a:pt x="289" y="131"/>
                  </a:lnTo>
                  <a:lnTo>
                    <a:pt x="278" y="133"/>
                  </a:lnTo>
                  <a:lnTo>
                    <a:pt x="265" y="131"/>
                  </a:lnTo>
                  <a:lnTo>
                    <a:pt x="253" y="131"/>
                  </a:lnTo>
                  <a:lnTo>
                    <a:pt x="240" y="130"/>
                  </a:lnTo>
                  <a:lnTo>
                    <a:pt x="228" y="128"/>
                  </a:lnTo>
                  <a:lnTo>
                    <a:pt x="215" y="126"/>
                  </a:lnTo>
                  <a:lnTo>
                    <a:pt x="204" y="122"/>
                  </a:lnTo>
                  <a:lnTo>
                    <a:pt x="190" y="118"/>
                  </a:lnTo>
                  <a:lnTo>
                    <a:pt x="179" y="116"/>
                  </a:lnTo>
                  <a:lnTo>
                    <a:pt x="166" y="112"/>
                  </a:lnTo>
                  <a:lnTo>
                    <a:pt x="154" y="111"/>
                  </a:lnTo>
                  <a:lnTo>
                    <a:pt x="141" y="109"/>
                  </a:lnTo>
                  <a:lnTo>
                    <a:pt x="130" y="107"/>
                  </a:lnTo>
                  <a:lnTo>
                    <a:pt x="118" y="107"/>
                  </a:lnTo>
                  <a:lnTo>
                    <a:pt x="105" y="109"/>
                  </a:lnTo>
                  <a:lnTo>
                    <a:pt x="122" y="124"/>
                  </a:lnTo>
                  <a:lnTo>
                    <a:pt x="141" y="137"/>
                  </a:lnTo>
                  <a:lnTo>
                    <a:pt x="162" y="149"/>
                  </a:lnTo>
                  <a:lnTo>
                    <a:pt x="183" y="160"/>
                  </a:lnTo>
                  <a:lnTo>
                    <a:pt x="204" y="168"/>
                  </a:lnTo>
                  <a:lnTo>
                    <a:pt x="227" y="177"/>
                  </a:lnTo>
                  <a:lnTo>
                    <a:pt x="251" y="185"/>
                  </a:lnTo>
                  <a:lnTo>
                    <a:pt x="274" y="192"/>
                  </a:lnTo>
                  <a:lnTo>
                    <a:pt x="297" y="198"/>
                  </a:lnTo>
                  <a:lnTo>
                    <a:pt x="320" y="207"/>
                  </a:lnTo>
                  <a:lnTo>
                    <a:pt x="342" y="215"/>
                  </a:lnTo>
                  <a:lnTo>
                    <a:pt x="367" y="226"/>
                  </a:lnTo>
                  <a:lnTo>
                    <a:pt x="388" y="236"/>
                  </a:lnTo>
                  <a:lnTo>
                    <a:pt x="409" y="249"/>
                  </a:lnTo>
                  <a:lnTo>
                    <a:pt x="430" y="266"/>
                  </a:lnTo>
                  <a:lnTo>
                    <a:pt x="449" y="287"/>
                  </a:lnTo>
                  <a:lnTo>
                    <a:pt x="449" y="289"/>
                  </a:lnTo>
                  <a:lnTo>
                    <a:pt x="447" y="289"/>
                  </a:lnTo>
                  <a:lnTo>
                    <a:pt x="424" y="282"/>
                  </a:lnTo>
                  <a:lnTo>
                    <a:pt x="403" y="274"/>
                  </a:lnTo>
                  <a:lnTo>
                    <a:pt x="381" y="266"/>
                  </a:lnTo>
                  <a:lnTo>
                    <a:pt x="358" y="259"/>
                  </a:lnTo>
                  <a:lnTo>
                    <a:pt x="337" y="251"/>
                  </a:lnTo>
                  <a:lnTo>
                    <a:pt x="314" y="244"/>
                  </a:lnTo>
                  <a:lnTo>
                    <a:pt x="291" y="234"/>
                  </a:lnTo>
                  <a:lnTo>
                    <a:pt x="270" y="228"/>
                  </a:lnTo>
                  <a:lnTo>
                    <a:pt x="247" y="221"/>
                  </a:lnTo>
                  <a:lnTo>
                    <a:pt x="225" y="211"/>
                  </a:lnTo>
                  <a:lnTo>
                    <a:pt x="204" y="206"/>
                  </a:lnTo>
                  <a:lnTo>
                    <a:pt x="181" y="198"/>
                  </a:lnTo>
                  <a:lnTo>
                    <a:pt x="158" y="192"/>
                  </a:lnTo>
                  <a:lnTo>
                    <a:pt x="135" y="187"/>
                  </a:lnTo>
                  <a:lnTo>
                    <a:pt x="111" y="183"/>
                  </a:lnTo>
                  <a:lnTo>
                    <a:pt x="88" y="179"/>
                  </a:lnTo>
                  <a:lnTo>
                    <a:pt x="95" y="194"/>
                  </a:lnTo>
                  <a:lnTo>
                    <a:pt x="105" y="209"/>
                  </a:lnTo>
                  <a:lnTo>
                    <a:pt x="116" y="221"/>
                  </a:lnTo>
                  <a:lnTo>
                    <a:pt x="131" y="234"/>
                  </a:lnTo>
                  <a:lnTo>
                    <a:pt x="145" y="242"/>
                  </a:lnTo>
                  <a:lnTo>
                    <a:pt x="162" y="251"/>
                  </a:lnTo>
                  <a:lnTo>
                    <a:pt x="181" y="257"/>
                  </a:lnTo>
                  <a:lnTo>
                    <a:pt x="202" y="264"/>
                  </a:lnTo>
                  <a:lnTo>
                    <a:pt x="221" y="270"/>
                  </a:lnTo>
                  <a:lnTo>
                    <a:pt x="240" y="274"/>
                  </a:lnTo>
                  <a:lnTo>
                    <a:pt x="261" y="280"/>
                  </a:lnTo>
                  <a:lnTo>
                    <a:pt x="280" y="289"/>
                  </a:lnTo>
                  <a:lnTo>
                    <a:pt x="299" y="293"/>
                  </a:lnTo>
                  <a:lnTo>
                    <a:pt x="318" y="301"/>
                  </a:lnTo>
                  <a:lnTo>
                    <a:pt x="335" y="310"/>
                  </a:lnTo>
                  <a:lnTo>
                    <a:pt x="352" y="322"/>
                  </a:lnTo>
                  <a:lnTo>
                    <a:pt x="363" y="327"/>
                  </a:lnTo>
                  <a:lnTo>
                    <a:pt x="377" y="333"/>
                  </a:lnTo>
                  <a:lnTo>
                    <a:pt x="386" y="341"/>
                  </a:lnTo>
                  <a:lnTo>
                    <a:pt x="400" y="348"/>
                  </a:lnTo>
                  <a:lnTo>
                    <a:pt x="409" y="356"/>
                  </a:lnTo>
                  <a:lnTo>
                    <a:pt x="419" y="363"/>
                  </a:lnTo>
                  <a:lnTo>
                    <a:pt x="430" y="371"/>
                  </a:lnTo>
                  <a:lnTo>
                    <a:pt x="443" y="380"/>
                  </a:lnTo>
                  <a:lnTo>
                    <a:pt x="422" y="379"/>
                  </a:lnTo>
                  <a:lnTo>
                    <a:pt x="403" y="379"/>
                  </a:lnTo>
                  <a:lnTo>
                    <a:pt x="384" y="373"/>
                  </a:lnTo>
                  <a:lnTo>
                    <a:pt x="365" y="369"/>
                  </a:lnTo>
                  <a:lnTo>
                    <a:pt x="346" y="360"/>
                  </a:lnTo>
                  <a:lnTo>
                    <a:pt x="327" y="354"/>
                  </a:lnTo>
                  <a:lnTo>
                    <a:pt x="306" y="346"/>
                  </a:lnTo>
                  <a:lnTo>
                    <a:pt x="287" y="341"/>
                  </a:lnTo>
                  <a:lnTo>
                    <a:pt x="268" y="333"/>
                  </a:lnTo>
                  <a:lnTo>
                    <a:pt x="249" y="323"/>
                  </a:lnTo>
                  <a:lnTo>
                    <a:pt x="230" y="318"/>
                  </a:lnTo>
                  <a:lnTo>
                    <a:pt x="213" y="314"/>
                  </a:lnTo>
                  <a:lnTo>
                    <a:pt x="194" y="308"/>
                  </a:lnTo>
                  <a:lnTo>
                    <a:pt x="177" y="306"/>
                  </a:lnTo>
                  <a:lnTo>
                    <a:pt x="160" y="306"/>
                  </a:lnTo>
                  <a:lnTo>
                    <a:pt x="145" y="312"/>
                  </a:lnTo>
                  <a:lnTo>
                    <a:pt x="149" y="322"/>
                  </a:lnTo>
                  <a:lnTo>
                    <a:pt x="156" y="331"/>
                  </a:lnTo>
                  <a:lnTo>
                    <a:pt x="164" y="339"/>
                  </a:lnTo>
                  <a:lnTo>
                    <a:pt x="175" y="346"/>
                  </a:lnTo>
                  <a:lnTo>
                    <a:pt x="188" y="352"/>
                  </a:lnTo>
                  <a:lnTo>
                    <a:pt x="202" y="360"/>
                  </a:lnTo>
                  <a:lnTo>
                    <a:pt x="215" y="365"/>
                  </a:lnTo>
                  <a:lnTo>
                    <a:pt x="230" y="369"/>
                  </a:lnTo>
                  <a:lnTo>
                    <a:pt x="244" y="373"/>
                  </a:lnTo>
                  <a:lnTo>
                    <a:pt x="261" y="379"/>
                  </a:lnTo>
                  <a:lnTo>
                    <a:pt x="274" y="382"/>
                  </a:lnTo>
                  <a:lnTo>
                    <a:pt x="289" y="386"/>
                  </a:lnTo>
                  <a:lnTo>
                    <a:pt x="303" y="392"/>
                  </a:lnTo>
                  <a:lnTo>
                    <a:pt x="318" y="399"/>
                  </a:lnTo>
                  <a:lnTo>
                    <a:pt x="329" y="405"/>
                  </a:lnTo>
                  <a:lnTo>
                    <a:pt x="342" y="413"/>
                  </a:lnTo>
                  <a:lnTo>
                    <a:pt x="350" y="418"/>
                  </a:lnTo>
                  <a:lnTo>
                    <a:pt x="360" y="422"/>
                  </a:lnTo>
                  <a:lnTo>
                    <a:pt x="369" y="428"/>
                  </a:lnTo>
                  <a:lnTo>
                    <a:pt x="379" y="434"/>
                  </a:lnTo>
                  <a:lnTo>
                    <a:pt x="386" y="438"/>
                  </a:lnTo>
                  <a:lnTo>
                    <a:pt x="396" y="443"/>
                  </a:lnTo>
                  <a:lnTo>
                    <a:pt x="405" y="447"/>
                  </a:lnTo>
                  <a:lnTo>
                    <a:pt x="417" y="453"/>
                  </a:lnTo>
                  <a:lnTo>
                    <a:pt x="426" y="457"/>
                  </a:lnTo>
                  <a:lnTo>
                    <a:pt x="434" y="460"/>
                  </a:lnTo>
                  <a:lnTo>
                    <a:pt x="443" y="464"/>
                  </a:lnTo>
                  <a:lnTo>
                    <a:pt x="455" y="468"/>
                  </a:lnTo>
                  <a:lnTo>
                    <a:pt x="464" y="472"/>
                  </a:lnTo>
                  <a:lnTo>
                    <a:pt x="476" y="476"/>
                  </a:lnTo>
                  <a:lnTo>
                    <a:pt x="483" y="481"/>
                  </a:lnTo>
                  <a:lnTo>
                    <a:pt x="495" y="485"/>
                  </a:lnTo>
                  <a:lnTo>
                    <a:pt x="472" y="479"/>
                  </a:lnTo>
                  <a:lnTo>
                    <a:pt x="449" y="476"/>
                  </a:lnTo>
                  <a:lnTo>
                    <a:pt x="426" y="468"/>
                  </a:lnTo>
                  <a:lnTo>
                    <a:pt x="405" y="462"/>
                  </a:lnTo>
                  <a:lnTo>
                    <a:pt x="381" y="455"/>
                  </a:lnTo>
                  <a:lnTo>
                    <a:pt x="360" y="447"/>
                  </a:lnTo>
                  <a:lnTo>
                    <a:pt x="337" y="439"/>
                  </a:lnTo>
                  <a:lnTo>
                    <a:pt x="314" y="432"/>
                  </a:lnTo>
                  <a:lnTo>
                    <a:pt x="291" y="424"/>
                  </a:lnTo>
                  <a:lnTo>
                    <a:pt x="268" y="417"/>
                  </a:lnTo>
                  <a:lnTo>
                    <a:pt x="246" y="409"/>
                  </a:lnTo>
                  <a:lnTo>
                    <a:pt x="223" y="403"/>
                  </a:lnTo>
                  <a:lnTo>
                    <a:pt x="198" y="396"/>
                  </a:lnTo>
                  <a:lnTo>
                    <a:pt x="175" y="392"/>
                  </a:lnTo>
                  <a:lnTo>
                    <a:pt x="154" y="388"/>
                  </a:lnTo>
                  <a:lnTo>
                    <a:pt x="131" y="386"/>
                  </a:lnTo>
                  <a:lnTo>
                    <a:pt x="149" y="399"/>
                  </a:lnTo>
                  <a:lnTo>
                    <a:pt x="169" y="411"/>
                  </a:lnTo>
                  <a:lnTo>
                    <a:pt x="190" y="422"/>
                  </a:lnTo>
                  <a:lnTo>
                    <a:pt x="211" y="432"/>
                  </a:lnTo>
                  <a:lnTo>
                    <a:pt x="234" y="441"/>
                  </a:lnTo>
                  <a:lnTo>
                    <a:pt x="257" y="449"/>
                  </a:lnTo>
                  <a:lnTo>
                    <a:pt x="278" y="458"/>
                  </a:lnTo>
                  <a:lnTo>
                    <a:pt x="301" y="468"/>
                  </a:lnTo>
                  <a:lnTo>
                    <a:pt x="322" y="474"/>
                  </a:lnTo>
                  <a:lnTo>
                    <a:pt x="344" y="481"/>
                  </a:lnTo>
                  <a:lnTo>
                    <a:pt x="365" y="491"/>
                  </a:lnTo>
                  <a:lnTo>
                    <a:pt x="388" y="498"/>
                  </a:lnTo>
                  <a:lnTo>
                    <a:pt x="409" y="508"/>
                  </a:lnTo>
                  <a:lnTo>
                    <a:pt x="430" y="519"/>
                  </a:lnTo>
                  <a:lnTo>
                    <a:pt x="451" y="531"/>
                  </a:lnTo>
                  <a:lnTo>
                    <a:pt x="472" y="544"/>
                  </a:lnTo>
                  <a:lnTo>
                    <a:pt x="453" y="538"/>
                  </a:lnTo>
                  <a:lnTo>
                    <a:pt x="434" y="534"/>
                  </a:lnTo>
                  <a:lnTo>
                    <a:pt x="417" y="531"/>
                  </a:lnTo>
                  <a:lnTo>
                    <a:pt x="400" y="527"/>
                  </a:lnTo>
                  <a:lnTo>
                    <a:pt x="381" y="521"/>
                  </a:lnTo>
                  <a:lnTo>
                    <a:pt x="362" y="515"/>
                  </a:lnTo>
                  <a:lnTo>
                    <a:pt x="342" y="510"/>
                  </a:lnTo>
                  <a:lnTo>
                    <a:pt x="325" y="504"/>
                  </a:lnTo>
                  <a:lnTo>
                    <a:pt x="306" y="498"/>
                  </a:lnTo>
                  <a:lnTo>
                    <a:pt x="287" y="491"/>
                  </a:lnTo>
                  <a:lnTo>
                    <a:pt x="268" y="485"/>
                  </a:lnTo>
                  <a:lnTo>
                    <a:pt x="249" y="479"/>
                  </a:lnTo>
                  <a:lnTo>
                    <a:pt x="228" y="472"/>
                  </a:lnTo>
                  <a:lnTo>
                    <a:pt x="211" y="466"/>
                  </a:lnTo>
                  <a:lnTo>
                    <a:pt x="194" y="458"/>
                  </a:lnTo>
                  <a:lnTo>
                    <a:pt x="175" y="455"/>
                  </a:lnTo>
                  <a:lnTo>
                    <a:pt x="188" y="470"/>
                  </a:lnTo>
                  <a:lnTo>
                    <a:pt x="207" y="485"/>
                  </a:lnTo>
                  <a:lnTo>
                    <a:pt x="223" y="496"/>
                  </a:lnTo>
                  <a:lnTo>
                    <a:pt x="244" y="508"/>
                  </a:lnTo>
                  <a:lnTo>
                    <a:pt x="261" y="517"/>
                  </a:lnTo>
                  <a:lnTo>
                    <a:pt x="282" y="525"/>
                  </a:lnTo>
                  <a:lnTo>
                    <a:pt x="301" y="534"/>
                  </a:lnTo>
                  <a:lnTo>
                    <a:pt x="323" y="542"/>
                  </a:lnTo>
                  <a:lnTo>
                    <a:pt x="341" y="548"/>
                  </a:lnTo>
                  <a:lnTo>
                    <a:pt x="362" y="557"/>
                  </a:lnTo>
                  <a:lnTo>
                    <a:pt x="381" y="565"/>
                  </a:lnTo>
                  <a:lnTo>
                    <a:pt x="400" y="574"/>
                  </a:lnTo>
                  <a:lnTo>
                    <a:pt x="417" y="584"/>
                  </a:lnTo>
                  <a:lnTo>
                    <a:pt x="436" y="597"/>
                  </a:lnTo>
                  <a:lnTo>
                    <a:pt x="453" y="611"/>
                  </a:lnTo>
                  <a:lnTo>
                    <a:pt x="470" y="630"/>
                  </a:lnTo>
                  <a:lnTo>
                    <a:pt x="443" y="618"/>
                  </a:lnTo>
                  <a:lnTo>
                    <a:pt x="419" y="611"/>
                  </a:lnTo>
                  <a:lnTo>
                    <a:pt x="392" y="603"/>
                  </a:lnTo>
                  <a:lnTo>
                    <a:pt x="365" y="595"/>
                  </a:lnTo>
                  <a:lnTo>
                    <a:pt x="337" y="588"/>
                  </a:lnTo>
                  <a:lnTo>
                    <a:pt x="310" y="580"/>
                  </a:lnTo>
                  <a:lnTo>
                    <a:pt x="284" y="574"/>
                  </a:lnTo>
                  <a:lnTo>
                    <a:pt x="257" y="567"/>
                  </a:lnTo>
                  <a:lnTo>
                    <a:pt x="228" y="557"/>
                  </a:lnTo>
                  <a:lnTo>
                    <a:pt x="200" y="550"/>
                  </a:lnTo>
                  <a:lnTo>
                    <a:pt x="173" y="538"/>
                  </a:lnTo>
                  <a:lnTo>
                    <a:pt x="149" y="531"/>
                  </a:lnTo>
                  <a:lnTo>
                    <a:pt x="126" y="517"/>
                  </a:lnTo>
                  <a:lnTo>
                    <a:pt x="103" y="504"/>
                  </a:lnTo>
                  <a:lnTo>
                    <a:pt x="82" y="489"/>
                  </a:lnTo>
                  <a:lnTo>
                    <a:pt x="63" y="472"/>
                  </a:lnTo>
                  <a:lnTo>
                    <a:pt x="55" y="443"/>
                  </a:lnTo>
                  <a:lnTo>
                    <a:pt x="52" y="413"/>
                  </a:lnTo>
                  <a:lnTo>
                    <a:pt x="46" y="384"/>
                  </a:lnTo>
                  <a:lnTo>
                    <a:pt x="42" y="356"/>
                  </a:lnTo>
                  <a:lnTo>
                    <a:pt x="38" y="323"/>
                  </a:lnTo>
                  <a:lnTo>
                    <a:pt x="36" y="295"/>
                  </a:lnTo>
                  <a:lnTo>
                    <a:pt x="33" y="264"/>
                  </a:lnTo>
                  <a:lnTo>
                    <a:pt x="31" y="234"/>
                  </a:lnTo>
                  <a:lnTo>
                    <a:pt x="27" y="204"/>
                  </a:lnTo>
                  <a:lnTo>
                    <a:pt x="25" y="175"/>
                  </a:lnTo>
                  <a:lnTo>
                    <a:pt x="21" y="145"/>
                  </a:lnTo>
                  <a:lnTo>
                    <a:pt x="19" y="114"/>
                  </a:lnTo>
                  <a:lnTo>
                    <a:pt x="14" y="86"/>
                  </a:lnTo>
                  <a:lnTo>
                    <a:pt x="10" y="55"/>
                  </a:lnTo>
                  <a:lnTo>
                    <a:pt x="4" y="29"/>
                  </a:lnTo>
                  <a:lnTo>
                    <a:pt x="0" y="0"/>
                  </a:lnTo>
                  <a:lnTo>
                    <a:pt x="0" y="0"/>
                  </a:lnTo>
                  <a:close/>
                </a:path>
              </a:pathLst>
            </a:custGeom>
            <a:solidFill>
              <a:srgbClr val="E6B38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7" name="Freeform 111">
              <a:extLst>
                <a:ext uri="{FF2B5EF4-FFF2-40B4-BE49-F238E27FC236}">
                  <a16:creationId xmlns:a16="http://schemas.microsoft.com/office/drawing/2014/main" id="{056052A9-E975-6CCD-86D1-D1C99DC9E895}"/>
                </a:ext>
              </a:extLst>
            </p:cNvPr>
            <p:cNvSpPr>
              <a:spLocks/>
            </p:cNvSpPr>
            <p:nvPr/>
          </p:nvSpPr>
          <p:spPr bwMode="auto">
            <a:xfrm>
              <a:off x="1161" y="3528"/>
              <a:ext cx="10" cy="14"/>
            </a:xfrm>
            <a:custGeom>
              <a:avLst/>
              <a:gdLst>
                <a:gd name="T0" fmla="*/ 4 w 19"/>
                <a:gd name="T1" fmla="*/ 0 h 26"/>
                <a:gd name="T2" fmla="*/ 14 w 19"/>
                <a:gd name="T3" fmla="*/ 0 h 26"/>
                <a:gd name="T4" fmla="*/ 17 w 19"/>
                <a:gd name="T5" fmla="*/ 9 h 26"/>
                <a:gd name="T6" fmla="*/ 17 w 19"/>
                <a:gd name="T7" fmla="*/ 17 h 26"/>
                <a:gd name="T8" fmla="*/ 19 w 19"/>
                <a:gd name="T9" fmla="*/ 23 h 26"/>
                <a:gd name="T10" fmla="*/ 17 w 19"/>
                <a:gd name="T11" fmla="*/ 26 h 26"/>
                <a:gd name="T12" fmla="*/ 17 w 19"/>
                <a:gd name="T13" fmla="*/ 26 h 26"/>
                <a:gd name="T14" fmla="*/ 8 w 19"/>
                <a:gd name="T15" fmla="*/ 23 h 26"/>
                <a:gd name="T16" fmla="*/ 4 w 19"/>
                <a:gd name="T17" fmla="*/ 13 h 26"/>
                <a:gd name="T18" fmla="*/ 0 w 19"/>
                <a:gd name="T19" fmla="*/ 4 h 26"/>
                <a:gd name="T20" fmla="*/ 4 w 19"/>
                <a:gd name="T21" fmla="*/ 0 h 26"/>
                <a:gd name="T22" fmla="*/ 4 w 19"/>
                <a:gd name="T23" fmla="*/ 0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9" h="26">
                  <a:moveTo>
                    <a:pt x="4" y="0"/>
                  </a:moveTo>
                  <a:lnTo>
                    <a:pt x="14" y="0"/>
                  </a:lnTo>
                  <a:lnTo>
                    <a:pt x="17" y="9"/>
                  </a:lnTo>
                  <a:lnTo>
                    <a:pt x="17" y="17"/>
                  </a:lnTo>
                  <a:lnTo>
                    <a:pt x="19" y="23"/>
                  </a:lnTo>
                  <a:lnTo>
                    <a:pt x="17" y="26"/>
                  </a:lnTo>
                  <a:lnTo>
                    <a:pt x="17" y="26"/>
                  </a:lnTo>
                  <a:lnTo>
                    <a:pt x="8" y="23"/>
                  </a:lnTo>
                  <a:lnTo>
                    <a:pt x="4" y="13"/>
                  </a:lnTo>
                  <a:lnTo>
                    <a:pt x="0" y="4"/>
                  </a:lnTo>
                  <a:lnTo>
                    <a:pt x="4"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8" name="Freeform 112">
              <a:extLst>
                <a:ext uri="{FF2B5EF4-FFF2-40B4-BE49-F238E27FC236}">
                  <a16:creationId xmlns:a16="http://schemas.microsoft.com/office/drawing/2014/main" id="{6536126C-383A-DF04-613E-A0FC6C136A9F}"/>
                </a:ext>
              </a:extLst>
            </p:cNvPr>
            <p:cNvSpPr>
              <a:spLocks/>
            </p:cNvSpPr>
            <p:nvPr/>
          </p:nvSpPr>
          <p:spPr bwMode="auto">
            <a:xfrm>
              <a:off x="1262" y="3535"/>
              <a:ext cx="39" cy="109"/>
            </a:xfrm>
            <a:custGeom>
              <a:avLst/>
              <a:gdLst>
                <a:gd name="T0" fmla="*/ 17 w 78"/>
                <a:gd name="T1" fmla="*/ 0 h 219"/>
                <a:gd name="T2" fmla="*/ 21 w 78"/>
                <a:gd name="T3" fmla="*/ 11 h 219"/>
                <a:gd name="T4" fmla="*/ 26 w 78"/>
                <a:gd name="T5" fmla="*/ 23 h 219"/>
                <a:gd name="T6" fmla="*/ 30 w 78"/>
                <a:gd name="T7" fmla="*/ 36 h 219"/>
                <a:gd name="T8" fmla="*/ 34 w 78"/>
                <a:gd name="T9" fmla="*/ 49 h 219"/>
                <a:gd name="T10" fmla="*/ 38 w 78"/>
                <a:gd name="T11" fmla="*/ 63 h 219"/>
                <a:gd name="T12" fmla="*/ 40 w 78"/>
                <a:gd name="T13" fmla="*/ 76 h 219"/>
                <a:gd name="T14" fmla="*/ 44 w 78"/>
                <a:gd name="T15" fmla="*/ 89 h 219"/>
                <a:gd name="T16" fmla="*/ 47 w 78"/>
                <a:gd name="T17" fmla="*/ 107 h 219"/>
                <a:gd name="T18" fmla="*/ 47 w 78"/>
                <a:gd name="T19" fmla="*/ 120 h 219"/>
                <a:gd name="T20" fmla="*/ 51 w 78"/>
                <a:gd name="T21" fmla="*/ 135 h 219"/>
                <a:gd name="T22" fmla="*/ 51 w 78"/>
                <a:gd name="T23" fmla="*/ 148 h 219"/>
                <a:gd name="T24" fmla="*/ 57 w 78"/>
                <a:gd name="T25" fmla="*/ 164 h 219"/>
                <a:gd name="T26" fmla="*/ 59 w 78"/>
                <a:gd name="T27" fmla="*/ 177 h 219"/>
                <a:gd name="T28" fmla="*/ 65 w 78"/>
                <a:gd name="T29" fmla="*/ 190 h 219"/>
                <a:gd name="T30" fmla="*/ 70 w 78"/>
                <a:gd name="T31" fmla="*/ 203 h 219"/>
                <a:gd name="T32" fmla="*/ 78 w 78"/>
                <a:gd name="T33" fmla="*/ 219 h 219"/>
                <a:gd name="T34" fmla="*/ 66 w 78"/>
                <a:gd name="T35" fmla="*/ 217 h 219"/>
                <a:gd name="T36" fmla="*/ 59 w 78"/>
                <a:gd name="T37" fmla="*/ 215 h 219"/>
                <a:gd name="T38" fmla="*/ 51 w 78"/>
                <a:gd name="T39" fmla="*/ 209 h 219"/>
                <a:gd name="T40" fmla="*/ 47 w 78"/>
                <a:gd name="T41" fmla="*/ 202 h 219"/>
                <a:gd name="T42" fmla="*/ 42 w 78"/>
                <a:gd name="T43" fmla="*/ 192 h 219"/>
                <a:gd name="T44" fmla="*/ 38 w 78"/>
                <a:gd name="T45" fmla="*/ 184 h 219"/>
                <a:gd name="T46" fmla="*/ 34 w 78"/>
                <a:gd name="T47" fmla="*/ 173 h 219"/>
                <a:gd name="T48" fmla="*/ 32 w 78"/>
                <a:gd name="T49" fmla="*/ 162 h 219"/>
                <a:gd name="T50" fmla="*/ 28 w 78"/>
                <a:gd name="T51" fmla="*/ 148 h 219"/>
                <a:gd name="T52" fmla="*/ 25 w 78"/>
                <a:gd name="T53" fmla="*/ 137 h 219"/>
                <a:gd name="T54" fmla="*/ 23 w 78"/>
                <a:gd name="T55" fmla="*/ 126 h 219"/>
                <a:gd name="T56" fmla="*/ 21 w 78"/>
                <a:gd name="T57" fmla="*/ 112 h 219"/>
                <a:gd name="T58" fmla="*/ 15 w 78"/>
                <a:gd name="T59" fmla="*/ 101 h 219"/>
                <a:gd name="T60" fmla="*/ 11 w 78"/>
                <a:gd name="T61" fmla="*/ 89 h 219"/>
                <a:gd name="T62" fmla="*/ 6 w 78"/>
                <a:gd name="T63" fmla="*/ 82 h 219"/>
                <a:gd name="T64" fmla="*/ 0 w 78"/>
                <a:gd name="T65" fmla="*/ 76 h 219"/>
                <a:gd name="T66" fmla="*/ 0 w 78"/>
                <a:gd name="T67" fmla="*/ 65 h 219"/>
                <a:gd name="T68" fmla="*/ 2 w 78"/>
                <a:gd name="T69" fmla="*/ 55 h 219"/>
                <a:gd name="T70" fmla="*/ 4 w 78"/>
                <a:gd name="T71" fmla="*/ 46 h 219"/>
                <a:gd name="T72" fmla="*/ 6 w 78"/>
                <a:gd name="T73" fmla="*/ 36 h 219"/>
                <a:gd name="T74" fmla="*/ 7 w 78"/>
                <a:gd name="T75" fmla="*/ 25 h 219"/>
                <a:gd name="T76" fmla="*/ 11 w 78"/>
                <a:gd name="T77" fmla="*/ 15 h 219"/>
                <a:gd name="T78" fmla="*/ 11 w 78"/>
                <a:gd name="T79" fmla="*/ 8 h 219"/>
                <a:gd name="T80" fmla="*/ 17 w 78"/>
                <a:gd name="T81" fmla="*/ 0 h 219"/>
                <a:gd name="T82" fmla="*/ 17 w 78"/>
                <a:gd name="T83" fmla="*/ 0 h 2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78" h="219">
                  <a:moveTo>
                    <a:pt x="17" y="0"/>
                  </a:moveTo>
                  <a:lnTo>
                    <a:pt x="21" y="11"/>
                  </a:lnTo>
                  <a:lnTo>
                    <a:pt x="26" y="23"/>
                  </a:lnTo>
                  <a:lnTo>
                    <a:pt x="30" y="36"/>
                  </a:lnTo>
                  <a:lnTo>
                    <a:pt x="34" y="49"/>
                  </a:lnTo>
                  <a:lnTo>
                    <a:pt x="38" y="63"/>
                  </a:lnTo>
                  <a:lnTo>
                    <a:pt x="40" y="76"/>
                  </a:lnTo>
                  <a:lnTo>
                    <a:pt x="44" y="89"/>
                  </a:lnTo>
                  <a:lnTo>
                    <a:pt x="47" y="107"/>
                  </a:lnTo>
                  <a:lnTo>
                    <a:pt x="47" y="120"/>
                  </a:lnTo>
                  <a:lnTo>
                    <a:pt x="51" y="135"/>
                  </a:lnTo>
                  <a:lnTo>
                    <a:pt x="51" y="148"/>
                  </a:lnTo>
                  <a:lnTo>
                    <a:pt x="57" y="164"/>
                  </a:lnTo>
                  <a:lnTo>
                    <a:pt x="59" y="177"/>
                  </a:lnTo>
                  <a:lnTo>
                    <a:pt x="65" y="190"/>
                  </a:lnTo>
                  <a:lnTo>
                    <a:pt x="70" y="203"/>
                  </a:lnTo>
                  <a:lnTo>
                    <a:pt x="78" y="219"/>
                  </a:lnTo>
                  <a:lnTo>
                    <a:pt x="66" y="217"/>
                  </a:lnTo>
                  <a:lnTo>
                    <a:pt x="59" y="215"/>
                  </a:lnTo>
                  <a:lnTo>
                    <a:pt x="51" y="209"/>
                  </a:lnTo>
                  <a:lnTo>
                    <a:pt x="47" y="202"/>
                  </a:lnTo>
                  <a:lnTo>
                    <a:pt x="42" y="192"/>
                  </a:lnTo>
                  <a:lnTo>
                    <a:pt x="38" y="184"/>
                  </a:lnTo>
                  <a:lnTo>
                    <a:pt x="34" y="173"/>
                  </a:lnTo>
                  <a:lnTo>
                    <a:pt x="32" y="162"/>
                  </a:lnTo>
                  <a:lnTo>
                    <a:pt x="28" y="148"/>
                  </a:lnTo>
                  <a:lnTo>
                    <a:pt x="25" y="137"/>
                  </a:lnTo>
                  <a:lnTo>
                    <a:pt x="23" y="126"/>
                  </a:lnTo>
                  <a:lnTo>
                    <a:pt x="21" y="112"/>
                  </a:lnTo>
                  <a:lnTo>
                    <a:pt x="15" y="101"/>
                  </a:lnTo>
                  <a:lnTo>
                    <a:pt x="11" y="89"/>
                  </a:lnTo>
                  <a:lnTo>
                    <a:pt x="6" y="82"/>
                  </a:lnTo>
                  <a:lnTo>
                    <a:pt x="0" y="76"/>
                  </a:lnTo>
                  <a:lnTo>
                    <a:pt x="0" y="65"/>
                  </a:lnTo>
                  <a:lnTo>
                    <a:pt x="2" y="55"/>
                  </a:lnTo>
                  <a:lnTo>
                    <a:pt x="4" y="46"/>
                  </a:lnTo>
                  <a:lnTo>
                    <a:pt x="6" y="36"/>
                  </a:lnTo>
                  <a:lnTo>
                    <a:pt x="7" y="25"/>
                  </a:lnTo>
                  <a:lnTo>
                    <a:pt x="11" y="15"/>
                  </a:lnTo>
                  <a:lnTo>
                    <a:pt x="11" y="8"/>
                  </a:lnTo>
                  <a:lnTo>
                    <a:pt x="17" y="0"/>
                  </a:lnTo>
                  <a:lnTo>
                    <a:pt x="1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29" name="Freeform 113">
              <a:extLst>
                <a:ext uri="{FF2B5EF4-FFF2-40B4-BE49-F238E27FC236}">
                  <a16:creationId xmlns:a16="http://schemas.microsoft.com/office/drawing/2014/main" id="{4D3C9A05-BE93-59BE-3AE6-DCEA729D12B8}"/>
                </a:ext>
              </a:extLst>
            </p:cNvPr>
            <p:cNvSpPr>
              <a:spLocks/>
            </p:cNvSpPr>
            <p:nvPr/>
          </p:nvSpPr>
          <p:spPr bwMode="auto">
            <a:xfrm>
              <a:off x="1298" y="3539"/>
              <a:ext cx="3" cy="21"/>
            </a:xfrm>
            <a:custGeom>
              <a:avLst/>
              <a:gdLst>
                <a:gd name="T0" fmla="*/ 2 w 6"/>
                <a:gd name="T1" fmla="*/ 0 h 41"/>
                <a:gd name="T2" fmla="*/ 4 w 6"/>
                <a:gd name="T3" fmla="*/ 9 h 41"/>
                <a:gd name="T4" fmla="*/ 6 w 6"/>
                <a:gd name="T5" fmla="*/ 19 h 41"/>
                <a:gd name="T6" fmla="*/ 2 w 6"/>
                <a:gd name="T7" fmla="*/ 28 h 41"/>
                <a:gd name="T8" fmla="*/ 2 w 6"/>
                <a:gd name="T9" fmla="*/ 41 h 41"/>
                <a:gd name="T10" fmla="*/ 2 w 6"/>
                <a:gd name="T11" fmla="*/ 41 h 41"/>
                <a:gd name="T12" fmla="*/ 0 w 6"/>
                <a:gd name="T13" fmla="*/ 41 h 41"/>
                <a:gd name="T14" fmla="*/ 0 w 6"/>
                <a:gd name="T15" fmla="*/ 36 h 41"/>
                <a:gd name="T16" fmla="*/ 0 w 6"/>
                <a:gd name="T17" fmla="*/ 30 h 41"/>
                <a:gd name="T18" fmla="*/ 0 w 6"/>
                <a:gd name="T19" fmla="*/ 24 h 41"/>
                <a:gd name="T20" fmla="*/ 0 w 6"/>
                <a:gd name="T21" fmla="*/ 19 h 41"/>
                <a:gd name="T22" fmla="*/ 0 w 6"/>
                <a:gd name="T23" fmla="*/ 9 h 41"/>
                <a:gd name="T24" fmla="*/ 2 w 6"/>
                <a:gd name="T25" fmla="*/ 0 h 41"/>
                <a:gd name="T26" fmla="*/ 2 w 6"/>
                <a:gd name="T27" fmla="*/ 0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 h="41">
                  <a:moveTo>
                    <a:pt x="2" y="0"/>
                  </a:moveTo>
                  <a:lnTo>
                    <a:pt x="4" y="9"/>
                  </a:lnTo>
                  <a:lnTo>
                    <a:pt x="6" y="19"/>
                  </a:lnTo>
                  <a:lnTo>
                    <a:pt x="2" y="28"/>
                  </a:lnTo>
                  <a:lnTo>
                    <a:pt x="2" y="41"/>
                  </a:lnTo>
                  <a:lnTo>
                    <a:pt x="2" y="41"/>
                  </a:lnTo>
                  <a:lnTo>
                    <a:pt x="0" y="41"/>
                  </a:lnTo>
                  <a:lnTo>
                    <a:pt x="0" y="36"/>
                  </a:lnTo>
                  <a:lnTo>
                    <a:pt x="0" y="30"/>
                  </a:lnTo>
                  <a:lnTo>
                    <a:pt x="0" y="24"/>
                  </a:lnTo>
                  <a:lnTo>
                    <a:pt x="0" y="19"/>
                  </a:lnTo>
                  <a:lnTo>
                    <a:pt x="0" y="9"/>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0" name="Freeform 114">
              <a:extLst>
                <a:ext uri="{FF2B5EF4-FFF2-40B4-BE49-F238E27FC236}">
                  <a16:creationId xmlns:a16="http://schemas.microsoft.com/office/drawing/2014/main" id="{0C841DFC-007A-0A34-9F2E-57C559ECE01D}"/>
                </a:ext>
              </a:extLst>
            </p:cNvPr>
            <p:cNvSpPr>
              <a:spLocks/>
            </p:cNvSpPr>
            <p:nvPr/>
          </p:nvSpPr>
          <p:spPr bwMode="auto">
            <a:xfrm>
              <a:off x="1851" y="3539"/>
              <a:ext cx="57" cy="78"/>
            </a:xfrm>
            <a:custGeom>
              <a:avLst/>
              <a:gdLst>
                <a:gd name="T0" fmla="*/ 114 w 114"/>
                <a:gd name="T1" fmla="*/ 0 h 156"/>
                <a:gd name="T2" fmla="*/ 108 w 114"/>
                <a:gd name="T3" fmla="*/ 13 h 156"/>
                <a:gd name="T4" fmla="*/ 106 w 114"/>
                <a:gd name="T5" fmla="*/ 28 h 156"/>
                <a:gd name="T6" fmla="*/ 102 w 114"/>
                <a:gd name="T7" fmla="*/ 34 h 156"/>
                <a:gd name="T8" fmla="*/ 100 w 114"/>
                <a:gd name="T9" fmla="*/ 41 h 156"/>
                <a:gd name="T10" fmla="*/ 95 w 114"/>
                <a:gd name="T11" fmla="*/ 49 h 156"/>
                <a:gd name="T12" fmla="*/ 93 w 114"/>
                <a:gd name="T13" fmla="*/ 57 h 156"/>
                <a:gd name="T14" fmla="*/ 83 w 114"/>
                <a:gd name="T15" fmla="*/ 70 h 156"/>
                <a:gd name="T16" fmla="*/ 74 w 114"/>
                <a:gd name="T17" fmla="*/ 83 h 156"/>
                <a:gd name="T18" fmla="*/ 64 w 114"/>
                <a:gd name="T19" fmla="*/ 97 h 156"/>
                <a:gd name="T20" fmla="*/ 55 w 114"/>
                <a:gd name="T21" fmla="*/ 110 h 156"/>
                <a:gd name="T22" fmla="*/ 47 w 114"/>
                <a:gd name="T23" fmla="*/ 116 h 156"/>
                <a:gd name="T24" fmla="*/ 40 w 114"/>
                <a:gd name="T25" fmla="*/ 121 h 156"/>
                <a:gd name="T26" fmla="*/ 32 w 114"/>
                <a:gd name="T27" fmla="*/ 127 h 156"/>
                <a:gd name="T28" fmla="*/ 24 w 114"/>
                <a:gd name="T29" fmla="*/ 133 h 156"/>
                <a:gd name="T30" fmla="*/ 11 w 114"/>
                <a:gd name="T31" fmla="*/ 144 h 156"/>
                <a:gd name="T32" fmla="*/ 0 w 114"/>
                <a:gd name="T33" fmla="*/ 156 h 156"/>
                <a:gd name="T34" fmla="*/ 2 w 114"/>
                <a:gd name="T35" fmla="*/ 148 h 156"/>
                <a:gd name="T36" fmla="*/ 3 w 114"/>
                <a:gd name="T37" fmla="*/ 140 h 156"/>
                <a:gd name="T38" fmla="*/ 7 w 114"/>
                <a:gd name="T39" fmla="*/ 133 h 156"/>
                <a:gd name="T40" fmla="*/ 11 w 114"/>
                <a:gd name="T41" fmla="*/ 127 h 156"/>
                <a:gd name="T42" fmla="*/ 19 w 114"/>
                <a:gd name="T43" fmla="*/ 114 h 156"/>
                <a:gd name="T44" fmla="*/ 28 w 114"/>
                <a:gd name="T45" fmla="*/ 104 h 156"/>
                <a:gd name="T46" fmla="*/ 38 w 114"/>
                <a:gd name="T47" fmla="*/ 89 h 156"/>
                <a:gd name="T48" fmla="*/ 49 w 114"/>
                <a:gd name="T49" fmla="*/ 78 h 156"/>
                <a:gd name="T50" fmla="*/ 61 w 114"/>
                <a:gd name="T51" fmla="*/ 64 h 156"/>
                <a:gd name="T52" fmla="*/ 72 w 114"/>
                <a:gd name="T53" fmla="*/ 53 h 156"/>
                <a:gd name="T54" fmla="*/ 81 w 114"/>
                <a:gd name="T55" fmla="*/ 40 h 156"/>
                <a:gd name="T56" fmla="*/ 93 w 114"/>
                <a:gd name="T57" fmla="*/ 28 h 156"/>
                <a:gd name="T58" fmla="*/ 102 w 114"/>
                <a:gd name="T59" fmla="*/ 13 h 156"/>
                <a:gd name="T60" fmla="*/ 114 w 114"/>
                <a:gd name="T61" fmla="*/ 0 h 156"/>
                <a:gd name="T62" fmla="*/ 114 w 114"/>
                <a:gd name="T63"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14" h="156">
                  <a:moveTo>
                    <a:pt x="114" y="0"/>
                  </a:moveTo>
                  <a:lnTo>
                    <a:pt x="108" y="13"/>
                  </a:lnTo>
                  <a:lnTo>
                    <a:pt x="106" y="28"/>
                  </a:lnTo>
                  <a:lnTo>
                    <a:pt x="102" y="34"/>
                  </a:lnTo>
                  <a:lnTo>
                    <a:pt x="100" y="41"/>
                  </a:lnTo>
                  <a:lnTo>
                    <a:pt x="95" y="49"/>
                  </a:lnTo>
                  <a:lnTo>
                    <a:pt x="93" y="57"/>
                  </a:lnTo>
                  <a:lnTo>
                    <a:pt x="83" y="70"/>
                  </a:lnTo>
                  <a:lnTo>
                    <a:pt x="74" y="83"/>
                  </a:lnTo>
                  <a:lnTo>
                    <a:pt x="64" y="97"/>
                  </a:lnTo>
                  <a:lnTo>
                    <a:pt x="55" y="110"/>
                  </a:lnTo>
                  <a:lnTo>
                    <a:pt x="47" y="116"/>
                  </a:lnTo>
                  <a:lnTo>
                    <a:pt x="40" y="121"/>
                  </a:lnTo>
                  <a:lnTo>
                    <a:pt x="32" y="127"/>
                  </a:lnTo>
                  <a:lnTo>
                    <a:pt x="24" y="133"/>
                  </a:lnTo>
                  <a:lnTo>
                    <a:pt x="11" y="144"/>
                  </a:lnTo>
                  <a:lnTo>
                    <a:pt x="0" y="156"/>
                  </a:lnTo>
                  <a:lnTo>
                    <a:pt x="2" y="148"/>
                  </a:lnTo>
                  <a:lnTo>
                    <a:pt x="3" y="140"/>
                  </a:lnTo>
                  <a:lnTo>
                    <a:pt x="7" y="133"/>
                  </a:lnTo>
                  <a:lnTo>
                    <a:pt x="11" y="127"/>
                  </a:lnTo>
                  <a:lnTo>
                    <a:pt x="19" y="114"/>
                  </a:lnTo>
                  <a:lnTo>
                    <a:pt x="28" y="104"/>
                  </a:lnTo>
                  <a:lnTo>
                    <a:pt x="38" y="89"/>
                  </a:lnTo>
                  <a:lnTo>
                    <a:pt x="49" y="78"/>
                  </a:lnTo>
                  <a:lnTo>
                    <a:pt x="61" y="64"/>
                  </a:lnTo>
                  <a:lnTo>
                    <a:pt x="72" y="53"/>
                  </a:lnTo>
                  <a:lnTo>
                    <a:pt x="81" y="40"/>
                  </a:lnTo>
                  <a:lnTo>
                    <a:pt x="93" y="28"/>
                  </a:lnTo>
                  <a:lnTo>
                    <a:pt x="102" y="13"/>
                  </a:lnTo>
                  <a:lnTo>
                    <a:pt x="114" y="0"/>
                  </a:lnTo>
                  <a:lnTo>
                    <a:pt x="11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1" name="Freeform 115">
              <a:extLst>
                <a:ext uri="{FF2B5EF4-FFF2-40B4-BE49-F238E27FC236}">
                  <a16:creationId xmlns:a16="http://schemas.microsoft.com/office/drawing/2014/main" id="{290D926D-2E97-CC5A-F9EF-4E17668F4DEF}"/>
                </a:ext>
              </a:extLst>
            </p:cNvPr>
            <p:cNvSpPr>
              <a:spLocks/>
            </p:cNvSpPr>
            <p:nvPr/>
          </p:nvSpPr>
          <p:spPr bwMode="auto">
            <a:xfrm>
              <a:off x="2120" y="3539"/>
              <a:ext cx="125" cy="99"/>
            </a:xfrm>
            <a:custGeom>
              <a:avLst/>
              <a:gdLst>
                <a:gd name="T0" fmla="*/ 17 w 249"/>
                <a:gd name="T1" fmla="*/ 0 h 197"/>
                <a:gd name="T2" fmla="*/ 38 w 249"/>
                <a:gd name="T3" fmla="*/ 0 h 197"/>
                <a:gd name="T4" fmla="*/ 57 w 249"/>
                <a:gd name="T5" fmla="*/ 3 h 197"/>
                <a:gd name="T6" fmla="*/ 74 w 249"/>
                <a:gd name="T7" fmla="*/ 9 h 197"/>
                <a:gd name="T8" fmla="*/ 91 w 249"/>
                <a:gd name="T9" fmla="*/ 19 h 197"/>
                <a:gd name="T10" fmla="*/ 104 w 249"/>
                <a:gd name="T11" fmla="*/ 28 h 197"/>
                <a:gd name="T12" fmla="*/ 120 w 249"/>
                <a:gd name="T13" fmla="*/ 41 h 197"/>
                <a:gd name="T14" fmla="*/ 131 w 249"/>
                <a:gd name="T15" fmla="*/ 55 h 197"/>
                <a:gd name="T16" fmla="*/ 144 w 249"/>
                <a:gd name="T17" fmla="*/ 72 h 197"/>
                <a:gd name="T18" fmla="*/ 156 w 249"/>
                <a:gd name="T19" fmla="*/ 87 h 197"/>
                <a:gd name="T20" fmla="*/ 169 w 249"/>
                <a:gd name="T21" fmla="*/ 102 h 197"/>
                <a:gd name="T22" fmla="*/ 180 w 249"/>
                <a:gd name="T23" fmla="*/ 118 h 197"/>
                <a:gd name="T24" fmla="*/ 192 w 249"/>
                <a:gd name="T25" fmla="*/ 135 h 197"/>
                <a:gd name="T26" fmla="*/ 205 w 249"/>
                <a:gd name="T27" fmla="*/ 150 h 197"/>
                <a:gd name="T28" fmla="*/ 218 w 249"/>
                <a:gd name="T29" fmla="*/ 167 h 197"/>
                <a:gd name="T30" fmla="*/ 232 w 249"/>
                <a:gd name="T31" fmla="*/ 180 h 197"/>
                <a:gd name="T32" fmla="*/ 249 w 249"/>
                <a:gd name="T33" fmla="*/ 197 h 197"/>
                <a:gd name="T34" fmla="*/ 236 w 249"/>
                <a:gd name="T35" fmla="*/ 197 h 197"/>
                <a:gd name="T36" fmla="*/ 224 w 249"/>
                <a:gd name="T37" fmla="*/ 197 h 197"/>
                <a:gd name="T38" fmla="*/ 213 w 249"/>
                <a:gd name="T39" fmla="*/ 197 h 197"/>
                <a:gd name="T40" fmla="*/ 203 w 249"/>
                <a:gd name="T41" fmla="*/ 195 h 197"/>
                <a:gd name="T42" fmla="*/ 192 w 249"/>
                <a:gd name="T43" fmla="*/ 192 h 197"/>
                <a:gd name="T44" fmla="*/ 182 w 249"/>
                <a:gd name="T45" fmla="*/ 188 h 197"/>
                <a:gd name="T46" fmla="*/ 171 w 249"/>
                <a:gd name="T47" fmla="*/ 180 h 197"/>
                <a:gd name="T48" fmla="*/ 161 w 249"/>
                <a:gd name="T49" fmla="*/ 176 h 197"/>
                <a:gd name="T50" fmla="*/ 150 w 249"/>
                <a:gd name="T51" fmla="*/ 167 h 197"/>
                <a:gd name="T52" fmla="*/ 142 w 249"/>
                <a:gd name="T53" fmla="*/ 159 h 197"/>
                <a:gd name="T54" fmla="*/ 131 w 249"/>
                <a:gd name="T55" fmla="*/ 150 h 197"/>
                <a:gd name="T56" fmla="*/ 121 w 249"/>
                <a:gd name="T57" fmla="*/ 142 h 197"/>
                <a:gd name="T58" fmla="*/ 110 w 249"/>
                <a:gd name="T59" fmla="*/ 133 h 197"/>
                <a:gd name="T60" fmla="*/ 102 w 249"/>
                <a:gd name="T61" fmla="*/ 125 h 197"/>
                <a:gd name="T62" fmla="*/ 91 w 249"/>
                <a:gd name="T63" fmla="*/ 118 h 197"/>
                <a:gd name="T64" fmla="*/ 83 w 249"/>
                <a:gd name="T65" fmla="*/ 110 h 197"/>
                <a:gd name="T66" fmla="*/ 80 w 249"/>
                <a:gd name="T67" fmla="*/ 118 h 197"/>
                <a:gd name="T68" fmla="*/ 76 w 249"/>
                <a:gd name="T69" fmla="*/ 127 h 197"/>
                <a:gd name="T70" fmla="*/ 70 w 249"/>
                <a:gd name="T71" fmla="*/ 135 h 197"/>
                <a:gd name="T72" fmla="*/ 68 w 249"/>
                <a:gd name="T73" fmla="*/ 140 h 197"/>
                <a:gd name="T74" fmla="*/ 61 w 249"/>
                <a:gd name="T75" fmla="*/ 148 h 197"/>
                <a:gd name="T76" fmla="*/ 53 w 249"/>
                <a:gd name="T77" fmla="*/ 154 h 197"/>
                <a:gd name="T78" fmla="*/ 45 w 249"/>
                <a:gd name="T79" fmla="*/ 154 h 197"/>
                <a:gd name="T80" fmla="*/ 38 w 249"/>
                <a:gd name="T81" fmla="*/ 152 h 197"/>
                <a:gd name="T82" fmla="*/ 30 w 249"/>
                <a:gd name="T83" fmla="*/ 144 h 197"/>
                <a:gd name="T84" fmla="*/ 24 w 249"/>
                <a:gd name="T85" fmla="*/ 135 h 197"/>
                <a:gd name="T86" fmla="*/ 19 w 249"/>
                <a:gd name="T87" fmla="*/ 127 h 197"/>
                <a:gd name="T88" fmla="*/ 15 w 249"/>
                <a:gd name="T89" fmla="*/ 119 h 197"/>
                <a:gd name="T90" fmla="*/ 11 w 249"/>
                <a:gd name="T91" fmla="*/ 110 h 197"/>
                <a:gd name="T92" fmla="*/ 7 w 249"/>
                <a:gd name="T93" fmla="*/ 102 h 197"/>
                <a:gd name="T94" fmla="*/ 4 w 249"/>
                <a:gd name="T95" fmla="*/ 91 h 197"/>
                <a:gd name="T96" fmla="*/ 4 w 249"/>
                <a:gd name="T97" fmla="*/ 83 h 197"/>
                <a:gd name="T98" fmla="*/ 0 w 249"/>
                <a:gd name="T99" fmla="*/ 72 h 197"/>
                <a:gd name="T100" fmla="*/ 0 w 249"/>
                <a:gd name="T101" fmla="*/ 64 h 197"/>
                <a:gd name="T102" fmla="*/ 0 w 249"/>
                <a:gd name="T103" fmla="*/ 55 h 197"/>
                <a:gd name="T104" fmla="*/ 0 w 249"/>
                <a:gd name="T105" fmla="*/ 45 h 197"/>
                <a:gd name="T106" fmla="*/ 0 w 249"/>
                <a:gd name="T107" fmla="*/ 36 h 197"/>
                <a:gd name="T108" fmla="*/ 2 w 249"/>
                <a:gd name="T109" fmla="*/ 28 h 197"/>
                <a:gd name="T110" fmla="*/ 4 w 249"/>
                <a:gd name="T111" fmla="*/ 19 h 197"/>
                <a:gd name="T112" fmla="*/ 7 w 249"/>
                <a:gd name="T113" fmla="*/ 11 h 197"/>
                <a:gd name="T114" fmla="*/ 11 w 249"/>
                <a:gd name="T115" fmla="*/ 3 h 197"/>
                <a:gd name="T116" fmla="*/ 17 w 249"/>
                <a:gd name="T117" fmla="*/ 0 h 197"/>
                <a:gd name="T118" fmla="*/ 17 w 249"/>
                <a:gd name="T119" fmla="*/ 0 h 1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49" h="197">
                  <a:moveTo>
                    <a:pt x="17" y="0"/>
                  </a:moveTo>
                  <a:lnTo>
                    <a:pt x="38" y="0"/>
                  </a:lnTo>
                  <a:lnTo>
                    <a:pt x="57" y="3"/>
                  </a:lnTo>
                  <a:lnTo>
                    <a:pt x="74" y="9"/>
                  </a:lnTo>
                  <a:lnTo>
                    <a:pt x="91" y="19"/>
                  </a:lnTo>
                  <a:lnTo>
                    <a:pt x="104" y="28"/>
                  </a:lnTo>
                  <a:lnTo>
                    <a:pt x="120" y="41"/>
                  </a:lnTo>
                  <a:lnTo>
                    <a:pt x="131" y="55"/>
                  </a:lnTo>
                  <a:lnTo>
                    <a:pt x="144" y="72"/>
                  </a:lnTo>
                  <a:lnTo>
                    <a:pt x="156" y="87"/>
                  </a:lnTo>
                  <a:lnTo>
                    <a:pt x="169" y="102"/>
                  </a:lnTo>
                  <a:lnTo>
                    <a:pt x="180" y="118"/>
                  </a:lnTo>
                  <a:lnTo>
                    <a:pt x="192" y="135"/>
                  </a:lnTo>
                  <a:lnTo>
                    <a:pt x="205" y="150"/>
                  </a:lnTo>
                  <a:lnTo>
                    <a:pt x="218" y="167"/>
                  </a:lnTo>
                  <a:lnTo>
                    <a:pt x="232" y="180"/>
                  </a:lnTo>
                  <a:lnTo>
                    <a:pt x="249" y="197"/>
                  </a:lnTo>
                  <a:lnTo>
                    <a:pt x="236" y="197"/>
                  </a:lnTo>
                  <a:lnTo>
                    <a:pt x="224" y="197"/>
                  </a:lnTo>
                  <a:lnTo>
                    <a:pt x="213" y="197"/>
                  </a:lnTo>
                  <a:lnTo>
                    <a:pt x="203" y="195"/>
                  </a:lnTo>
                  <a:lnTo>
                    <a:pt x="192" y="192"/>
                  </a:lnTo>
                  <a:lnTo>
                    <a:pt x="182" y="188"/>
                  </a:lnTo>
                  <a:lnTo>
                    <a:pt x="171" y="180"/>
                  </a:lnTo>
                  <a:lnTo>
                    <a:pt x="161" y="176"/>
                  </a:lnTo>
                  <a:lnTo>
                    <a:pt x="150" y="167"/>
                  </a:lnTo>
                  <a:lnTo>
                    <a:pt x="142" y="159"/>
                  </a:lnTo>
                  <a:lnTo>
                    <a:pt x="131" y="150"/>
                  </a:lnTo>
                  <a:lnTo>
                    <a:pt x="121" y="142"/>
                  </a:lnTo>
                  <a:lnTo>
                    <a:pt x="110" y="133"/>
                  </a:lnTo>
                  <a:lnTo>
                    <a:pt x="102" y="125"/>
                  </a:lnTo>
                  <a:lnTo>
                    <a:pt x="91" y="118"/>
                  </a:lnTo>
                  <a:lnTo>
                    <a:pt x="83" y="110"/>
                  </a:lnTo>
                  <a:lnTo>
                    <a:pt x="80" y="118"/>
                  </a:lnTo>
                  <a:lnTo>
                    <a:pt x="76" y="127"/>
                  </a:lnTo>
                  <a:lnTo>
                    <a:pt x="70" y="135"/>
                  </a:lnTo>
                  <a:lnTo>
                    <a:pt x="68" y="140"/>
                  </a:lnTo>
                  <a:lnTo>
                    <a:pt x="61" y="148"/>
                  </a:lnTo>
                  <a:lnTo>
                    <a:pt x="53" y="154"/>
                  </a:lnTo>
                  <a:lnTo>
                    <a:pt x="45" y="154"/>
                  </a:lnTo>
                  <a:lnTo>
                    <a:pt x="38" y="152"/>
                  </a:lnTo>
                  <a:lnTo>
                    <a:pt x="30" y="144"/>
                  </a:lnTo>
                  <a:lnTo>
                    <a:pt x="24" y="135"/>
                  </a:lnTo>
                  <a:lnTo>
                    <a:pt x="19" y="127"/>
                  </a:lnTo>
                  <a:lnTo>
                    <a:pt x="15" y="119"/>
                  </a:lnTo>
                  <a:lnTo>
                    <a:pt x="11" y="110"/>
                  </a:lnTo>
                  <a:lnTo>
                    <a:pt x="7" y="102"/>
                  </a:lnTo>
                  <a:lnTo>
                    <a:pt x="4" y="91"/>
                  </a:lnTo>
                  <a:lnTo>
                    <a:pt x="4" y="83"/>
                  </a:lnTo>
                  <a:lnTo>
                    <a:pt x="0" y="72"/>
                  </a:lnTo>
                  <a:lnTo>
                    <a:pt x="0" y="64"/>
                  </a:lnTo>
                  <a:lnTo>
                    <a:pt x="0" y="55"/>
                  </a:lnTo>
                  <a:lnTo>
                    <a:pt x="0" y="45"/>
                  </a:lnTo>
                  <a:lnTo>
                    <a:pt x="0" y="36"/>
                  </a:lnTo>
                  <a:lnTo>
                    <a:pt x="2" y="28"/>
                  </a:lnTo>
                  <a:lnTo>
                    <a:pt x="4" y="19"/>
                  </a:lnTo>
                  <a:lnTo>
                    <a:pt x="7" y="11"/>
                  </a:lnTo>
                  <a:lnTo>
                    <a:pt x="11" y="3"/>
                  </a:lnTo>
                  <a:lnTo>
                    <a:pt x="17" y="0"/>
                  </a:lnTo>
                  <a:lnTo>
                    <a:pt x="17"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2" name="Freeform 116">
              <a:extLst>
                <a:ext uri="{FF2B5EF4-FFF2-40B4-BE49-F238E27FC236}">
                  <a16:creationId xmlns:a16="http://schemas.microsoft.com/office/drawing/2014/main" id="{F2376CF0-67FA-6D37-7263-83F95E3FB7FB}"/>
                </a:ext>
              </a:extLst>
            </p:cNvPr>
            <p:cNvSpPr>
              <a:spLocks/>
            </p:cNvSpPr>
            <p:nvPr/>
          </p:nvSpPr>
          <p:spPr bwMode="auto">
            <a:xfrm>
              <a:off x="1993" y="3550"/>
              <a:ext cx="121" cy="166"/>
            </a:xfrm>
            <a:custGeom>
              <a:avLst/>
              <a:gdLst>
                <a:gd name="T0" fmla="*/ 116 w 241"/>
                <a:gd name="T1" fmla="*/ 0 h 331"/>
                <a:gd name="T2" fmla="*/ 133 w 241"/>
                <a:gd name="T3" fmla="*/ 0 h 331"/>
                <a:gd name="T4" fmla="*/ 150 w 241"/>
                <a:gd name="T5" fmla="*/ 2 h 331"/>
                <a:gd name="T6" fmla="*/ 169 w 241"/>
                <a:gd name="T7" fmla="*/ 8 h 331"/>
                <a:gd name="T8" fmla="*/ 184 w 241"/>
                <a:gd name="T9" fmla="*/ 16 h 331"/>
                <a:gd name="T10" fmla="*/ 198 w 241"/>
                <a:gd name="T11" fmla="*/ 23 h 331"/>
                <a:gd name="T12" fmla="*/ 205 w 241"/>
                <a:gd name="T13" fmla="*/ 35 h 331"/>
                <a:gd name="T14" fmla="*/ 209 w 241"/>
                <a:gd name="T15" fmla="*/ 50 h 331"/>
                <a:gd name="T16" fmla="*/ 202 w 241"/>
                <a:gd name="T17" fmla="*/ 59 h 331"/>
                <a:gd name="T18" fmla="*/ 188 w 241"/>
                <a:gd name="T19" fmla="*/ 59 h 331"/>
                <a:gd name="T20" fmla="*/ 169 w 241"/>
                <a:gd name="T21" fmla="*/ 56 h 331"/>
                <a:gd name="T22" fmla="*/ 165 w 241"/>
                <a:gd name="T23" fmla="*/ 67 h 331"/>
                <a:gd name="T24" fmla="*/ 188 w 241"/>
                <a:gd name="T25" fmla="*/ 92 h 331"/>
                <a:gd name="T26" fmla="*/ 205 w 241"/>
                <a:gd name="T27" fmla="*/ 92 h 331"/>
                <a:gd name="T28" fmla="*/ 213 w 241"/>
                <a:gd name="T29" fmla="*/ 77 h 331"/>
                <a:gd name="T30" fmla="*/ 222 w 241"/>
                <a:gd name="T31" fmla="*/ 73 h 331"/>
                <a:gd name="T32" fmla="*/ 232 w 241"/>
                <a:gd name="T33" fmla="*/ 86 h 331"/>
                <a:gd name="T34" fmla="*/ 236 w 241"/>
                <a:gd name="T35" fmla="*/ 97 h 331"/>
                <a:gd name="T36" fmla="*/ 241 w 241"/>
                <a:gd name="T37" fmla="*/ 113 h 331"/>
                <a:gd name="T38" fmla="*/ 241 w 241"/>
                <a:gd name="T39" fmla="*/ 132 h 331"/>
                <a:gd name="T40" fmla="*/ 240 w 241"/>
                <a:gd name="T41" fmla="*/ 149 h 331"/>
                <a:gd name="T42" fmla="*/ 234 w 241"/>
                <a:gd name="T43" fmla="*/ 166 h 331"/>
                <a:gd name="T44" fmla="*/ 226 w 241"/>
                <a:gd name="T45" fmla="*/ 181 h 331"/>
                <a:gd name="T46" fmla="*/ 215 w 241"/>
                <a:gd name="T47" fmla="*/ 192 h 331"/>
                <a:gd name="T48" fmla="*/ 200 w 241"/>
                <a:gd name="T49" fmla="*/ 196 h 331"/>
                <a:gd name="T50" fmla="*/ 183 w 241"/>
                <a:gd name="T51" fmla="*/ 189 h 331"/>
                <a:gd name="T52" fmla="*/ 169 w 241"/>
                <a:gd name="T53" fmla="*/ 177 h 331"/>
                <a:gd name="T54" fmla="*/ 152 w 241"/>
                <a:gd name="T55" fmla="*/ 162 h 331"/>
                <a:gd name="T56" fmla="*/ 133 w 241"/>
                <a:gd name="T57" fmla="*/ 149 h 331"/>
                <a:gd name="T58" fmla="*/ 118 w 241"/>
                <a:gd name="T59" fmla="*/ 154 h 331"/>
                <a:gd name="T60" fmla="*/ 114 w 241"/>
                <a:gd name="T61" fmla="*/ 175 h 331"/>
                <a:gd name="T62" fmla="*/ 114 w 241"/>
                <a:gd name="T63" fmla="*/ 202 h 331"/>
                <a:gd name="T64" fmla="*/ 120 w 241"/>
                <a:gd name="T65" fmla="*/ 219 h 331"/>
                <a:gd name="T66" fmla="*/ 131 w 241"/>
                <a:gd name="T67" fmla="*/ 234 h 331"/>
                <a:gd name="T68" fmla="*/ 146 w 241"/>
                <a:gd name="T69" fmla="*/ 248 h 331"/>
                <a:gd name="T70" fmla="*/ 160 w 241"/>
                <a:gd name="T71" fmla="*/ 261 h 331"/>
                <a:gd name="T72" fmla="*/ 175 w 241"/>
                <a:gd name="T73" fmla="*/ 274 h 331"/>
                <a:gd name="T74" fmla="*/ 188 w 241"/>
                <a:gd name="T75" fmla="*/ 289 h 331"/>
                <a:gd name="T76" fmla="*/ 200 w 241"/>
                <a:gd name="T77" fmla="*/ 307 h 331"/>
                <a:gd name="T78" fmla="*/ 215 w 241"/>
                <a:gd name="T79" fmla="*/ 314 h 331"/>
                <a:gd name="T80" fmla="*/ 232 w 241"/>
                <a:gd name="T81" fmla="*/ 322 h 331"/>
                <a:gd name="T82" fmla="*/ 207 w 241"/>
                <a:gd name="T83" fmla="*/ 331 h 331"/>
                <a:gd name="T84" fmla="*/ 154 w 241"/>
                <a:gd name="T85" fmla="*/ 327 h 331"/>
                <a:gd name="T86" fmla="*/ 106 w 241"/>
                <a:gd name="T87" fmla="*/ 312 h 331"/>
                <a:gd name="T88" fmla="*/ 63 w 241"/>
                <a:gd name="T89" fmla="*/ 289 h 331"/>
                <a:gd name="T90" fmla="*/ 27 w 241"/>
                <a:gd name="T91" fmla="*/ 257 h 331"/>
                <a:gd name="T92" fmla="*/ 6 w 241"/>
                <a:gd name="T93" fmla="*/ 219 h 331"/>
                <a:gd name="T94" fmla="*/ 0 w 241"/>
                <a:gd name="T95" fmla="*/ 173 h 331"/>
                <a:gd name="T96" fmla="*/ 13 w 241"/>
                <a:gd name="T97" fmla="*/ 122 h 331"/>
                <a:gd name="T98" fmla="*/ 30 w 241"/>
                <a:gd name="T99" fmla="*/ 90 h 331"/>
                <a:gd name="T100" fmla="*/ 38 w 241"/>
                <a:gd name="T101" fmla="*/ 73 h 331"/>
                <a:gd name="T102" fmla="*/ 46 w 241"/>
                <a:gd name="T103" fmla="*/ 58 h 331"/>
                <a:gd name="T104" fmla="*/ 53 w 241"/>
                <a:gd name="T105" fmla="*/ 42 h 331"/>
                <a:gd name="T106" fmla="*/ 67 w 241"/>
                <a:gd name="T107" fmla="*/ 21 h 331"/>
                <a:gd name="T108" fmla="*/ 86 w 241"/>
                <a:gd name="T109" fmla="*/ 6 h 331"/>
                <a:gd name="T110" fmla="*/ 99 w 241"/>
                <a:gd name="T111" fmla="*/ 0 h 331"/>
                <a:gd name="T112" fmla="*/ 110 w 241"/>
                <a:gd name="T113" fmla="*/ 0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241" h="331">
                  <a:moveTo>
                    <a:pt x="110" y="0"/>
                  </a:moveTo>
                  <a:lnTo>
                    <a:pt x="116" y="0"/>
                  </a:lnTo>
                  <a:lnTo>
                    <a:pt x="125" y="0"/>
                  </a:lnTo>
                  <a:lnTo>
                    <a:pt x="133" y="0"/>
                  </a:lnTo>
                  <a:lnTo>
                    <a:pt x="143" y="2"/>
                  </a:lnTo>
                  <a:lnTo>
                    <a:pt x="150" y="2"/>
                  </a:lnTo>
                  <a:lnTo>
                    <a:pt x="160" y="6"/>
                  </a:lnTo>
                  <a:lnTo>
                    <a:pt x="169" y="8"/>
                  </a:lnTo>
                  <a:lnTo>
                    <a:pt x="179" y="12"/>
                  </a:lnTo>
                  <a:lnTo>
                    <a:pt x="184" y="16"/>
                  </a:lnTo>
                  <a:lnTo>
                    <a:pt x="192" y="19"/>
                  </a:lnTo>
                  <a:lnTo>
                    <a:pt x="198" y="23"/>
                  </a:lnTo>
                  <a:lnTo>
                    <a:pt x="203" y="29"/>
                  </a:lnTo>
                  <a:lnTo>
                    <a:pt x="205" y="35"/>
                  </a:lnTo>
                  <a:lnTo>
                    <a:pt x="209" y="42"/>
                  </a:lnTo>
                  <a:lnTo>
                    <a:pt x="209" y="50"/>
                  </a:lnTo>
                  <a:lnTo>
                    <a:pt x="211" y="61"/>
                  </a:lnTo>
                  <a:lnTo>
                    <a:pt x="202" y="59"/>
                  </a:lnTo>
                  <a:lnTo>
                    <a:pt x="194" y="59"/>
                  </a:lnTo>
                  <a:lnTo>
                    <a:pt x="188" y="59"/>
                  </a:lnTo>
                  <a:lnTo>
                    <a:pt x="183" y="59"/>
                  </a:lnTo>
                  <a:lnTo>
                    <a:pt x="169" y="56"/>
                  </a:lnTo>
                  <a:lnTo>
                    <a:pt x="156" y="59"/>
                  </a:lnTo>
                  <a:lnTo>
                    <a:pt x="165" y="67"/>
                  </a:lnTo>
                  <a:lnTo>
                    <a:pt x="177" y="78"/>
                  </a:lnTo>
                  <a:lnTo>
                    <a:pt x="188" y="92"/>
                  </a:lnTo>
                  <a:lnTo>
                    <a:pt x="200" y="105"/>
                  </a:lnTo>
                  <a:lnTo>
                    <a:pt x="205" y="92"/>
                  </a:lnTo>
                  <a:lnTo>
                    <a:pt x="209" y="82"/>
                  </a:lnTo>
                  <a:lnTo>
                    <a:pt x="213" y="77"/>
                  </a:lnTo>
                  <a:lnTo>
                    <a:pt x="217" y="75"/>
                  </a:lnTo>
                  <a:lnTo>
                    <a:pt x="222" y="73"/>
                  </a:lnTo>
                  <a:lnTo>
                    <a:pt x="230" y="82"/>
                  </a:lnTo>
                  <a:lnTo>
                    <a:pt x="232" y="86"/>
                  </a:lnTo>
                  <a:lnTo>
                    <a:pt x="236" y="92"/>
                  </a:lnTo>
                  <a:lnTo>
                    <a:pt x="236" y="97"/>
                  </a:lnTo>
                  <a:lnTo>
                    <a:pt x="240" y="105"/>
                  </a:lnTo>
                  <a:lnTo>
                    <a:pt x="241" y="113"/>
                  </a:lnTo>
                  <a:lnTo>
                    <a:pt x="241" y="122"/>
                  </a:lnTo>
                  <a:lnTo>
                    <a:pt x="241" y="132"/>
                  </a:lnTo>
                  <a:lnTo>
                    <a:pt x="241" y="139"/>
                  </a:lnTo>
                  <a:lnTo>
                    <a:pt x="240" y="149"/>
                  </a:lnTo>
                  <a:lnTo>
                    <a:pt x="238" y="158"/>
                  </a:lnTo>
                  <a:lnTo>
                    <a:pt x="234" y="166"/>
                  </a:lnTo>
                  <a:lnTo>
                    <a:pt x="232" y="173"/>
                  </a:lnTo>
                  <a:lnTo>
                    <a:pt x="226" y="181"/>
                  </a:lnTo>
                  <a:lnTo>
                    <a:pt x="221" y="187"/>
                  </a:lnTo>
                  <a:lnTo>
                    <a:pt x="215" y="192"/>
                  </a:lnTo>
                  <a:lnTo>
                    <a:pt x="207" y="198"/>
                  </a:lnTo>
                  <a:lnTo>
                    <a:pt x="200" y="196"/>
                  </a:lnTo>
                  <a:lnTo>
                    <a:pt x="192" y="194"/>
                  </a:lnTo>
                  <a:lnTo>
                    <a:pt x="183" y="189"/>
                  </a:lnTo>
                  <a:lnTo>
                    <a:pt x="177" y="185"/>
                  </a:lnTo>
                  <a:lnTo>
                    <a:pt x="169" y="177"/>
                  </a:lnTo>
                  <a:lnTo>
                    <a:pt x="160" y="172"/>
                  </a:lnTo>
                  <a:lnTo>
                    <a:pt x="152" y="162"/>
                  </a:lnTo>
                  <a:lnTo>
                    <a:pt x="146" y="158"/>
                  </a:lnTo>
                  <a:lnTo>
                    <a:pt x="133" y="149"/>
                  </a:lnTo>
                  <a:lnTo>
                    <a:pt x="122" y="151"/>
                  </a:lnTo>
                  <a:lnTo>
                    <a:pt x="118" y="154"/>
                  </a:lnTo>
                  <a:lnTo>
                    <a:pt x="116" y="164"/>
                  </a:lnTo>
                  <a:lnTo>
                    <a:pt x="114" y="175"/>
                  </a:lnTo>
                  <a:lnTo>
                    <a:pt x="114" y="194"/>
                  </a:lnTo>
                  <a:lnTo>
                    <a:pt x="114" y="202"/>
                  </a:lnTo>
                  <a:lnTo>
                    <a:pt x="116" y="212"/>
                  </a:lnTo>
                  <a:lnTo>
                    <a:pt x="120" y="219"/>
                  </a:lnTo>
                  <a:lnTo>
                    <a:pt x="125" y="229"/>
                  </a:lnTo>
                  <a:lnTo>
                    <a:pt x="131" y="234"/>
                  </a:lnTo>
                  <a:lnTo>
                    <a:pt x="139" y="242"/>
                  </a:lnTo>
                  <a:lnTo>
                    <a:pt x="146" y="248"/>
                  </a:lnTo>
                  <a:lnTo>
                    <a:pt x="154" y="257"/>
                  </a:lnTo>
                  <a:lnTo>
                    <a:pt x="160" y="261"/>
                  </a:lnTo>
                  <a:lnTo>
                    <a:pt x="169" y="269"/>
                  </a:lnTo>
                  <a:lnTo>
                    <a:pt x="175" y="274"/>
                  </a:lnTo>
                  <a:lnTo>
                    <a:pt x="183" y="284"/>
                  </a:lnTo>
                  <a:lnTo>
                    <a:pt x="188" y="289"/>
                  </a:lnTo>
                  <a:lnTo>
                    <a:pt x="196" y="297"/>
                  </a:lnTo>
                  <a:lnTo>
                    <a:pt x="200" y="307"/>
                  </a:lnTo>
                  <a:lnTo>
                    <a:pt x="205" y="314"/>
                  </a:lnTo>
                  <a:lnTo>
                    <a:pt x="215" y="314"/>
                  </a:lnTo>
                  <a:lnTo>
                    <a:pt x="224" y="316"/>
                  </a:lnTo>
                  <a:lnTo>
                    <a:pt x="232" y="322"/>
                  </a:lnTo>
                  <a:lnTo>
                    <a:pt x="234" y="331"/>
                  </a:lnTo>
                  <a:lnTo>
                    <a:pt x="207" y="331"/>
                  </a:lnTo>
                  <a:lnTo>
                    <a:pt x="181" y="331"/>
                  </a:lnTo>
                  <a:lnTo>
                    <a:pt x="154" y="327"/>
                  </a:lnTo>
                  <a:lnTo>
                    <a:pt x="129" y="322"/>
                  </a:lnTo>
                  <a:lnTo>
                    <a:pt x="106" y="312"/>
                  </a:lnTo>
                  <a:lnTo>
                    <a:pt x="84" y="301"/>
                  </a:lnTo>
                  <a:lnTo>
                    <a:pt x="63" y="289"/>
                  </a:lnTo>
                  <a:lnTo>
                    <a:pt x="46" y="274"/>
                  </a:lnTo>
                  <a:lnTo>
                    <a:pt x="27" y="257"/>
                  </a:lnTo>
                  <a:lnTo>
                    <a:pt x="15" y="238"/>
                  </a:lnTo>
                  <a:lnTo>
                    <a:pt x="6" y="219"/>
                  </a:lnTo>
                  <a:lnTo>
                    <a:pt x="2" y="198"/>
                  </a:lnTo>
                  <a:lnTo>
                    <a:pt x="0" y="173"/>
                  </a:lnTo>
                  <a:lnTo>
                    <a:pt x="4" y="149"/>
                  </a:lnTo>
                  <a:lnTo>
                    <a:pt x="13" y="122"/>
                  </a:lnTo>
                  <a:lnTo>
                    <a:pt x="29" y="97"/>
                  </a:lnTo>
                  <a:lnTo>
                    <a:pt x="30" y="90"/>
                  </a:lnTo>
                  <a:lnTo>
                    <a:pt x="34" y="82"/>
                  </a:lnTo>
                  <a:lnTo>
                    <a:pt x="38" y="73"/>
                  </a:lnTo>
                  <a:lnTo>
                    <a:pt x="42" y="65"/>
                  </a:lnTo>
                  <a:lnTo>
                    <a:pt x="46" y="58"/>
                  </a:lnTo>
                  <a:lnTo>
                    <a:pt x="49" y="50"/>
                  </a:lnTo>
                  <a:lnTo>
                    <a:pt x="53" y="42"/>
                  </a:lnTo>
                  <a:lnTo>
                    <a:pt x="57" y="37"/>
                  </a:lnTo>
                  <a:lnTo>
                    <a:pt x="67" y="21"/>
                  </a:lnTo>
                  <a:lnTo>
                    <a:pt x="78" y="12"/>
                  </a:lnTo>
                  <a:lnTo>
                    <a:pt x="86" y="6"/>
                  </a:lnTo>
                  <a:lnTo>
                    <a:pt x="91" y="4"/>
                  </a:lnTo>
                  <a:lnTo>
                    <a:pt x="99" y="0"/>
                  </a:lnTo>
                  <a:lnTo>
                    <a:pt x="110" y="0"/>
                  </a:lnTo>
                  <a:lnTo>
                    <a:pt x="110" y="0"/>
                  </a:lnTo>
                  <a:close/>
                </a:path>
              </a:pathLst>
            </a:custGeom>
            <a:solidFill>
              <a:srgbClr val="E6E6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3" name="Freeform 117">
              <a:extLst>
                <a:ext uri="{FF2B5EF4-FFF2-40B4-BE49-F238E27FC236}">
                  <a16:creationId xmlns:a16="http://schemas.microsoft.com/office/drawing/2014/main" id="{99C6226A-43A6-2334-B1A3-A826E95C8A78}"/>
                </a:ext>
              </a:extLst>
            </p:cNvPr>
            <p:cNvSpPr>
              <a:spLocks/>
            </p:cNvSpPr>
            <p:nvPr/>
          </p:nvSpPr>
          <p:spPr bwMode="auto">
            <a:xfrm>
              <a:off x="1947" y="3556"/>
              <a:ext cx="46" cy="68"/>
            </a:xfrm>
            <a:custGeom>
              <a:avLst/>
              <a:gdLst>
                <a:gd name="T0" fmla="*/ 59 w 91"/>
                <a:gd name="T1" fmla="*/ 0 h 137"/>
                <a:gd name="T2" fmla="*/ 68 w 91"/>
                <a:gd name="T3" fmla="*/ 2 h 137"/>
                <a:gd name="T4" fmla="*/ 76 w 91"/>
                <a:gd name="T5" fmla="*/ 4 h 137"/>
                <a:gd name="T6" fmla="*/ 81 w 91"/>
                <a:gd name="T7" fmla="*/ 7 h 137"/>
                <a:gd name="T8" fmla="*/ 87 w 91"/>
                <a:gd name="T9" fmla="*/ 11 h 137"/>
                <a:gd name="T10" fmla="*/ 91 w 91"/>
                <a:gd name="T11" fmla="*/ 21 h 137"/>
                <a:gd name="T12" fmla="*/ 91 w 91"/>
                <a:gd name="T13" fmla="*/ 34 h 137"/>
                <a:gd name="T14" fmla="*/ 83 w 91"/>
                <a:gd name="T15" fmla="*/ 44 h 137"/>
                <a:gd name="T16" fmla="*/ 76 w 91"/>
                <a:gd name="T17" fmla="*/ 57 h 137"/>
                <a:gd name="T18" fmla="*/ 64 w 91"/>
                <a:gd name="T19" fmla="*/ 70 h 137"/>
                <a:gd name="T20" fmla="*/ 55 w 91"/>
                <a:gd name="T21" fmla="*/ 84 h 137"/>
                <a:gd name="T22" fmla="*/ 42 w 91"/>
                <a:gd name="T23" fmla="*/ 97 h 137"/>
                <a:gd name="T24" fmla="*/ 34 w 91"/>
                <a:gd name="T25" fmla="*/ 110 h 137"/>
                <a:gd name="T26" fmla="*/ 26 w 91"/>
                <a:gd name="T27" fmla="*/ 123 h 137"/>
                <a:gd name="T28" fmla="*/ 24 w 91"/>
                <a:gd name="T29" fmla="*/ 137 h 137"/>
                <a:gd name="T30" fmla="*/ 13 w 91"/>
                <a:gd name="T31" fmla="*/ 133 h 137"/>
                <a:gd name="T32" fmla="*/ 5 w 91"/>
                <a:gd name="T33" fmla="*/ 127 h 137"/>
                <a:gd name="T34" fmla="*/ 2 w 91"/>
                <a:gd name="T35" fmla="*/ 118 h 137"/>
                <a:gd name="T36" fmla="*/ 0 w 91"/>
                <a:gd name="T37" fmla="*/ 108 h 137"/>
                <a:gd name="T38" fmla="*/ 0 w 91"/>
                <a:gd name="T39" fmla="*/ 101 h 137"/>
                <a:gd name="T40" fmla="*/ 0 w 91"/>
                <a:gd name="T41" fmla="*/ 93 h 137"/>
                <a:gd name="T42" fmla="*/ 2 w 91"/>
                <a:gd name="T43" fmla="*/ 87 h 137"/>
                <a:gd name="T44" fmla="*/ 4 w 91"/>
                <a:gd name="T45" fmla="*/ 80 h 137"/>
                <a:gd name="T46" fmla="*/ 5 w 91"/>
                <a:gd name="T47" fmla="*/ 72 h 137"/>
                <a:gd name="T48" fmla="*/ 7 w 91"/>
                <a:gd name="T49" fmla="*/ 65 h 137"/>
                <a:gd name="T50" fmla="*/ 11 w 91"/>
                <a:gd name="T51" fmla="*/ 57 h 137"/>
                <a:gd name="T52" fmla="*/ 15 w 91"/>
                <a:gd name="T53" fmla="*/ 53 h 137"/>
                <a:gd name="T54" fmla="*/ 19 w 91"/>
                <a:gd name="T55" fmla="*/ 44 h 137"/>
                <a:gd name="T56" fmla="*/ 24 w 91"/>
                <a:gd name="T57" fmla="*/ 34 h 137"/>
                <a:gd name="T58" fmla="*/ 30 w 91"/>
                <a:gd name="T59" fmla="*/ 27 h 137"/>
                <a:gd name="T60" fmla="*/ 38 w 91"/>
                <a:gd name="T61" fmla="*/ 21 h 137"/>
                <a:gd name="T62" fmla="*/ 47 w 91"/>
                <a:gd name="T63" fmla="*/ 7 h 137"/>
                <a:gd name="T64" fmla="*/ 59 w 91"/>
                <a:gd name="T65" fmla="*/ 0 h 137"/>
                <a:gd name="T66" fmla="*/ 59 w 91"/>
                <a:gd name="T67" fmla="*/ 0 h 1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1" h="137">
                  <a:moveTo>
                    <a:pt x="59" y="0"/>
                  </a:moveTo>
                  <a:lnTo>
                    <a:pt x="68" y="2"/>
                  </a:lnTo>
                  <a:lnTo>
                    <a:pt x="76" y="4"/>
                  </a:lnTo>
                  <a:lnTo>
                    <a:pt x="81" y="7"/>
                  </a:lnTo>
                  <a:lnTo>
                    <a:pt x="87" y="11"/>
                  </a:lnTo>
                  <a:lnTo>
                    <a:pt x="91" y="21"/>
                  </a:lnTo>
                  <a:lnTo>
                    <a:pt x="91" y="34"/>
                  </a:lnTo>
                  <a:lnTo>
                    <a:pt x="83" y="44"/>
                  </a:lnTo>
                  <a:lnTo>
                    <a:pt x="76" y="57"/>
                  </a:lnTo>
                  <a:lnTo>
                    <a:pt x="64" y="70"/>
                  </a:lnTo>
                  <a:lnTo>
                    <a:pt x="55" y="84"/>
                  </a:lnTo>
                  <a:lnTo>
                    <a:pt x="42" y="97"/>
                  </a:lnTo>
                  <a:lnTo>
                    <a:pt x="34" y="110"/>
                  </a:lnTo>
                  <a:lnTo>
                    <a:pt x="26" y="123"/>
                  </a:lnTo>
                  <a:lnTo>
                    <a:pt x="24" y="137"/>
                  </a:lnTo>
                  <a:lnTo>
                    <a:pt x="13" y="133"/>
                  </a:lnTo>
                  <a:lnTo>
                    <a:pt x="5" y="127"/>
                  </a:lnTo>
                  <a:lnTo>
                    <a:pt x="2" y="118"/>
                  </a:lnTo>
                  <a:lnTo>
                    <a:pt x="0" y="108"/>
                  </a:lnTo>
                  <a:lnTo>
                    <a:pt x="0" y="101"/>
                  </a:lnTo>
                  <a:lnTo>
                    <a:pt x="0" y="93"/>
                  </a:lnTo>
                  <a:lnTo>
                    <a:pt x="2" y="87"/>
                  </a:lnTo>
                  <a:lnTo>
                    <a:pt x="4" y="80"/>
                  </a:lnTo>
                  <a:lnTo>
                    <a:pt x="5" y="72"/>
                  </a:lnTo>
                  <a:lnTo>
                    <a:pt x="7" y="65"/>
                  </a:lnTo>
                  <a:lnTo>
                    <a:pt x="11" y="57"/>
                  </a:lnTo>
                  <a:lnTo>
                    <a:pt x="15" y="53"/>
                  </a:lnTo>
                  <a:lnTo>
                    <a:pt x="19" y="44"/>
                  </a:lnTo>
                  <a:lnTo>
                    <a:pt x="24" y="34"/>
                  </a:lnTo>
                  <a:lnTo>
                    <a:pt x="30" y="27"/>
                  </a:lnTo>
                  <a:lnTo>
                    <a:pt x="38" y="21"/>
                  </a:lnTo>
                  <a:lnTo>
                    <a:pt x="47" y="7"/>
                  </a:lnTo>
                  <a:lnTo>
                    <a:pt x="59" y="0"/>
                  </a:lnTo>
                  <a:lnTo>
                    <a:pt x="59" y="0"/>
                  </a:lnTo>
                  <a:close/>
                </a:path>
              </a:pathLst>
            </a:custGeom>
            <a:solidFill>
              <a:srgbClr val="F59E9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4" name="Freeform 118">
              <a:extLst>
                <a:ext uri="{FF2B5EF4-FFF2-40B4-BE49-F238E27FC236}">
                  <a16:creationId xmlns:a16="http://schemas.microsoft.com/office/drawing/2014/main" id="{AB2A5FF6-F597-DF29-675C-ED04848CAE40}"/>
                </a:ext>
              </a:extLst>
            </p:cNvPr>
            <p:cNvSpPr>
              <a:spLocks/>
            </p:cNvSpPr>
            <p:nvPr/>
          </p:nvSpPr>
          <p:spPr bwMode="auto">
            <a:xfrm>
              <a:off x="1298" y="3574"/>
              <a:ext cx="29" cy="66"/>
            </a:xfrm>
            <a:custGeom>
              <a:avLst/>
              <a:gdLst>
                <a:gd name="T0" fmla="*/ 38 w 57"/>
                <a:gd name="T1" fmla="*/ 0 h 131"/>
                <a:gd name="T2" fmla="*/ 42 w 57"/>
                <a:gd name="T3" fmla="*/ 8 h 131"/>
                <a:gd name="T4" fmla="*/ 44 w 57"/>
                <a:gd name="T5" fmla="*/ 17 h 131"/>
                <a:gd name="T6" fmla="*/ 48 w 57"/>
                <a:gd name="T7" fmla="*/ 25 h 131"/>
                <a:gd name="T8" fmla="*/ 51 w 57"/>
                <a:gd name="T9" fmla="*/ 36 h 131"/>
                <a:gd name="T10" fmla="*/ 51 w 57"/>
                <a:gd name="T11" fmla="*/ 46 h 131"/>
                <a:gd name="T12" fmla="*/ 55 w 57"/>
                <a:gd name="T13" fmla="*/ 57 h 131"/>
                <a:gd name="T14" fmla="*/ 55 w 57"/>
                <a:gd name="T15" fmla="*/ 65 h 131"/>
                <a:gd name="T16" fmla="*/ 57 w 57"/>
                <a:gd name="T17" fmla="*/ 76 h 131"/>
                <a:gd name="T18" fmla="*/ 55 w 57"/>
                <a:gd name="T19" fmla="*/ 84 h 131"/>
                <a:gd name="T20" fmla="*/ 55 w 57"/>
                <a:gd name="T21" fmla="*/ 93 h 131"/>
                <a:gd name="T22" fmla="*/ 51 w 57"/>
                <a:gd name="T23" fmla="*/ 101 h 131"/>
                <a:gd name="T24" fmla="*/ 48 w 57"/>
                <a:gd name="T25" fmla="*/ 110 h 131"/>
                <a:gd name="T26" fmla="*/ 40 w 57"/>
                <a:gd name="T27" fmla="*/ 114 h 131"/>
                <a:gd name="T28" fmla="*/ 34 w 57"/>
                <a:gd name="T29" fmla="*/ 122 h 131"/>
                <a:gd name="T30" fmla="*/ 23 w 57"/>
                <a:gd name="T31" fmla="*/ 125 h 131"/>
                <a:gd name="T32" fmla="*/ 12 w 57"/>
                <a:gd name="T33" fmla="*/ 131 h 131"/>
                <a:gd name="T34" fmla="*/ 10 w 57"/>
                <a:gd name="T35" fmla="*/ 120 h 131"/>
                <a:gd name="T36" fmla="*/ 8 w 57"/>
                <a:gd name="T37" fmla="*/ 108 h 131"/>
                <a:gd name="T38" fmla="*/ 8 w 57"/>
                <a:gd name="T39" fmla="*/ 97 h 131"/>
                <a:gd name="T40" fmla="*/ 6 w 57"/>
                <a:gd name="T41" fmla="*/ 87 h 131"/>
                <a:gd name="T42" fmla="*/ 2 w 57"/>
                <a:gd name="T43" fmla="*/ 74 h 131"/>
                <a:gd name="T44" fmla="*/ 2 w 57"/>
                <a:gd name="T45" fmla="*/ 65 h 131"/>
                <a:gd name="T46" fmla="*/ 0 w 57"/>
                <a:gd name="T47" fmla="*/ 55 h 131"/>
                <a:gd name="T48" fmla="*/ 0 w 57"/>
                <a:gd name="T49" fmla="*/ 46 h 131"/>
                <a:gd name="T50" fmla="*/ 2 w 57"/>
                <a:gd name="T51" fmla="*/ 46 h 131"/>
                <a:gd name="T52" fmla="*/ 6 w 57"/>
                <a:gd name="T53" fmla="*/ 53 h 131"/>
                <a:gd name="T54" fmla="*/ 8 w 57"/>
                <a:gd name="T55" fmla="*/ 61 h 131"/>
                <a:gd name="T56" fmla="*/ 12 w 57"/>
                <a:gd name="T57" fmla="*/ 65 h 131"/>
                <a:gd name="T58" fmla="*/ 15 w 57"/>
                <a:gd name="T59" fmla="*/ 68 h 131"/>
                <a:gd name="T60" fmla="*/ 23 w 57"/>
                <a:gd name="T61" fmla="*/ 65 h 131"/>
                <a:gd name="T62" fmla="*/ 29 w 57"/>
                <a:gd name="T63" fmla="*/ 57 h 131"/>
                <a:gd name="T64" fmla="*/ 31 w 57"/>
                <a:gd name="T65" fmla="*/ 48 h 131"/>
                <a:gd name="T66" fmla="*/ 34 w 57"/>
                <a:gd name="T67" fmla="*/ 42 h 131"/>
                <a:gd name="T68" fmla="*/ 34 w 57"/>
                <a:gd name="T69" fmla="*/ 34 h 131"/>
                <a:gd name="T70" fmla="*/ 38 w 57"/>
                <a:gd name="T71" fmla="*/ 29 h 131"/>
                <a:gd name="T72" fmla="*/ 38 w 57"/>
                <a:gd name="T73" fmla="*/ 21 h 131"/>
                <a:gd name="T74" fmla="*/ 38 w 57"/>
                <a:gd name="T75" fmla="*/ 11 h 131"/>
                <a:gd name="T76" fmla="*/ 38 w 57"/>
                <a:gd name="T77" fmla="*/ 4 h 131"/>
                <a:gd name="T78" fmla="*/ 38 w 57"/>
                <a:gd name="T79" fmla="*/ 0 h 131"/>
                <a:gd name="T80" fmla="*/ 38 w 57"/>
                <a:gd name="T81" fmla="*/ 0 h 1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57" h="131">
                  <a:moveTo>
                    <a:pt x="38" y="0"/>
                  </a:moveTo>
                  <a:lnTo>
                    <a:pt x="42" y="8"/>
                  </a:lnTo>
                  <a:lnTo>
                    <a:pt x="44" y="17"/>
                  </a:lnTo>
                  <a:lnTo>
                    <a:pt x="48" y="25"/>
                  </a:lnTo>
                  <a:lnTo>
                    <a:pt x="51" y="36"/>
                  </a:lnTo>
                  <a:lnTo>
                    <a:pt x="51" y="46"/>
                  </a:lnTo>
                  <a:lnTo>
                    <a:pt x="55" y="57"/>
                  </a:lnTo>
                  <a:lnTo>
                    <a:pt x="55" y="65"/>
                  </a:lnTo>
                  <a:lnTo>
                    <a:pt x="57" y="76"/>
                  </a:lnTo>
                  <a:lnTo>
                    <a:pt x="55" y="84"/>
                  </a:lnTo>
                  <a:lnTo>
                    <a:pt x="55" y="93"/>
                  </a:lnTo>
                  <a:lnTo>
                    <a:pt x="51" y="101"/>
                  </a:lnTo>
                  <a:lnTo>
                    <a:pt x="48" y="110"/>
                  </a:lnTo>
                  <a:lnTo>
                    <a:pt x="40" y="114"/>
                  </a:lnTo>
                  <a:lnTo>
                    <a:pt x="34" y="122"/>
                  </a:lnTo>
                  <a:lnTo>
                    <a:pt x="23" y="125"/>
                  </a:lnTo>
                  <a:lnTo>
                    <a:pt x="12" y="131"/>
                  </a:lnTo>
                  <a:lnTo>
                    <a:pt x="10" y="120"/>
                  </a:lnTo>
                  <a:lnTo>
                    <a:pt x="8" y="108"/>
                  </a:lnTo>
                  <a:lnTo>
                    <a:pt x="8" y="97"/>
                  </a:lnTo>
                  <a:lnTo>
                    <a:pt x="6" y="87"/>
                  </a:lnTo>
                  <a:lnTo>
                    <a:pt x="2" y="74"/>
                  </a:lnTo>
                  <a:lnTo>
                    <a:pt x="2" y="65"/>
                  </a:lnTo>
                  <a:lnTo>
                    <a:pt x="0" y="55"/>
                  </a:lnTo>
                  <a:lnTo>
                    <a:pt x="0" y="46"/>
                  </a:lnTo>
                  <a:lnTo>
                    <a:pt x="2" y="46"/>
                  </a:lnTo>
                  <a:lnTo>
                    <a:pt x="6" y="53"/>
                  </a:lnTo>
                  <a:lnTo>
                    <a:pt x="8" y="61"/>
                  </a:lnTo>
                  <a:lnTo>
                    <a:pt x="12" y="65"/>
                  </a:lnTo>
                  <a:lnTo>
                    <a:pt x="15" y="68"/>
                  </a:lnTo>
                  <a:lnTo>
                    <a:pt x="23" y="65"/>
                  </a:lnTo>
                  <a:lnTo>
                    <a:pt x="29" y="57"/>
                  </a:lnTo>
                  <a:lnTo>
                    <a:pt x="31" y="48"/>
                  </a:lnTo>
                  <a:lnTo>
                    <a:pt x="34" y="42"/>
                  </a:lnTo>
                  <a:lnTo>
                    <a:pt x="34" y="34"/>
                  </a:lnTo>
                  <a:lnTo>
                    <a:pt x="38" y="29"/>
                  </a:lnTo>
                  <a:lnTo>
                    <a:pt x="38" y="21"/>
                  </a:lnTo>
                  <a:lnTo>
                    <a:pt x="38" y="11"/>
                  </a:lnTo>
                  <a:lnTo>
                    <a:pt x="38" y="4"/>
                  </a:lnTo>
                  <a:lnTo>
                    <a:pt x="38" y="0"/>
                  </a:lnTo>
                  <a:lnTo>
                    <a:pt x="38"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5" name="Freeform 119">
              <a:extLst>
                <a:ext uri="{FF2B5EF4-FFF2-40B4-BE49-F238E27FC236}">
                  <a16:creationId xmlns:a16="http://schemas.microsoft.com/office/drawing/2014/main" id="{CFA89BA3-C5AB-A7E3-9827-F685AAC46595}"/>
                </a:ext>
              </a:extLst>
            </p:cNvPr>
            <p:cNvSpPr>
              <a:spLocks/>
            </p:cNvSpPr>
            <p:nvPr/>
          </p:nvSpPr>
          <p:spPr bwMode="auto">
            <a:xfrm>
              <a:off x="2123" y="3580"/>
              <a:ext cx="233" cy="177"/>
            </a:xfrm>
            <a:custGeom>
              <a:avLst/>
              <a:gdLst>
                <a:gd name="T0" fmla="*/ 263 w 466"/>
                <a:gd name="T1" fmla="*/ 2 h 354"/>
                <a:gd name="T2" fmla="*/ 289 w 466"/>
                <a:gd name="T3" fmla="*/ 12 h 354"/>
                <a:gd name="T4" fmla="*/ 318 w 466"/>
                <a:gd name="T5" fmla="*/ 23 h 354"/>
                <a:gd name="T6" fmla="*/ 345 w 466"/>
                <a:gd name="T7" fmla="*/ 37 h 354"/>
                <a:gd name="T8" fmla="*/ 371 w 466"/>
                <a:gd name="T9" fmla="*/ 52 h 354"/>
                <a:gd name="T10" fmla="*/ 398 w 466"/>
                <a:gd name="T11" fmla="*/ 65 h 354"/>
                <a:gd name="T12" fmla="*/ 424 w 466"/>
                <a:gd name="T13" fmla="*/ 78 h 354"/>
                <a:gd name="T14" fmla="*/ 451 w 466"/>
                <a:gd name="T15" fmla="*/ 90 h 354"/>
                <a:gd name="T16" fmla="*/ 459 w 466"/>
                <a:gd name="T17" fmla="*/ 111 h 354"/>
                <a:gd name="T18" fmla="*/ 442 w 466"/>
                <a:gd name="T19" fmla="*/ 137 h 354"/>
                <a:gd name="T20" fmla="*/ 419 w 466"/>
                <a:gd name="T21" fmla="*/ 164 h 354"/>
                <a:gd name="T22" fmla="*/ 394 w 466"/>
                <a:gd name="T23" fmla="*/ 191 h 354"/>
                <a:gd name="T24" fmla="*/ 366 w 466"/>
                <a:gd name="T25" fmla="*/ 217 h 354"/>
                <a:gd name="T26" fmla="*/ 335 w 466"/>
                <a:gd name="T27" fmla="*/ 244 h 354"/>
                <a:gd name="T28" fmla="*/ 307 w 466"/>
                <a:gd name="T29" fmla="*/ 270 h 354"/>
                <a:gd name="T30" fmla="*/ 280 w 466"/>
                <a:gd name="T31" fmla="*/ 297 h 354"/>
                <a:gd name="T32" fmla="*/ 255 w 466"/>
                <a:gd name="T33" fmla="*/ 327 h 354"/>
                <a:gd name="T34" fmla="*/ 225 w 466"/>
                <a:gd name="T35" fmla="*/ 345 h 354"/>
                <a:gd name="T36" fmla="*/ 191 w 466"/>
                <a:gd name="T37" fmla="*/ 352 h 354"/>
                <a:gd name="T38" fmla="*/ 156 w 466"/>
                <a:gd name="T39" fmla="*/ 350 h 354"/>
                <a:gd name="T40" fmla="*/ 120 w 466"/>
                <a:gd name="T41" fmla="*/ 341 h 354"/>
                <a:gd name="T42" fmla="*/ 84 w 466"/>
                <a:gd name="T43" fmla="*/ 327 h 354"/>
                <a:gd name="T44" fmla="*/ 50 w 466"/>
                <a:gd name="T45" fmla="*/ 314 h 354"/>
                <a:gd name="T46" fmla="*/ 18 w 466"/>
                <a:gd name="T47" fmla="*/ 299 h 354"/>
                <a:gd name="T48" fmla="*/ 8 w 466"/>
                <a:gd name="T49" fmla="*/ 282 h 354"/>
                <a:gd name="T50" fmla="*/ 12 w 466"/>
                <a:gd name="T51" fmla="*/ 261 h 354"/>
                <a:gd name="T52" fmla="*/ 10 w 466"/>
                <a:gd name="T53" fmla="*/ 242 h 354"/>
                <a:gd name="T54" fmla="*/ 4 w 466"/>
                <a:gd name="T55" fmla="*/ 221 h 354"/>
                <a:gd name="T56" fmla="*/ 0 w 466"/>
                <a:gd name="T57" fmla="*/ 202 h 354"/>
                <a:gd name="T58" fmla="*/ 0 w 466"/>
                <a:gd name="T59" fmla="*/ 181 h 354"/>
                <a:gd name="T60" fmla="*/ 10 w 466"/>
                <a:gd name="T61" fmla="*/ 166 h 354"/>
                <a:gd name="T62" fmla="*/ 33 w 466"/>
                <a:gd name="T63" fmla="*/ 149 h 354"/>
                <a:gd name="T64" fmla="*/ 61 w 466"/>
                <a:gd name="T65" fmla="*/ 132 h 354"/>
                <a:gd name="T66" fmla="*/ 80 w 466"/>
                <a:gd name="T67" fmla="*/ 122 h 354"/>
                <a:gd name="T68" fmla="*/ 101 w 466"/>
                <a:gd name="T69" fmla="*/ 122 h 354"/>
                <a:gd name="T70" fmla="*/ 120 w 466"/>
                <a:gd name="T71" fmla="*/ 130 h 354"/>
                <a:gd name="T72" fmla="*/ 137 w 466"/>
                <a:gd name="T73" fmla="*/ 139 h 354"/>
                <a:gd name="T74" fmla="*/ 158 w 466"/>
                <a:gd name="T75" fmla="*/ 149 h 354"/>
                <a:gd name="T76" fmla="*/ 177 w 466"/>
                <a:gd name="T77" fmla="*/ 158 h 354"/>
                <a:gd name="T78" fmla="*/ 200 w 466"/>
                <a:gd name="T79" fmla="*/ 162 h 354"/>
                <a:gd name="T80" fmla="*/ 217 w 466"/>
                <a:gd name="T81" fmla="*/ 175 h 354"/>
                <a:gd name="T82" fmla="*/ 231 w 466"/>
                <a:gd name="T83" fmla="*/ 191 h 354"/>
                <a:gd name="T84" fmla="*/ 246 w 466"/>
                <a:gd name="T85" fmla="*/ 192 h 354"/>
                <a:gd name="T86" fmla="*/ 263 w 466"/>
                <a:gd name="T87" fmla="*/ 187 h 354"/>
                <a:gd name="T88" fmla="*/ 278 w 466"/>
                <a:gd name="T89" fmla="*/ 172 h 354"/>
                <a:gd name="T90" fmla="*/ 293 w 466"/>
                <a:gd name="T91" fmla="*/ 156 h 354"/>
                <a:gd name="T92" fmla="*/ 312 w 466"/>
                <a:gd name="T93" fmla="*/ 139 h 354"/>
                <a:gd name="T94" fmla="*/ 333 w 466"/>
                <a:gd name="T95" fmla="*/ 128 h 354"/>
                <a:gd name="T96" fmla="*/ 337 w 466"/>
                <a:gd name="T97" fmla="*/ 118 h 354"/>
                <a:gd name="T98" fmla="*/ 316 w 466"/>
                <a:gd name="T99" fmla="*/ 105 h 354"/>
                <a:gd name="T100" fmla="*/ 289 w 466"/>
                <a:gd name="T101" fmla="*/ 90 h 354"/>
                <a:gd name="T102" fmla="*/ 263 w 466"/>
                <a:gd name="T103" fmla="*/ 76 h 354"/>
                <a:gd name="T104" fmla="*/ 242 w 466"/>
                <a:gd name="T105" fmla="*/ 65 h 354"/>
                <a:gd name="T106" fmla="*/ 229 w 466"/>
                <a:gd name="T107" fmla="*/ 56 h 354"/>
                <a:gd name="T108" fmla="*/ 217 w 466"/>
                <a:gd name="T109" fmla="*/ 42 h 354"/>
                <a:gd name="T110" fmla="*/ 213 w 466"/>
                <a:gd name="T111" fmla="*/ 25 h 354"/>
                <a:gd name="T112" fmla="*/ 223 w 466"/>
                <a:gd name="T113" fmla="*/ 12 h 354"/>
                <a:gd name="T114" fmla="*/ 238 w 466"/>
                <a:gd name="T115" fmla="*/ 4 h 354"/>
                <a:gd name="T116" fmla="*/ 250 w 466"/>
                <a:gd name="T117" fmla="*/ 0 h 3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466" h="354">
                  <a:moveTo>
                    <a:pt x="250" y="0"/>
                  </a:moveTo>
                  <a:lnTo>
                    <a:pt x="263" y="2"/>
                  </a:lnTo>
                  <a:lnTo>
                    <a:pt x="276" y="6"/>
                  </a:lnTo>
                  <a:lnTo>
                    <a:pt x="289" y="12"/>
                  </a:lnTo>
                  <a:lnTo>
                    <a:pt x="305" y="18"/>
                  </a:lnTo>
                  <a:lnTo>
                    <a:pt x="318" y="23"/>
                  </a:lnTo>
                  <a:lnTo>
                    <a:pt x="331" y="31"/>
                  </a:lnTo>
                  <a:lnTo>
                    <a:pt x="345" y="37"/>
                  </a:lnTo>
                  <a:lnTo>
                    <a:pt x="360" y="46"/>
                  </a:lnTo>
                  <a:lnTo>
                    <a:pt x="371" y="52"/>
                  </a:lnTo>
                  <a:lnTo>
                    <a:pt x="386" y="59"/>
                  </a:lnTo>
                  <a:lnTo>
                    <a:pt x="398" y="65"/>
                  </a:lnTo>
                  <a:lnTo>
                    <a:pt x="413" y="73"/>
                  </a:lnTo>
                  <a:lnTo>
                    <a:pt x="424" y="78"/>
                  </a:lnTo>
                  <a:lnTo>
                    <a:pt x="440" y="86"/>
                  </a:lnTo>
                  <a:lnTo>
                    <a:pt x="451" y="90"/>
                  </a:lnTo>
                  <a:lnTo>
                    <a:pt x="466" y="97"/>
                  </a:lnTo>
                  <a:lnTo>
                    <a:pt x="459" y="111"/>
                  </a:lnTo>
                  <a:lnTo>
                    <a:pt x="451" y="124"/>
                  </a:lnTo>
                  <a:lnTo>
                    <a:pt x="442" y="137"/>
                  </a:lnTo>
                  <a:lnTo>
                    <a:pt x="432" y="151"/>
                  </a:lnTo>
                  <a:lnTo>
                    <a:pt x="419" y="164"/>
                  </a:lnTo>
                  <a:lnTo>
                    <a:pt x="407" y="177"/>
                  </a:lnTo>
                  <a:lnTo>
                    <a:pt x="394" y="191"/>
                  </a:lnTo>
                  <a:lnTo>
                    <a:pt x="381" y="206"/>
                  </a:lnTo>
                  <a:lnTo>
                    <a:pt x="366" y="217"/>
                  </a:lnTo>
                  <a:lnTo>
                    <a:pt x="350" y="230"/>
                  </a:lnTo>
                  <a:lnTo>
                    <a:pt x="335" y="244"/>
                  </a:lnTo>
                  <a:lnTo>
                    <a:pt x="322" y="257"/>
                  </a:lnTo>
                  <a:lnTo>
                    <a:pt x="307" y="270"/>
                  </a:lnTo>
                  <a:lnTo>
                    <a:pt x="293" y="284"/>
                  </a:lnTo>
                  <a:lnTo>
                    <a:pt x="280" y="297"/>
                  </a:lnTo>
                  <a:lnTo>
                    <a:pt x="270" y="312"/>
                  </a:lnTo>
                  <a:lnTo>
                    <a:pt x="255" y="327"/>
                  </a:lnTo>
                  <a:lnTo>
                    <a:pt x="240" y="337"/>
                  </a:lnTo>
                  <a:lnTo>
                    <a:pt x="225" y="345"/>
                  </a:lnTo>
                  <a:lnTo>
                    <a:pt x="208" y="352"/>
                  </a:lnTo>
                  <a:lnTo>
                    <a:pt x="191" y="352"/>
                  </a:lnTo>
                  <a:lnTo>
                    <a:pt x="173" y="354"/>
                  </a:lnTo>
                  <a:lnTo>
                    <a:pt x="156" y="350"/>
                  </a:lnTo>
                  <a:lnTo>
                    <a:pt x="139" y="348"/>
                  </a:lnTo>
                  <a:lnTo>
                    <a:pt x="120" y="341"/>
                  </a:lnTo>
                  <a:lnTo>
                    <a:pt x="103" y="335"/>
                  </a:lnTo>
                  <a:lnTo>
                    <a:pt x="84" y="327"/>
                  </a:lnTo>
                  <a:lnTo>
                    <a:pt x="69" y="322"/>
                  </a:lnTo>
                  <a:lnTo>
                    <a:pt x="50" y="314"/>
                  </a:lnTo>
                  <a:lnTo>
                    <a:pt x="35" y="305"/>
                  </a:lnTo>
                  <a:lnTo>
                    <a:pt x="18" y="299"/>
                  </a:lnTo>
                  <a:lnTo>
                    <a:pt x="2" y="295"/>
                  </a:lnTo>
                  <a:lnTo>
                    <a:pt x="8" y="282"/>
                  </a:lnTo>
                  <a:lnTo>
                    <a:pt x="12" y="274"/>
                  </a:lnTo>
                  <a:lnTo>
                    <a:pt x="12" y="261"/>
                  </a:lnTo>
                  <a:lnTo>
                    <a:pt x="12" y="251"/>
                  </a:lnTo>
                  <a:lnTo>
                    <a:pt x="10" y="242"/>
                  </a:lnTo>
                  <a:lnTo>
                    <a:pt x="8" y="232"/>
                  </a:lnTo>
                  <a:lnTo>
                    <a:pt x="4" y="221"/>
                  </a:lnTo>
                  <a:lnTo>
                    <a:pt x="2" y="211"/>
                  </a:lnTo>
                  <a:lnTo>
                    <a:pt x="0" y="202"/>
                  </a:lnTo>
                  <a:lnTo>
                    <a:pt x="0" y="192"/>
                  </a:lnTo>
                  <a:lnTo>
                    <a:pt x="0" y="181"/>
                  </a:lnTo>
                  <a:lnTo>
                    <a:pt x="4" y="173"/>
                  </a:lnTo>
                  <a:lnTo>
                    <a:pt x="10" y="166"/>
                  </a:lnTo>
                  <a:lnTo>
                    <a:pt x="19" y="158"/>
                  </a:lnTo>
                  <a:lnTo>
                    <a:pt x="33" y="149"/>
                  </a:lnTo>
                  <a:lnTo>
                    <a:pt x="52" y="143"/>
                  </a:lnTo>
                  <a:lnTo>
                    <a:pt x="61" y="132"/>
                  </a:lnTo>
                  <a:lnTo>
                    <a:pt x="71" y="126"/>
                  </a:lnTo>
                  <a:lnTo>
                    <a:pt x="80" y="122"/>
                  </a:lnTo>
                  <a:lnTo>
                    <a:pt x="92" y="122"/>
                  </a:lnTo>
                  <a:lnTo>
                    <a:pt x="101" y="122"/>
                  </a:lnTo>
                  <a:lnTo>
                    <a:pt x="111" y="126"/>
                  </a:lnTo>
                  <a:lnTo>
                    <a:pt x="120" y="130"/>
                  </a:lnTo>
                  <a:lnTo>
                    <a:pt x="130" y="135"/>
                  </a:lnTo>
                  <a:lnTo>
                    <a:pt x="137" y="139"/>
                  </a:lnTo>
                  <a:lnTo>
                    <a:pt x="149" y="143"/>
                  </a:lnTo>
                  <a:lnTo>
                    <a:pt x="158" y="149"/>
                  </a:lnTo>
                  <a:lnTo>
                    <a:pt x="168" y="154"/>
                  </a:lnTo>
                  <a:lnTo>
                    <a:pt x="177" y="158"/>
                  </a:lnTo>
                  <a:lnTo>
                    <a:pt x="189" y="162"/>
                  </a:lnTo>
                  <a:lnTo>
                    <a:pt x="200" y="162"/>
                  </a:lnTo>
                  <a:lnTo>
                    <a:pt x="212" y="162"/>
                  </a:lnTo>
                  <a:lnTo>
                    <a:pt x="217" y="175"/>
                  </a:lnTo>
                  <a:lnTo>
                    <a:pt x="225" y="185"/>
                  </a:lnTo>
                  <a:lnTo>
                    <a:pt x="231" y="191"/>
                  </a:lnTo>
                  <a:lnTo>
                    <a:pt x="240" y="194"/>
                  </a:lnTo>
                  <a:lnTo>
                    <a:pt x="246" y="192"/>
                  </a:lnTo>
                  <a:lnTo>
                    <a:pt x="253" y="192"/>
                  </a:lnTo>
                  <a:lnTo>
                    <a:pt x="263" y="187"/>
                  </a:lnTo>
                  <a:lnTo>
                    <a:pt x="270" y="181"/>
                  </a:lnTo>
                  <a:lnTo>
                    <a:pt x="278" y="172"/>
                  </a:lnTo>
                  <a:lnTo>
                    <a:pt x="286" y="164"/>
                  </a:lnTo>
                  <a:lnTo>
                    <a:pt x="293" y="156"/>
                  </a:lnTo>
                  <a:lnTo>
                    <a:pt x="303" y="149"/>
                  </a:lnTo>
                  <a:lnTo>
                    <a:pt x="312" y="139"/>
                  </a:lnTo>
                  <a:lnTo>
                    <a:pt x="324" y="133"/>
                  </a:lnTo>
                  <a:lnTo>
                    <a:pt x="333" y="128"/>
                  </a:lnTo>
                  <a:lnTo>
                    <a:pt x="345" y="126"/>
                  </a:lnTo>
                  <a:lnTo>
                    <a:pt x="337" y="118"/>
                  </a:lnTo>
                  <a:lnTo>
                    <a:pt x="327" y="113"/>
                  </a:lnTo>
                  <a:lnTo>
                    <a:pt x="316" y="105"/>
                  </a:lnTo>
                  <a:lnTo>
                    <a:pt x="303" y="99"/>
                  </a:lnTo>
                  <a:lnTo>
                    <a:pt x="289" y="90"/>
                  </a:lnTo>
                  <a:lnTo>
                    <a:pt x="274" y="84"/>
                  </a:lnTo>
                  <a:lnTo>
                    <a:pt x="263" y="76"/>
                  </a:lnTo>
                  <a:lnTo>
                    <a:pt x="250" y="71"/>
                  </a:lnTo>
                  <a:lnTo>
                    <a:pt x="242" y="65"/>
                  </a:lnTo>
                  <a:lnTo>
                    <a:pt x="234" y="61"/>
                  </a:lnTo>
                  <a:lnTo>
                    <a:pt x="229" y="56"/>
                  </a:lnTo>
                  <a:lnTo>
                    <a:pt x="225" y="52"/>
                  </a:lnTo>
                  <a:lnTo>
                    <a:pt x="217" y="42"/>
                  </a:lnTo>
                  <a:lnTo>
                    <a:pt x="213" y="35"/>
                  </a:lnTo>
                  <a:lnTo>
                    <a:pt x="213" y="25"/>
                  </a:lnTo>
                  <a:lnTo>
                    <a:pt x="219" y="16"/>
                  </a:lnTo>
                  <a:lnTo>
                    <a:pt x="223" y="12"/>
                  </a:lnTo>
                  <a:lnTo>
                    <a:pt x="231" y="8"/>
                  </a:lnTo>
                  <a:lnTo>
                    <a:pt x="238" y="4"/>
                  </a:lnTo>
                  <a:lnTo>
                    <a:pt x="250" y="0"/>
                  </a:lnTo>
                  <a:lnTo>
                    <a:pt x="250" y="0"/>
                  </a:lnTo>
                  <a:close/>
                </a:path>
              </a:pathLst>
            </a:custGeom>
            <a:solidFill>
              <a:srgbClr val="FFFFC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6" name="Freeform 120">
              <a:extLst>
                <a:ext uri="{FF2B5EF4-FFF2-40B4-BE49-F238E27FC236}">
                  <a16:creationId xmlns:a16="http://schemas.microsoft.com/office/drawing/2014/main" id="{09D99530-C9FA-EE4C-03C4-627767A6DF40}"/>
                </a:ext>
              </a:extLst>
            </p:cNvPr>
            <p:cNvSpPr>
              <a:spLocks/>
            </p:cNvSpPr>
            <p:nvPr/>
          </p:nvSpPr>
          <p:spPr bwMode="auto">
            <a:xfrm>
              <a:off x="1128" y="3583"/>
              <a:ext cx="14" cy="80"/>
            </a:xfrm>
            <a:custGeom>
              <a:avLst/>
              <a:gdLst>
                <a:gd name="T0" fmla="*/ 26 w 28"/>
                <a:gd name="T1" fmla="*/ 0 h 162"/>
                <a:gd name="T2" fmla="*/ 26 w 28"/>
                <a:gd name="T3" fmla="*/ 8 h 162"/>
                <a:gd name="T4" fmla="*/ 28 w 28"/>
                <a:gd name="T5" fmla="*/ 21 h 162"/>
                <a:gd name="T6" fmla="*/ 28 w 28"/>
                <a:gd name="T7" fmla="*/ 31 h 162"/>
                <a:gd name="T8" fmla="*/ 28 w 28"/>
                <a:gd name="T9" fmla="*/ 42 h 162"/>
                <a:gd name="T10" fmla="*/ 24 w 28"/>
                <a:gd name="T11" fmla="*/ 51 h 162"/>
                <a:gd name="T12" fmla="*/ 24 w 28"/>
                <a:gd name="T13" fmla="*/ 61 h 162"/>
                <a:gd name="T14" fmla="*/ 21 w 28"/>
                <a:gd name="T15" fmla="*/ 72 h 162"/>
                <a:gd name="T16" fmla="*/ 21 w 28"/>
                <a:gd name="T17" fmla="*/ 84 h 162"/>
                <a:gd name="T18" fmla="*/ 17 w 28"/>
                <a:gd name="T19" fmla="*/ 93 h 162"/>
                <a:gd name="T20" fmla="*/ 15 w 28"/>
                <a:gd name="T21" fmla="*/ 103 h 162"/>
                <a:gd name="T22" fmla="*/ 13 w 28"/>
                <a:gd name="T23" fmla="*/ 112 h 162"/>
                <a:gd name="T24" fmla="*/ 11 w 28"/>
                <a:gd name="T25" fmla="*/ 124 h 162"/>
                <a:gd name="T26" fmla="*/ 9 w 28"/>
                <a:gd name="T27" fmla="*/ 131 h 162"/>
                <a:gd name="T28" fmla="*/ 9 w 28"/>
                <a:gd name="T29" fmla="*/ 143 h 162"/>
                <a:gd name="T30" fmla="*/ 9 w 28"/>
                <a:gd name="T31" fmla="*/ 152 h 162"/>
                <a:gd name="T32" fmla="*/ 11 w 28"/>
                <a:gd name="T33" fmla="*/ 162 h 162"/>
                <a:gd name="T34" fmla="*/ 7 w 28"/>
                <a:gd name="T35" fmla="*/ 152 h 162"/>
                <a:gd name="T36" fmla="*/ 4 w 28"/>
                <a:gd name="T37" fmla="*/ 143 h 162"/>
                <a:gd name="T38" fmla="*/ 2 w 28"/>
                <a:gd name="T39" fmla="*/ 133 h 162"/>
                <a:gd name="T40" fmla="*/ 2 w 28"/>
                <a:gd name="T41" fmla="*/ 124 h 162"/>
                <a:gd name="T42" fmla="*/ 0 w 28"/>
                <a:gd name="T43" fmla="*/ 114 h 162"/>
                <a:gd name="T44" fmla="*/ 0 w 28"/>
                <a:gd name="T45" fmla="*/ 105 h 162"/>
                <a:gd name="T46" fmla="*/ 0 w 28"/>
                <a:gd name="T47" fmla="*/ 93 h 162"/>
                <a:gd name="T48" fmla="*/ 4 w 28"/>
                <a:gd name="T49" fmla="*/ 84 h 162"/>
                <a:gd name="T50" fmla="*/ 4 w 28"/>
                <a:gd name="T51" fmla="*/ 72 h 162"/>
                <a:gd name="T52" fmla="*/ 7 w 28"/>
                <a:gd name="T53" fmla="*/ 61 h 162"/>
                <a:gd name="T54" fmla="*/ 9 w 28"/>
                <a:gd name="T55" fmla="*/ 50 h 162"/>
                <a:gd name="T56" fmla="*/ 13 w 28"/>
                <a:gd name="T57" fmla="*/ 40 h 162"/>
                <a:gd name="T58" fmla="*/ 17 w 28"/>
                <a:gd name="T59" fmla="*/ 27 h 162"/>
                <a:gd name="T60" fmla="*/ 19 w 28"/>
                <a:gd name="T61" fmla="*/ 17 h 162"/>
                <a:gd name="T62" fmla="*/ 23 w 28"/>
                <a:gd name="T63" fmla="*/ 8 h 162"/>
                <a:gd name="T64" fmla="*/ 26 w 28"/>
                <a:gd name="T65" fmla="*/ 0 h 162"/>
                <a:gd name="T66" fmla="*/ 26 w 28"/>
                <a:gd name="T67" fmla="*/ 0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8" h="162">
                  <a:moveTo>
                    <a:pt x="26" y="0"/>
                  </a:moveTo>
                  <a:lnTo>
                    <a:pt x="26" y="8"/>
                  </a:lnTo>
                  <a:lnTo>
                    <a:pt x="28" y="21"/>
                  </a:lnTo>
                  <a:lnTo>
                    <a:pt x="28" y="31"/>
                  </a:lnTo>
                  <a:lnTo>
                    <a:pt x="28" y="42"/>
                  </a:lnTo>
                  <a:lnTo>
                    <a:pt x="24" y="51"/>
                  </a:lnTo>
                  <a:lnTo>
                    <a:pt x="24" y="61"/>
                  </a:lnTo>
                  <a:lnTo>
                    <a:pt x="21" y="72"/>
                  </a:lnTo>
                  <a:lnTo>
                    <a:pt x="21" y="84"/>
                  </a:lnTo>
                  <a:lnTo>
                    <a:pt x="17" y="93"/>
                  </a:lnTo>
                  <a:lnTo>
                    <a:pt x="15" y="103"/>
                  </a:lnTo>
                  <a:lnTo>
                    <a:pt x="13" y="112"/>
                  </a:lnTo>
                  <a:lnTo>
                    <a:pt x="11" y="124"/>
                  </a:lnTo>
                  <a:lnTo>
                    <a:pt x="9" y="131"/>
                  </a:lnTo>
                  <a:lnTo>
                    <a:pt x="9" y="143"/>
                  </a:lnTo>
                  <a:lnTo>
                    <a:pt x="9" y="152"/>
                  </a:lnTo>
                  <a:lnTo>
                    <a:pt x="11" y="162"/>
                  </a:lnTo>
                  <a:lnTo>
                    <a:pt x="7" y="152"/>
                  </a:lnTo>
                  <a:lnTo>
                    <a:pt x="4" y="143"/>
                  </a:lnTo>
                  <a:lnTo>
                    <a:pt x="2" y="133"/>
                  </a:lnTo>
                  <a:lnTo>
                    <a:pt x="2" y="124"/>
                  </a:lnTo>
                  <a:lnTo>
                    <a:pt x="0" y="114"/>
                  </a:lnTo>
                  <a:lnTo>
                    <a:pt x="0" y="105"/>
                  </a:lnTo>
                  <a:lnTo>
                    <a:pt x="0" y="93"/>
                  </a:lnTo>
                  <a:lnTo>
                    <a:pt x="4" y="84"/>
                  </a:lnTo>
                  <a:lnTo>
                    <a:pt x="4" y="72"/>
                  </a:lnTo>
                  <a:lnTo>
                    <a:pt x="7" y="61"/>
                  </a:lnTo>
                  <a:lnTo>
                    <a:pt x="9" y="50"/>
                  </a:lnTo>
                  <a:lnTo>
                    <a:pt x="13" y="40"/>
                  </a:lnTo>
                  <a:lnTo>
                    <a:pt x="17" y="27"/>
                  </a:lnTo>
                  <a:lnTo>
                    <a:pt x="19" y="17"/>
                  </a:lnTo>
                  <a:lnTo>
                    <a:pt x="23" y="8"/>
                  </a:lnTo>
                  <a:lnTo>
                    <a:pt x="26" y="0"/>
                  </a:lnTo>
                  <a:lnTo>
                    <a:pt x="2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7" name="Freeform 121">
              <a:extLst>
                <a:ext uri="{FF2B5EF4-FFF2-40B4-BE49-F238E27FC236}">
                  <a16:creationId xmlns:a16="http://schemas.microsoft.com/office/drawing/2014/main" id="{1613407B-7E4A-8021-3860-248EE4256B9C}"/>
                </a:ext>
              </a:extLst>
            </p:cNvPr>
            <p:cNvSpPr>
              <a:spLocks/>
            </p:cNvSpPr>
            <p:nvPr/>
          </p:nvSpPr>
          <p:spPr bwMode="auto">
            <a:xfrm>
              <a:off x="1166" y="3600"/>
              <a:ext cx="15" cy="115"/>
            </a:xfrm>
            <a:custGeom>
              <a:avLst/>
              <a:gdLst>
                <a:gd name="T0" fmla="*/ 9 w 30"/>
                <a:gd name="T1" fmla="*/ 0 h 230"/>
                <a:gd name="T2" fmla="*/ 11 w 30"/>
                <a:gd name="T3" fmla="*/ 10 h 230"/>
                <a:gd name="T4" fmla="*/ 11 w 30"/>
                <a:gd name="T5" fmla="*/ 17 h 230"/>
                <a:gd name="T6" fmla="*/ 13 w 30"/>
                <a:gd name="T7" fmla="*/ 27 h 230"/>
                <a:gd name="T8" fmla="*/ 17 w 30"/>
                <a:gd name="T9" fmla="*/ 36 h 230"/>
                <a:gd name="T10" fmla="*/ 17 w 30"/>
                <a:gd name="T11" fmla="*/ 46 h 230"/>
                <a:gd name="T12" fmla="*/ 17 w 30"/>
                <a:gd name="T13" fmla="*/ 57 h 230"/>
                <a:gd name="T14" fmla="*/ 17 w 30"/>
                <a:gd name="T15" fmla="*/ 69 h 230"/>
                <a:gd name="T16" fmla="*/ 19 w 30"/>
                <a:gd name="T17" fmla="*/ 80 h 230"/>
                <a:gd name="T18" fmla="*/ 19 w 30"/>
                <a:gd name="T19" fmla="*/ 88 h 230"/>
                <a:gd name="T20" fmla="*/ 19 w 30"/>
                <a:gd name="T21" fmla="*/ 97 h 230"/>
                <a:gd name="T22" fmla="*/ 19 w 30"/>
                <a:gd name="T23" fmla="*/ 107 h 230"/>
                <a:gd name="T24" fmla="*/ 19 w 30"/>
                <a:gd name="T25" fmla="*/ 116 h 230"/>
                <a:gd name="T26" fmla="*/ 19 w 30"/>
                <a:gd name="T27" fmla="*/ 126 h 230"/>
                <a:gd name="T28" fmla="*/ 19 w 30"/>
                <a:gd name="T29" fmla="*/ 135 h 230"/>
                <a:gd name="T30" fmla="*/ 19 w 30"/>
                <a:gd name="T31" fmla="*/ 145 h 230"/>
                <a:gd name="T32" fmla="*/ 21 w 30"/>
                <a:gd name="T33" fmla="*/ 154 h 230"/>
                <a:gd name="T34" fmla="*/ 21 w 30"/>
                <a:gd name="T35" fmla="*/ 164 h 230"/>
                <a:gd name="T36" fmla="*/ 21 w 30"/>
                <a:gd name="T37" fmla="*/ 173 h 230"/>
                <a:gd name="T38" fmla="*/ 21 w 30"/>
                <a:gd name="T39" fmla="*/ 183 h 230"/>
                <a:gd name="T40" fmla="*/ 23 w 30"/>
                <a:gd name="T41" fmla="*/ 194 h 230"/>
                <a:gd name="T42" fmla="*/ 23 w 30"/>
                <a:gd name="T43" fmla="*/ 202 h 230"/>
                <a:gd name="T44" fmla="*/ 26 w 30"/>
                <a:gd name="T45" fmla="*/ 211 h 230"/>
                <a:gd name="T46" fmla="*/ 26 w 30"/>
                <a:gd name="T47" fmla="*/ 221 h 230"/>
                <a:gd name="T48" fmla="*/ 30 w 30"/>
                <a:gd name="T49" fmla="*/ 230 h 230"/>
                <a:gd name="T50" fmla="*/ 26 w 30"/>
                <a:gd name="T51" fmla="*/ 221 h 230"/>
                <a:gd name="T52" fmla="*/ 25 w 30"/>
                <a:gd name="T53" fmla="*/ 213 h 230"/>
                <a:gd name="T54" fmla="*/ 21 w 30"/>
                <a:gd name="T55" fmla="*/ 206 h 230"/>
                <a:gd name="T56" fmla="*/ 21 w 30"/>
                <a:gd name="T57" fmla="*/ 198 h 230"/>
                <a:gd name="T58" fmla="*/ 17 w 30"/>
                <a:gd name="T59" fmla="*/ 189 h 230"/>
                <a:gd name="T60" fmla="*/ 15 w 30"/>
                <a:gd name="T61" fmla="*/ 179 h 230"/>
                <a:gd name="T62" fmla="*/ 11 w 30"/>
                <a:gd name="T63" fmla="*/ 171 h 230"/>
                <a:gd name="T64" fmla="*/ 11 w 30"/>
                <a:gd name="T65" fmla="*/ 162 h 230"/>
                <a:gd name="T66" fmla="*/ 7 w 30"/>
                <a:gd name="T67" fmla="*/ 152 h 230"/>
                <a:gd name="T68" fmla="*/ 7 w 30"/>
                <a:gd name="T69" fmla="*/ 143 h 230"/>
                <a:gd name="T70" fmla="*/ 4 w 30"/>
                <a:gd name="T71" fmla="*/ 133 h 230"/>
                <a:gd name="T72" fmla="*/ 4 w 30"/>
                <a:gd name="T73" fmla="*/ 124 h 230"/>
                <a:gd name="T74" fmla="*/ 2 w 30"/>
                <a:gd name="T75" fmla="*/ 113 h 230"/>
                <a:gd name="T76" fmla="*/ 0 w 30"/>
                <a:gd name="T77" fmla="*/ 105 h 230"/>
                <a:gd name="T78" fmla="*/ 0 w 30"/>
                <a:gd name="T79" fmla="*/ 95 h 230"/>
                <a:gd name="T80" fmla="*/ 0 w 30"/>
                <a:gd name="T81" fmla="*/ 86 h 230"/>
                <a:gd name="T82" fmla="*/ 0 w 30"/>
                <a:gd name="T83" fmla="*/ 74 h 230"/>
                <a:gd name="T84" fmla="*/ 0 w 30"/>
                <a:gd name="T85" fmla="*/ 63 h 230"/>
                <a:gd name="T86" fmla="*/ 0 w 30"/>
                <a:gd name="T87" fmla="*/ 54 h 230"/>
                <a:gd name="T88" fmla="*/ 0 w 30"/>
                <a:gd name="T89" fmla="*/ 42 h 230"/>
                <a:gd name="T90" fmla="*/ 0 w 30"/>
                <a:gd name="T91" fmla="*/ 31 h 230"/>
                <a:gd name="T92" fmla="*/ 4 w 30"/>
                <a:gd name="T93" fmla="*/ 21 h 230"/>
                <a:gd name="T94" fmla="*/ 6 w 30"/>
                <a:gd name="T95" fmla="*/ 10 h 230"/>
                <a:gd name="T96" fmla="*/ 9 w 30"/>
                <a:gd name="T97" fmla="*/ 0 h 230"/>
                <a:gd name="T98" fmla="*/ 9 w 30"/>
                <a:gd name="T99" fmla="*/ 0 h 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0" h="230">
                  <a:moveTo>
                    <a:pt x="9" y="0"/>
                  </a:moveTo>
                  <a:lnTo>
                    <a:pt x="11" y="10"/>
                  </a:lnTo>
                  <a:lnTo>
                    <a:pt x="11" y="17"/>
                  </a:lnTo>
                  <a:lnTo>
                    <a:pt x="13" y="27"/>
                  </a:lnTo>
                  <a:lnTo>
                    <a:pt x="17" y="36"/>
                  </a:lnTo>
                  <a:lnTo>
                    <a:pt x="17" y="46"/>
                  </a:lnTo>
                  <a:lnTo>
                    <a:pt x="17" y="57"/>
                  </a:lnTo>
                  <a:lnTo>
                    <a:pt x="17" y="69"/>
                  </a:lnTo>
                  <a:lnTo>
                    <a:pt x="19" y="80"/>
                  </a:lnTo>
                  <a:lnTo>
                    <a:pt x="19" y="88"/>
                  </a:lnTo>
                  <a:lnTo>
                    <a:pt x="19" y="97"/>
                  </a:lnTo>
                  <a:lnTo>
                    <a:pt x="19" y="107"/>
                  </a:lnTo>
                  <a:lnTo>
                    <a:pt x="19" y="116"/>
                  </a:lnTo>
                  <a:lnTo>
                    <a:pt x="19" y="126"/>
                  </a:lnTo>
                  <a:lnTo>
                    <a:pt x="19" y="135"/>
                  </a:lnTo>
                  <a:lnTo>
                    <a:pt x="19" y="145"/>
                  </a:lnTo>
                  <a:lnTo>
                    <a:pt x="21" y="154"/>
                  </a:lnTo>
                  <a:lnTo>
                    <a:pt x="21" y="164"/>
                  </a:lnTo>
                  <a:lnTo>
                    <a:pt x="21" y="173"/>
                  </a:lnTo>
                  <a:lnTo>
                    <a:pt x="21" y="183"/>
                  </a:lnTo>
                  <a:lnTo>
                    <a:pt x="23" y="194"/>
                  </a:lnTo>
                  <a:lnTo>
                    <a:pt x="23" y="202"/>
                  </a:lnTo>
                  <a:lnTo>
                    <a:pt x="26" y="211"/>
                  </a:lnTo>
                  <a:lnTo>
                    <a:pt x="26" y="221"/>
                  </a:lnTo>
                  <a:lnTo>
                    <a:pt x="30" y="230"/>
                  </a:lnTo>
                  <a:lnTo>
                    <a:pt x="26" y="221"/>
                  </a:lnTo>
                  <a:lnTo>
                    <a:pt x="25" y="213"/>
                  </a:lnTo>
                  <a:lnTo>
                    <a:pt x="21" y="206"/>
                  </a:lnTo>
                  <a:lnTo>
                    <a:pt x="21" y="198"/>
                  </a:lnTo>
                  <a:lnTo>
                    <a:pt x="17" y="189"/>
                  </a:lnTo>
                  <a:lnTo>
                    <a:pt x="15" y="179"/>
                  </a:lnTo>
                  <a:lnTo>
                    <a:pt x="11" y="171"/>
                  </a:lnTo>
                  <a:lnTo>
                    <a:pt x="11" y="162"/>
                  </a:lnTo>
                  <a:lnTo>
                    <a:pt x="7" y="152"/>
                  </a:lnTo>
                  <a:lnTo>
                    <a:pt x="7" y="143"/>
                  </a:lnTo>
                  <a:lnTo>
                    <a:pt x="4" y="133"/>
                  </a:lnTo>
                  <a:lnTo>
                    <a:pt x="4" y="124"/>
                  </a:lnTo>
                  <a:lnTo>
                    <a:pt x="2" y="113"/>
                  </a:lnTo>
                  <a:lnTo>
                    <a:pt x="0" y="105"/>
                  </a:lnTo>
                  <a:lnTo>
                    <a:pt x="0" y="95"/>
                  </a:lnTo>
                  <a:lnTo>
                    <a:pt x="0" y="86"/>
                  </a:lnTo>
                  <a:lnTo>
                    <a:pt x="0" y="74"/>
                  </a:lnTo>
                  <a:lnTo>
                    <a:pt x="0" y="63"/>
                  </a:lnTo>
                  <a:lnTo>
                    <a:pt x="0" y="54"/>
                  </a:lnTo>
                  <a:lnTo>
                    <a:pt x="0" y="42"/>
                  </a:lnTo>
                  <a:lnTo>
                    <a:pt x="0" y="31"/>
                  </a:lnTo>
                  <a:lnTo>
                    <a:pt x="4" y="21"/>
                  </a:lnTo>
                  <a:lnTo>
                    <a:pt x="6" y="10"/>
                  </a:lnTo>
                  <a:lnTo>
                    <a:pt x="9" y="0"/>
                  </a:lnTo>
                  <a:lnTo>
                    <a:pt x="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8" name="Freeform 122">
              <a:extLst>
                <a:ext uri="{FF2B5EF4-FFF2-40B4-BE49-F238E27FC236}">
                  <a16:creationId xmlns:a16="http://schemas.microsoft.com/office/drawing/2014/main" id="{A2E988AB-5095-6AD3-6B21-18AC1FC927EE}"/>
                </a:ext>
              </a:extLst>
            </p:cNvPr>
            <p:cNvSpPr>
              <a:spLocks/>
            </p:cNvSpPr>
            <p:nvPr/>
          </p:nvSpPr>
          <p:spPr bwMode="auto">
            <a:xfrm>
              <a:off x="1199" y="3600"/>
              <a:ext cx="23" cy="112"/>
            </a:xfrm>
            <a:custGeom>
              <a:avLst/>
              <a:gdLst>
                <a:gd name="T0" fmla="*/ 21 w 46"/>
                <a:gd name="T1" fmla="*/ 0 h 225"/>
                <a:gd name="T2" fmla="*/ 27 w 46"/>
                <a:gd name="T3" fmla="*/ 14 h 225"/>
                <a:gd name="T4" fmla="*/ 31 w 46"/>
                <a:gd name="T5" fmla="*/ 25 h 225"/>
                <a:gd name="T6" fmla="*/ 31 w 46"/>
                <a:gd name="T7" fmla="*/ 36 h 225"/>
                <a:gd name="T8" fmla="*/ 35 w 46"/>
                <a:gd name="T9" fmla="*/ 50 h 225"/>
                <a:gd name="T10" fmla="*/ 35 w 46"/>
                <a:gd name="T11" fmla="*/ 63 h 225"/>
                <a:gd name="T12" fmla="*/ 35 w 46"/>
                <a:gd name="T13" fmla="*/ 74 h 225"/>
                <a:gd name="T14" fmla="*/ 35 w 46"/>
                <a:gd name="T15" fmla="*/ 86 h 225"/>
                <a:gd name="T16" fmla="*/ 35 w 46"/>
                <a:gd name="T17" fmla="*/ 99 h 225"/>
                <a:gd name="T18" fmla="*/ 33 w 46"/>
                <a:gd name="T19" fmla="*/ 113 h 225"/>
                <a:gd name="T20" fmla="*/ 31 w 46"/>
                <a:gd name="T21" fmla="*/ 124 h 225"/>
                <a:gd name="T22" fmla="*/ 31 w 46"/>
                <a:gd name="T23" fmla="*/ 135 h 225"/>
                <a:gd name="T24" fmla="*/ 31 w 46"/>
                <a:gd name="T25" fmla="*/ 149 h 225"/>
                <a:gd name="T26" fmla="*/ 31 w 46"/>
                <a:gd name="T27" fmla="*/ 162 h 225"/>
                <a:gd name="T28" fmla="*/ 33 w 46"/>
                <a:gd name="T29" fmla="*/ 173 h 225"/>
                <a:gd name="T30" fmla="*/ 35 w 46"/>
                <a:gd name="T31" fmla="*/ 187 h 225"/>
                <a:gd name="T32" fmla="*/ 38 w 46"/>
                <a:gd name="T33" fmla="*/ 200 h 225"/>
                <a:gd name="T34" fmla="*/ 44 w 46"/>
                <a:gd name="T35" fmla="*/ 208 h 225"/>
                <a:gd name="T36" fmla="*/ 46 w 46"/>
                <a:gd name="T37" fmla="*/ 215 h 225"/>
                <a:gd name="T38" fmla="*/ 44 w 46"/>
                <a:gd name="T39" fmla="*/ 221 h 225"/>
                <a:gd name="T40" fmla="*/ 40 w 46"/>
                <a:gd name="T41" fmla="*/ 225 h 225"/>
                <a:gd name="T42" fmla="*/ 31 w 46"/>
                <a:gd name="T43" fmla="*/ 225 h 225"/>
                <a:gd name="T44" fmla="*/ 23 w 46"/>
                <a:gd name="T45" fmla="*/ 223 h 225"/>
                <a:gd name="T46" fmla="*/ 16 w 46"/>
                <a:gd name="T47" fmla="*/ 219 h 225"/>
                <a:gd name="T48" fmla="*/ 8 w 46"/>
                <a:gd name="T49" fmla="*/ 213 h 225"/>
                <a:gd name="T50" fmla="*/ 2 w 46"/>
                <a:gd name="T51" fmla="*/ 204 h 225"/>
                <a:gd name="T52" fmla="*/ 0 w 46"/>
                <a:gd name="T53" fmla="*/ 194 h 225"/>
                <a:gd name="T54" fmla="*/ 0 w 46"/>
                <a:gd name="T55" fmla="*/ 179 h 225"/>
                <a:gd name="T56" fmla="*/ 8 w 46"/>
                <a:gd name="T57" fmla="*/ 168 h 225"/>
                <a:gd name="T58" fmla="*/ 10 w 46"/>
                <a:gd name="T59" fmla="*/ 154 h 225"/>
                <a:gd name="T60" fmla="*/ 12 w 46"/>
                <a:gd name="T61" fmla="*/ 143 h 225"/>
                <a:gd name="T62" fmla="*/ 10 w 46"/>
                <a:gd name="T63" fmla="*/ 130 h 225"/>
                <a:gd name="T64" fmla="*/ 10 w 46"/>
                <a:gd name="T65" fmla="*/ 118 h 225"/>
                <a:gd name="T66" fmla="*/ 8 w 46"/>
                <a:gd name="T67" fmla="*/ 107 h 225"/>
                <a:gd name="T68" fmla="*/ 6 w 46"/>
                <a:gd name="T69" fmla="*/ 95 h 225"/>
                <a:gd name="T70" fmla="*/ 4 w 46"/>
                <a:gd name="T71" fmla="*/ 84 h 225"/>
                <a:gd name="T72" fmla="*/ 4 w 46"/>
                <a:gd name="T73" fmla="*/ 73 h 225"/>
                <a:gd name="T74" fmla="*/ 0 w 46"/>
                <a:gd name="T75" fmla="*/ 61 h 225"/>
                <a:gd name="T76" fmla="*/ 0 w 46"/>
                <a:gd name="T77" fmla="*/ 50 h 225"/>
                <a:gd name="T78" fmla="*/ 0 w 46"/>
                <a:gd name="T79" fmla="*/ 40 h 225"/>
                <a:gd name="T80" fmla="*/ 2 w 46"/>
                <a:gd name="T81" fmla="*/ 33 h 225"/>
                <a:gd name="T82" fmla="*/ 4 w 46"/>
                <a:gd name="T83" fmla="*/ 23 h 225"/>
                <a:gd name="T84" fmla="*/ 8 w 46"/>
                <a:gd name="T85" fmla="*/ 14 h 225"/>
                <a:gd name="T86" fmla="*/ 14 w 46"/>
                <a:gd name="T87" fmla="*/ 6 h 225"/>
                <a:gd name="T88" fmla="*/ 21 w 46"/>
                <a:gd name="T89" fmla="*/ 0 h 225"/>
                <a:gd name="T90" fmla="*/ 21 w 46"/>
                <a:gd name="T91" fmla="*/ 0 h 2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6" h="225">
                  <a:moveTo>
                    <a:pt x="21" y="0"/>
                  </a:moveTo>
                  <a:lnTo>
                    <a:pt x="27" y="14"/>
                  </a:lnTo>
                  <a:lnTo>
                    <a:pt x="31" y="25"/>
                  </a:lnTo>
                  <a:lnTo>
                    <a:pt x="31" y="36"/>
                  </a:lnTo>
                  <a:lnTo>
                    <a:pt x="35" y="50"/>
                  </a:lnTo>
                  <a:lnTo>
                    <a:pt x="35" y="63"/>
                  </a:lnTo>
                  <a:lnTo>
                    <a:pt x="35" y="74"/>
                  </a:lnTo>
                  <a:lnTo>
                    <a:pt x="35" y="86"/>
                  </a:lnTo>
                  <a:lnTo>
                    <a:pt x="35" y="99"/>
                  </a:lnTo>
                  <a:lnTo>
                    <a:pt x="33" y="113"/>
                  </a:lnTo>
                  <a:lnTo>
                    <a:pt x="31" y="124"/>
                  </a:lnTo>
                  <a:lnTo>
                    <a:pt x="31" y="135"/>
                  </a:lnTo>
                  <a:lnTo>
                    <a:pt x="31" y="149"/>
                  </a:lnTo>
                  <a:lnTo>
                    <a:pt x="31" y="162"/>
                  </a:lnTo>
                  <a:lnTo>
                    <a:pt x="33" y="173"/>
                  </a:lnTo>
                  <a:lnTo>
                    <a:pt x="35" y="187"/>
                  </a:lnTo>
                  <a:lnTo>
                    <a:pt x="38" y="200"/>
                  </a:lnTo>
                  <a:lnTo>
                    <a:pt x="44" y="208"/>
                  </a:lnTo>
                  <a:lnTo>
                    <a:pt x="46" y="215"/>
                  </a:lnTo>
                  <a:lnTo>
                    <a:pt x="44" y="221"/>
                  </a:lnTo>
                  <a:lnTo>
                    <a:pt x="40" y="225"/>
                  </a:lnTo>
                  <a:lnTo>
                    <a:pt x="31" y="225"/>
                  </a:lnTo>
                  <a:lnTo>
                    <a:pt x="23" y="223"/>
                  </a:lnTo>
                  <a:lnTo>
                    <a:pt x="16" y="219"/>
                  </a:lnTo>
                  <a:lnTo>
                    <a:pt x="8" y="213"/>
                  </a:lnTo>
                  <a:lnTo>
                    <a:pt x="2" y="204"/>
                  </a:lnTo>
                  <a:lnTo>
                    <a:pt x="0" y="194"/>
                  </a:lnTo>
                  <a:lnTo>
                    <a:pt x="0" y="179"/>
                  </a:lnTo>
                  <a:lnTo>
                    <a:pt x="8" y="168"/>
                  </a:lnTo>
                  <a:lnTo>
                    <a:pt x="10" y="154"/>
                  </a:lnTo>
                  <a:lnTo>
                    <a:pt x="12" y="143"/>
                  </a:lnTo>
                  <a:lnTo>
                    <a:pt x="10" y="130"/>
                  </a:lnTo>
                  <a:lnTo>
                    <a:pt x="10" y="118"/>
                  </a:lnTo>
                  <a:lnTo>
                    <a:pt x="8" y="107"/>
                  </a:lnTo>
                  <a:lnTo>
                    <a:pt x="6" y="95"/>
                  </a:lnTo>
                  <a:lnTo>
                    <a:pt x="4" y="84"/>
                  </a:lnTo>
                  <a:lnTo>
                    <a:pt x="4" y="73"/>
                  </a:lnTo>
                  <a:lnTo>
                    <a:pt x="0" y="61"/>
                  </a:lnTo>
                  <a:lnTo>
                    <a:pt x="0" y="50"/>
                  </a:lnTo>
                  <a:lnTo>
                    <a:pt x="0" y="40"/>
                  </a:lnTo>
                  <a:lnTo>
                    <a:pt x="2" y="33"/>
                  </a:lnTo>
                  <a:lnTo>
                    <a:pt x="4" y="23"/>
                  </a:lnTo>
                  <a:lnTo>
                    <a:pt x="8" y="14"/>
                  </a:lnTo>
                  <a:lnTo>
                    <a:pt x="14" y="6"/>
                  </a:lnTo>
                  <a:lnTo>
                    <a:pt x="21" y="0"/>
                  </a:lnTo>
                  <a:lnTo>
                    <a:pt x="2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39" name="Freeform 123">
              <a:extLst>
                <a:ext uri="{FF2B5EF4-FFF2-40B4-BE49-F238E27FC236}">
                  <a16:creationId xmlns:a16="http://schemas.microsoft.com/office/drawing/2014/main" id="{DC761ECE-9176-71B3-23AA-D8E904484CC2}"/>
                </a:ext>
              </a:extLst>
            </p:cNvPr>
            <p:cNvSpPr>
              <a:spLocks/>
            </p:cNvSpPr>
            <p:nvPr/>
          </p:nvSpPr>
          <p:spPr bwMode="auto">
            <a:xfrm>
              <a:off x="1804" y="3615"/>
              <a:ext cx="26" cy="37"/>
            </a:xfrm>
            <a:custGeom>
              <a:avLst/>
              <a:gdLst>
                <a:gd name="T0" fmla="*/ 53 w 53"/>
                <a:gd name="T1" fmla="*/ 0 h 74"/>
                <a:gd name="T2" fmla="*/ 49 w 53"/>
                <a:gd name="T3" fmla="*/ 11 h 74"/>
                <a:gd name="T4" fmla="*/ 43 w 53"/>
                <a:gd name="T5" fmla="*/ 24 h 74"/>
                <a:gd name="T6" fmla="*/ 40 w 53"/>
                <a:gd name="T7" fmla="*/ 32 h 74"/>
                <a:gd name="T8" fmla="*/ 38 w 53"/>
                <a:gd name="T9" fmla="*/ 40 h 74"/>
                <a:gd name="T10" fmla="*/ 34 w 53"/>
                <a:gd name="T11" fmla="*/ 47 h 74"/>
                <a:gd name="T12" fmla="*/ 32 w 53"/>
                <a:gd name="T13" fmla="*/ 55 h 74"/>
                <a:gd name="T14" fmla="*/ 26 w 53"/>
                <a:gd name="T15" fmla="*/ 64 h 74"/>
                <a:gd name="T16" fmla="*/ 26 w 53"/>
                <a:gd name="T17" fmla="*/ 74 h 74"/>
                <a:gd name="T18" fmla="*/ 13 w 53"/>
                <a:gd name="T19" fmla="*/ 66 h 74"/>
                <a:gd name="T20" fmla="*/ 5 w 53"/>
                <a:gd name="T21" fmla="*/ 59 h 74"/>
                <a:gd name="T22" fmla="*/ 0 w 53"/>
                <a:gd name="T23" fmla="*/ 49 h 74"/>
                <a:gd name="T24" fmla="*/ 0 w 53"/>
                <a:gd name="T25" fmla="*/ 42 h 74"/>
                <a:gd name="T26" fmla="*/ 2 w 53"/>
                <a:gd name="T27" fmla="*/ 34 h 74"/>
                <a:gd name="T28" fmla="*/ 5 w 53"/>
                <a:gd name="T29" fmla="*/ 26 h 74"/>
                <a:gd name="T30" fmla="*/ 9 w 53"/>
                <a:gd name="T31" fmla="*/ 19 h 74"/>
                <a:gd name="T32" fmla="*/ 17 w 53"/>
                <a:gd name="T33" fmla="*/ 15 h 74"/>
                <a:gd name="T34" fmla="*/ 26 w 53"/>
                <a:gd name="T35" fmla="*/ 9 h 74"/>
                <a:gd name="T36" fmla="*/ 34 w 53"/>
                <a:gd name="T37" fmla="*/ 5 h 74"/>
                <a:gd name="T38" fmla="*/ 43 w 53"/>
                <a:gd name="T39" fmla="*/ 2 h 74"/>
                <a:gd name="T40" fmla="*/ 53 w 53"/>
                <a:gd name="T41" fmla="*/ 0 h 74"/>
                <a:gd name="T42" fmla="*/ 53 w 53"/>
                <a:gd name="T43" fmla="*/ 0 h 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53" h="74">
                  <a:moveTo>
                    <a:pt x="53" y="0"/>
                  </a:moveTo>
                  <a:lnTo>
                    <a:pt x="49" y="11"/>
                  </a:lnTo>
                  <a:lnTo>
                    <a:pt x="43" y="24"/>
                  </a:lnTo>
                  <a:lnTo>
                    <a:pt x="40" y="32"/>
                  </a:lnTo>
                  <a:lnTo>
                    <a:pt x="38" y="40"/>
                  </a:lnTo>
                  <a:lnTo>
                    <a:pt x="34" y="47"/>
                  </a:lnTo>
                  <a:lnTo>
                    <a:pt x="32" y="55"/>
                  </a:lnTo>
                  <a:lnTo>
                    <a:pt x="26" y="64"/>
                  </a:lnTo>
                  <a:lnTo>
                    <a:pt x="26" y="74"/>
                  </a:lnTo>
                  <a:lnTo>
                    <a:pt x="13" y="66"/>
                  </a:lnTo>
                  <a:lnTo>
                    <a:pt x="5" y="59"/>
                  </a:lnTo>
                  <a:lnTo>
                    <a:pt x="0" y="49"/>
                  </a:lnTo>
                  <a:lnTo>
                    <a:pt x="0" y="42"/>
                  </a:lnTo>
                  <a:lnTo>
                    <a:pt x="2" y="34"/>
                  </a:lnTo>
                  <a:lnTo>
                    <a:pt x="5" y="26"/>
                  </a:lnTo>
                  <a:lnTo>
                    <a:pt x="9" y="19"/>
                  </a:lnTo>
                  <a:lnTo>
                    <a:pt x="17" y="15"/>
                  </a:lnTo>
                  <a:lnTo>
                    <a:pt x="26" y="9"/>
                  </a:lnTo>
                  <a:lnTo>
                    <a:pt x="34" y="5"/>
                  </a:lnTo>
                  <a:lnTo>
                    <a:pt x="43" y="2"/>
                  </a:lnTo>
                  <a:lnTo>
                    <a:pt x="53" y="0"/>
                  </a:lnTo>
                  <a:lnTo>
                    <a:pt x="53"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0" name="Freeform 124">
              <a:extLst>
                <a:ext uri="{FF2B5EF4-FFF2-40B4-BE49-F238E27FC236}">
                  <a16:creationId xmlns:a16="http://schemas.microsoft.com/office/drawing/2014/main" id="{E7813F7A-E199-C8F5-FBD9-8DA35648ED68}"/>
                </a:ext>
              </a:extLst>
            </p:cNvPr>
            <p:cNvSpPr>
              <a:spLocks/>
            </p:cNvSpPr>
            <p:nvPr/>
          </p:nvSpPr>
          <p:spPr bwMode="auto">
            <a:xfrm>
              <a:off x="1826" y="3631"/>
              <a:ext cx="15" cy="25"/>
            </a:xfrm>
            <a:custGeom>
              <a:avLst/>
              <a:gdLst>
                <a:gd name="T0" fmla="*/ 31 w 31"/>
                <a:gd name="T1" fmla="*/ 0 h 50"/>
                <a:gd name="T2" fmla="*/ 25 w 31"/>
                <a:gd name="T3" fmla="*/ 10 h 50"/>
                <a:gd name="T4" fmla="*/ 17 w 31"/>
                <a:gd name="T5" fmla="*/ 23 h 50"/>
                <a:gd name="T6" fmla="*/ 10 w 31"/>
                <a:gd name="T7" fmla="*/ 36 h 50"/>
                <a:gd name="T8" fmla="*/ 0 w 31"/>
                <a:gd name="T9" fmla="*/ 50 h 50"/>
                <a:gd name="T10" fmla="*/ 0 w 31"/>
                <a:gd name="T11" fmla="*/ 46 h 50"/>
                <a:gd name="T12" fmla="*/ 4 w 31"/>
                <a:gd name="T13" fmla="*/ 34 h 50"/>
                <a:gd name="T14" fmla="*/ 12 w 31"/>
                <a:gd name="T15" fmla="*/ 23 h 50"/>
                <a:gd name="T16" fmla="*/ 19 w 31"/>
                <a:gd name="T17" fmla="*/ 11 h 50"/>
                <a:gd name="T18" fmla="*/ 31 w 31"/>
                <a:gd name="T19" fmla="*/ 0 h 50"/>
                <a:gd name="T20" fmla="*/ 31 w 31"/>
                <a:gd name="T21"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1" h="50">
                  <a:moveTo>
                    <a:pt x="31" y="0"/>
                  </a:moveTo>
                  <a:lnTo>
                    <a:pt x="25" y="10"/>
                  </a:lnTo>
                  <a:lnTo>
                    <a:pt x="17" y="23"/>
                  </a:lnTo>
                  <a:lnTo>
                    <a:pt x="10" y="36"/>
                  </a:lnTo>
                  <a:lnTo>
                    <a:pt x="0" y="50"/>
                  </a:lnTo>
                  <a:lnTo>
                    <a:pt x="0" y="46"/>
                  </a:lnTo>
                  <a:lnTo>
                    <a:pt x="4" y="34"/>
                  </a:lnTo>
                  <a:lnTo>
                    <a:pt x="12" y="23"/>
                  </a:lnTo>
                  <a:lnTo>
                    <a:pt x="19" y="11"/>
                  </a:lnTo>
                  <a:lnTo>
                    <a:pt x="31" y="0"/>
                  </a:lnTo>
                  <a:lnTo>
                    <a:pt x="3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1" name="Freeform 125">
              <a:extLst>
                <a:ext uri="{FF2B5EF4-FFF2-40B4-BE49-F238E27FC236}">
                  <a16:creationId xmlns:a16="http://schemas.microsoft.com/office/drawing/2014/main" id="{992433BC-1B7C-3FEE-21BE-C378FBFFACB0}"/>
                </a:ext>
              </a:extLst>
            </p:cNvPr>
            <p:cNvSpPr>
              <a:spLocks/>
            </p:cNvSpPr>
            <p:nvPr/>
          </p:nvSpPr>
          <p:spPr bwMode="auto">
            <a:xfrm>
              <a:off x="1883" y="3640"/>
              <a:ext cx="18" cy="118"/>
            </a:xfrm>
            <a:custGeom>
              <a:avLst/>
              <a:gdLst>
                <a:gd name="T0" fmla="*/ 16 w 37"/>
                <a:gd name="T1" fmla="*/ 0 h 238"/>
                <a:gd name="T2" fmla="*/ 18 w 37"/>
                <a:gd name="T3" fmla="*/ 12 h 238"/>
                <a:gd name="T4" fmla="*/ 19 w 37"/>
                <a:gd name="T5" fmla="*/ 27 h 238"/>
                <a:gd name="T6" fmla="*/ 23 w 37"/>
                <a:gd name="T7" fmla="*/ 40 h 238"/>
                <a:gd name="T8" fmla="*/ 27 w 37"/>
                <a:gd name="T9" fmla="*/ 55 h 238"/>
                <a:gd name="T10" fmla="*/ 29 w 37"/>
                <a:gd name="T11" fmla="*/ 71 h 238"/>
                <a:gd name="T12" fmla="*/ 31 w 37"/>
                <a:gd name="T13" fmla="*/ 86 h 238"/>
                <a:gd name="T14" fmla="*/ 33 w 37"/>
                <a:gd name="T15" fmla="*/ 101 h 238"/>
                <a:gd name="T16" fmla="*/ 37 w 37"/>
                <a:gd name="T17" fmla="*/ 118 h 238"/>
                <a:gd name="T18" fmla="*/ 37 w 37"/>
                <a:gd name="T19" fmla="*/ 131 h 238"/>
                <a:gd name="T20" fmla="*/ 37 w 37"/>
                <a:gd name="T21" fmla="*/ 148 h 238"/>
                <a:gd name="T22" fmla="*/ 35 w 37"/>
                <a:gd name="T23" fmla="*/ 162 h 238"/>
                <a:gd name="T24" fmla="*/ 35 w 37"/>
                <a:gd name="T25" fmla="*/ 179 h 238"/>
                <a:gd name="T26" fmla="*/ 33 w 37"/>
                <a:gd name="T27" fmla="*/ 194 h 238"/>
                <a:gd name="T28" fmla="*/ 31 w 37"/>
                <a:gd name="T29" fmla="*/ 207 h 238"/>
                <a:gd name="T30" fmla="*/ 29 w 37"/>
                <a:gd name="T31" fmla="*/ 223 h 238"/>
                <a:gd name="T32" fmla="*/ 25 w 37"/>
                <a:gd name="T33" fmla="*/ 238 h 238"/>
                <a:gd name="T34" fmla="*/ 16 w 37"/>
                <a:gd name="T35" fmla="*/ 230 h 238"/>
                <a:gd name="T36" fmla="*/ 8 w 37"/>
                <a:gd name="T37" fmla="*/ 223 h 238"/>
                <a:gd name="T38" fmla="*/ 2 w 37"/>
                <a:gd name="T39" fmla="*/ 213 h 238"/>
                <a:gd name="T40" fmla="*/ 2 w 37"/>
                <a:gd name="T41" fmla="*/ 204 h 238"/>
                <a:gd name="T42" fmla="*/ 0 w 37"/>
                <a:gd name="T43" fmla="*/ 190 h 238"/>
                <a:gd name="T44" fmla="*/ 2 w 37"/>
                <a:gd name="T45" fmla="*/ 177 h 238"/>
                <a:gd name="T46" fmla="*/ 2 w 37"/>
                <a:gd name="T47" fmla="*/ 162 h 238"/>
                <a:gd name="T48" fmla="*/ 6 w 37"/>
                <a:gd name="T49" fmla="*/ 147 h 238"/>
                <a:gd name="T50" fmla="*/ 8 w 37"/>
                <a:gd name="T51" fmla="*/ 131 h 238"/>
                <a:gd name="T52" fmla="*/ 12 w 37"/>
                <a:gd name="T53" fmla="*/ 114 h 238"/>
                <a:gd name="T54" fmla="*/ 12 w 37"/>
                <a:gd name="T55" fmla="*/ 99 h 238"/>
                <a:gd name="T56" fmla="*/ 16 w 37"/>
                <a:gd name="T57" fmla="*/ 84 h 238"/>
                <a:gd name="T58" fmla="*/ 14 w 37"/>
                <a:gd name="T59" fmla="*/ 69 h 238"/>
                <a:gd name="T60" fmla="*/ 14 w 37"/>
                <a:gd name="T61" fmla="*/ 55 h 238"/>
                <a:gd name="T62" fmla="*/ 10 w 37"/>
                <a:gd name="T63" fmla="*/ 42 h 238"/>
                <a:gd name="T64" fmla="*/ 6 w 37"/>
                <a:gd name="T65" fmla="*/ 33 h 238"/>
                <a:gd name="T66" fmla="*/ 8 w 37"/>
                <a:gd name="T67" fmla="*/ 23 h 238"/>
                <a:gd name="T68" fmla="*/ 10 w 37"/>
                <a:gd name="T69" fmla="*/ 15 h 238"/>
                <a:gd name="T70" fmla="*/ 10 w 37"/>
                <a:gd name="T71" fmla="*/ 6 h 238"/>
                <a:gd name="T72" fmla="*/ 16 w 37"/>
                <a:gd name="T73" fmla="*/ 0 h 238"/>
                <a:gd name="T74" fmla="*/ 16 w 37"/>
                <a:gd name="T75" fmla="*/ 0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7" h="238">
                  <a:moveTo>
                    <a:pt x="16" y="0"/>
                  </a:moveTo>
                  <a:lnTo>
                    <a:pt x="18" y="12"/>
                  </a:lnTo>
                  <a:lnTo>
                    <a:pt x="19" y="27"/>
                  </a:lnTo>
                  <a:lnTo>
                    <a:pt x="23" y="40"/>
                  </a:lnTo>
                  <a:lnTo>
                    <a:pt x="27" y="55"/>
                  </a:lnTo>
                  <a:lnTo>
                    <a:pt x="29" y="71"/>
                  </a:lnTo>
                  <a:lnTo>
                    <a:pt x="31" y="86"/>
                  </a:lnTo>
                  <a:lnTo>
                    <a:pt x="33" y="101"/>
                  </a:lnTo>
                  <a:lnTo>
                    <a:pt x="37" y="118"/>
                  </a:lnTo>
                  <a:lnTo>
                    <a:pt x="37" y="131"/>
                  </a:lnTo>
                  <a:lnTo>
                    <a:pt x="37" y="148"/>
                  </a:lnTo>
                  <a:lnTo>
                    <a:pt x="35" y="162"/>
                  </a:lnTo>
                  <a:lnTo>
                    <a:pt x="35" y="179"/>
                  </a:lnTo>
                  <a:lnTo>
                    <a:pt x="33" y="194"/>
                  </a:lnTo>
                  <a:lnTo>
                    <a:pt x="31" y="207"/>
                  </a:lnTo>
                  <a:lnTo>
                    <a:pt x="29" y="223"/>
                  </a:lnTo>
                  <a:lnTo>
                    <a:pt x="25" y="238"/>
                  </a:lnTo>
                  <a:lnTo>
                    <a:pt x="16" y="230"/>
                  </a:lnTo>
                  <a:lnTo>
                    <a:pt x="8" y="223"/>
                  </a:lnTo>
                  <a:lnTo>
                    <a:pt x="2" y="213"/>
                  </a:lnTo>
                  <a:lnTo>
                    <a:pt x="2" y="204"/>
                  </a:lnTo>
                  <a:lnTo>
                    <a:pt x="0" y="190"/>
                  </a:lnTo>
                  <a:lnTo>
                    <a:pt x="2" y="177"/>
                  </a:lnTo>
                  <a:lnTo>
                    <a:pt x="2" y="162"/>
                  </a:lnTo>
                  <a:lnTo>
                    <a:pt x="6" y="147"/>
                  </a:lnTo>
                  <a:lnTo>
                    <a:pt x="8" y="131"/>
                  </a:lnTo>
                  <a:lnTo>
                    <a:pt x="12" y="114"/>
                  </a:lnTo>
                  <a:lnTo>
                    <a:pt x="12" y="99"/>
                  </a:lnTo>
                  <a:lnTo>
                    <a:pt x="16" y="84"/>
                  </a:lnTo>
                  <a:lnTo>
                    <a:pt x="14" y="69"/>
                  </a:lnTo>
                  <a:lnTo>
                    <a:pt x="14" y="55"/>
                  </a:lnTo>
                  <a:lnTo>
                    <a:pt x="10" y="42"/>
                  </a:lnTo>
                  <a:lnTo>
                    <a:pt x="6" y="33"/>
                  </a:lnTo>
                  <a:lnTo>
                    <a:pt x="8" y="23"/>
                  </a:lnTo>
                  <a:lnTo>
                    <a:pt x="10" y="15"/>
                  </a:lnTo>
                  <a:lnTo>
                    <a:pt x="10" y="6"/>
                  </a:lnTo>
                  <a:lnTo>
                    <a:pt x="16" y="0"/>
                  </a:lnTo>
                  <a:lnTo>
                    <a:pt x="16"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2" name="Freeform 126">
              <a:extLst>
                <a:ext uri="{FF2B5EF4-FFF2-40B4-BE49-F238E27FC236}">
                  <a16:creationId xmlns:a16="http://schemas.microsoft.com/office/drawing/2014/main" id="{4050C4F9-57A7-BA2D-E672-BBC2F6FFFA0A}"/>
                </a:ext>
              </a:extLst>
            </p:cNvPr>
            <p:cNvSpPr>
              <a:spLocks/>
            </p:cNvSpPr>
            <p:nvPr/>
          </p:nvSpPr>
          <p:spPr bwMode="auto">
            <a:xfrm>
              <a:off x="1120" y="3667"/>
              <a:ext cx="33" cy="122"/>
            </a:xfrm>
            <a:custGeom>
              <a:avLst/>
              <a:gdLst>
                <a:gd name="T0" fmla="*/ 49 w 64"/>
                <a:gd name="T1" fmla="*/ 0 h 244"/>
                <a:gd name="T2" fmla="*/ 53 w 64"/>
                <a:gd name="T3" fmla="*/ 16 h 244"/>
                <a:gd name="T4" fmla="*/ 57 w 64"/>
                <a:gd name="T5" fmla="*/ 33 h 244"/>
                <a:gd name="T6" fmla="*/ 59 w 64"/>
                <a:gd name="T7" fmla="*/ 50 h 244"/>
                <a:gd name="T8" fmla="*/ 62 w 64"/>
                <a:gd name="T9" fmla="*/ 67 h 244"/>
                <a:gd name="T10" fmla="*/ 62 w 64"/>
                <a:gd name="T11" fmla="*/ 82 h 244"/>
                <a:gd name="T12" fmla="*/ 64 w 64"/>
                <a:gd name="T13" fmla="*/ 99 h 244"/>
                <a:gd name="T14" fmla="*/ 64 w 64"/>
                <a:gd name="T15" fmla="*/ 114 h 244"/>
                <a:gd name="T16" fmla="*/ 64 w 64"/>
                <a:gd name="T17" fmla="*/ 130 h 244"/>
                <a:gd name="T18" fmla="*/ 60 w 64"/>
                <a:gd name="T19" fmla="*/ 145 h 244"/>
                <a:gd name="T20" fmla="*/ 59 w 64"/>
                <a:gd name="T21" fmla="*/ 160 h 244"/>
                <a:gd name="T22" fmla="*/ 53 w 64"/>
                <a:gd name="T23" fmla="*/ 175 h 244"/>
                <a:gd name="T24" fmla="*/ 49 w 64"/>
                <a:gd name="T25" fmla="*/ 189 h 244"/>
                <a:gd name="T26" fmla="*/ 39 w 64"/>
                <a:gd name="T27" fmla="*/ 202 h 244"/>
                <a:gd name="T28" fmla="*/ 32 w 64"/>
                <a:gd name="T29" fmla="*/ 217 h 244"/>
                <a:gd name="T30" fmla="*/ 22 w 64"/>
                <a:gd name="T31" fmla="*/ 230 h 244"/>
                <a:gd name="T32" fmla="*/ 13 w 64"/>
                <a:gd name="T33" fmla="*/ 244 h 244"/>
                <a:gd name="T34" fmla="*/ 1 w 64"/>
                <a:gd name="T35" fmla="*/ 230 h 244"/>
                <a:gd name="T36" fmla="*/ 0 w 64"/>
                <a:gd name="T37" fmla="*/ 219 h 244"/>
                <a:gd name="T38" fmla="*/ 3 w 64"/>
                <a:gd name="T39" fmla="*/ 206 h 244"/>
                <a:gd name="T40" fmla="*/ 13 w 64"/>
                <a:gd name="T41" fmla="*/ 192 h 244"/>
                <a:gd name="T42" fmla="*/ 19 w 64"/>
                <a:gd name="T43" fmla="*/ 181 h 244"/>
                <a:gd name="T44" fmla="*/ 24 w 64"/>
                <a:gd name="T45" fmla="*/ 171 h 244"/>
                <a:gd name="T46" fmla="*/ 30 w 64"/>
                <a:gd name="T47" fmla="*/ 162 h 244"/>
                <a:gd name="T48" fmla="*/ 36 w 64"/>
                <a:gd name="T49" fmla="*/ 152 h 244"/>
                <a:gd name="T50" fmla="*/ 38 w 64"/>
                <a:gd name="T51" fmla="*/ 139 h 244"/>
                <a:gd name="T52" fmla="*/ 39 w 64"/>
                <a:gd name="T53" fmla="*/ 128 h 244"/>
                <a:gd name="T54" fmla="*/ 36 w 64"/>
                <a:gd name="T55" fmla="*/ 114 h 244"/>
                <a:gd name="T56" fmla="*/ 32 w 64"/>
                <a:gd name="T57" fmla="*/ 101 h 244"/>
                <a:gd name="T58" fmla="*/ 34 w 64"/>
                <a:gd name="T59" fmla="*/ 93 h 244"/>
                <a:gd name="T60" fmla="*/ 36 w 64"/>
                <a:gd name="T61" fmla="*/ 86 h 244"/>
                <a:gd name="T62" fmla="*/ 36 w 64"/>
                <a:gd name="T63" fmla="*/ 80 h 244"/>
                <a:gd name="T64" fmla="*/ 36 w 64"/>
                <a:gd name="T65" fmla="*/ 73 h 244"/>
                <a:gd name="T66" fmla="*/ 36 w 64"/>
                <a:gd name="T67" fmla="*/ 65 h 244"/>
                <a:gd name="T68" fmla="*/ 36 w 64"/>
                <a:gd name="T69" fmla="*/ 57 h 244"/>
                <a:gd name="T70" fmla="*/ 36 w 64"/>
                <a:gd name="T71" fmla="*/ 50 h 244"/>
                <a:gd name="T72" fmla="*/ 36 w 64"/>
                <a:gd name="T73" fmla="*/ 42 h 244"/>
                <a:gd name="T74" fmla="*/ 36 w 64"/>
                <a:gd name="T75" fmla="*/ 31 h 244"/>
                <a:gd name="T76" fmla="*/ 38 w 64"/>
                <a:gd name="T77" fmla="*/ 19 h 244"/>
                <a:gd name="T78" fmla="*/ 41 w 64"/>
                <a:gd name="T79" fmla="*/ 10 h 244"/>
                <a:gd name="T80" fmla="*/ 49 w 64"/>
                <a:gd name="T81" fmla="*/ 0 h 244"/>
                <a:gd name="T82" fmla="*/ 49 w 64"/>
                <a:gd name="T83" fmla="*/ 0 h 2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64" h="244">
                  <a:moveTo>
                    <a:pt x="49" y="0"/>
                  </a:moveTo>
                  <a:lnTo>
                    <a:pt x="53" y="16"/>
                  </a:lnTo>
                  <a:lnTo>
                    <a:pt x="57" y="33"/>
                  </a:lnTo>
                  <a:lnTo>
                    <a:pt x="59" y="50"/>
                  </a:lnTo>
                  <a:lnTo>
                    <a:pt x="62" y="67"/>
                  </a:lnTo>
                  <a:lnTo>
                    <a:pt x="62" y="82"/>
                  </a:lnTo>
                  <a:lnTo>
                    <a:pt x="64" y="99"/>
                  </a:lnTo>
                  <a:lnTo>
                    <a:pt x="64" y="114"/>
                  </a:lnTo>
                  <a:lnTo>
                    <a:pt x="64" y="130"/>
                  </a:lnTo>
                  <a:lnTo>
                    <a:pt x="60" y="145"/>
                  </a:lnTo>
                  <a:lnTo>
                    <a:pt x="59" y="160"/>
                  </a:lnTo>
                  <a:lnTo>
                    <a:pt x="53" y="175"/>
                  </a:lnTo>
                  <a:lnTo>
                    <a:pt x="49" y="189"/>
                  </a:lnTo>
                  <a:lnTo>
                    <a:pt x="39" y="202"/>
                  </a:lnTo>
                  <a:lnTo>
                    <a:pt x="32" y="217"/>
                  </a:lnTo>
                  <a:lnTo>
                    <a:pt x="22" y="230"/>
                  </a:lnTo>
                  <a:lnTo>
                    <a:pt x="13" y="244"/>
                  </a:lnTo>
                  <a:lnTo>
                    <a:pt x="1" y="230"/>
                  </a:lnTo>
                  <a:lnTo>
                    <a:pt x="0" y="219"/>
                  </a:lnTo>
                  <a:lnTo>
                    <a:pt x="3" y="206"/>
                  </a:lnTo>
                  <a:lnTo>
                    <a:pt x="13" y="192"/>
                  </a:lnTo>
                  <a:lnTo>
                    <a:pt x="19" y="181"/>
                  </a:lnTo>
                  <a:lnTo>
                    <a:pt x="24" y="171"/>
                  </a:lnTo>
                  <a:lnTo>
                    <a:pt x="30" y="162"/>
                  </a:lnTo>
                  <a:lnTo>
                    <a:pt x="36" y="152"/>
                  </a:lnTo>
                  <a:lnTo>
                    <a:pt x="38" y="139"/>
                  </a:lnTo>
                  <a:lnTo>
                    <a:pt x="39" y="128"/>
                  </a:lnTo>
                  <a:lnTo>
                    <a:pt x="36" y="114"/>
                  </a:lnTo>
                  <a:lnTo>
                    <a:pt x="32" y="101"/>
                  </a:lnTo>
                  <a:lnTo>
                    <a:pt x="34" y="93"/>
                  </a:lnTo>
                  <a:lnTo>
                    <a:pt x="36" y="86"/>
                  </a:lnTo>
                  <a:lnTo>
                    <a:pt x="36" y="80"/>
                  </a:lnTo>
                  <a:lnTo>
                    <a:pt x="36" y="73"/>
                  </a:lnTo>
                  <a:lnTo>
                    <a:pt x="36" y="65"/>
                  </a:lnTo>
                  <a:lnTo>
                    <a:pt x="36" y="57"/>
                  </a:lnTo>
                  <a:lnTo>
                    <a:pt x="36" y="50"/>
                  </a:lnTo>
                  <a:lnTo>
                    <a:pt x="36" y="42"/>
                  </a:lnTo>
                  <a:lnTo>
                    <a:pt x="36" y="31"/>
                  </a:lnTo>
                  <a:lnTo>
                    <a:pt x="38" y="19"/>
                  </a:lnTo>
                  <a:lnTo>
                    <a:pt x="41" y="10"/>
                  </a:lnTo>
                  <a:lnTo>
                    <a:pt x="49" y="0"/>
                  </a:lnTo>
                  <a:lnTo>
                    <a:pt x="49"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3" name="Freeform 127">
              <a:extLst>
                <a:ext uri="{FF2B5EF4-FFF2-40B4-BE49-F238E27FC236}">
                  <a16:creationId xmlns:a16="http://schemas.microsoft.com/office/drawing/2014/main" id="{EF33FEA1-1B88-7B03-37A0-04BC978BAE89}"/>
                </a:ext>
              </a:extLst>
            </p:cNvPr>
            <p:cNvSpPr>
              <a:spLocks/>
            </p:cNvSpPr>
            <p:nvPr/>
          </p:nvSpPr>
          <p:spPr bwMode="auto">
            <a:xfrm>
              <a:off x="1254" y="3667"/>
              <a:ext cx="6" cy="12"/>
            </a:xfrm>
            <a:custGeom>
              <a:avLst/>
              <a:gdLst>
                <a:gd name="T0" fmla="*/ 2 w 11"/>
                <a:gd name="T1" fmla="*/ 0 h 23"/>
                <a:gd name="T2" fmla="*/ 9 w 11"/>
                <a:gd name="T3" fmla="*/ 0 h 23"/>
                <a:gd name="T4" fmla="*/ 11 w 11"/>
                <a:gd name="T5" fmla="*/ 10 h 23"/>
                <a:gd name="T6" fmla="*/ 11 w 11"/>
                <a:gd name="T7" fmla="*/ 16 h 23"/>
                <a:gd name="T8" fmla="*/ 11 w 11"/>
                <a:gd name="T9" fmla="*/ 19 h 23"/>
                <a:gd name="T10" fmla="*/ 3 w 11"/>
                <a:gd name="T11" fmla="*/ 23 h 23"/>
                <a:gd name="T12" fmla="*/ 0 w 11"/>
                <a:gd name="T13" fmla="*/ 16 h 23"/>
                <a:gd name="T14" fmla="*/ 0 w 11"/>
                <a:gd name="T15" fmla="*/ 6 h 23"/>
                <a:gd name="T16" fmla="*/ 2 w 11"/>
                <a:gd name="T17" fmla="*/ 0 h 23"/>
                <a:gd name="T18" fmla="*/ 2 w 11"/>
                <a:gd name="T19"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 h="23">
                  <a:moveTo>
                    <a:pt x="2" y="0"/>
                  </a:moveTo>
                  <a:lnTo>
                    <a:pt x="9" y="0"/>
                  </a:lnTo>
                  <a:lnTo>
                    <a:pt x="11" y="10"/>
                  </a:lnTo>
                  <a:lnTo>
                    <a:pt x="11" y="16"/>
                  </a:lnTo>
                  <a:lnTo>
                    <a:pt x="11" y="19"/>
                  </a:lnTo>
                  <a:lnTo>
                    <a:pt x="3" y="23"/>
                  </a:lnTo>
                  <a:lnTo>
                    <a:pt x="0" y="16"/>
                  </a:lnTo>
                  <a:lnTo>
                    <a:pt x="0" y="6"/>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4" name="Freeform 128">
              <a:extLst>
                <a:ext uri="{FF2B5EF4-FFF2-40B4-BE49-F238E27FC236}">
                  <a16:creationId xmlns:a16="http://schemas.microsoft.com/office/drawing/2014/main" id="{A2A5E6A2-FC4E-DE45-D23B-DE685B2E0484}"/>
                </a:ext>
              </a:extLst>
            </p:cNvPr>
            <p:cNvSpPr>
              <a:spLocks/>
            </p:cNvSpPr>
            <p:nvPr/>
          </p:nvSpPr>
          <p:spPr bwMode="auto">
            <a:xfrm>
              <a:off x="1824" y="3667"/>
              <a:ext cx="25" cy="78"/>
            </a:xfrm>
            <a:custGeom>
              <a:avLst/>
              <a:gdLst>
                <a:gd name="T0" fmla="*/ 41 w 51"/>
                <a:gd name="T1" fmla="*/ 0 h 156"/>
                <a:gd name="T2" fmla="*/ 45 w 51"/>
                <a:gd name="T3" fmla="*/ 0 h 156"/>
                <a:gd name="T4" fmla="*/ 51 w 51"/>
                <a:gd name="T5" fmla="*/ 0 h 156"/>
                <a:gd name="T6" fmla="*/ 47 w 51"/>
                <a:gd name="T7" fmla="*/ 10 h 156"/>
                <a:gd name="T8" fmla="*/ 45 w 51"/>
                <a:gd name="T9" fmla="*/ 19 h 156"/>
                <a:gd name="T10" fmla="*/ 41 w 51"/>
                <a:gd name="T11" fmla="*/ 29 h 156"/>
                <a:gd name="T12" fmla="*/ 39 w 51"/>
                <a:gd name="T13" fmla="*/ 40 h 156"/>
                <a:gd name="T14" fmla="*/ 38 w 51"/>
                <a:gd name="T15" fmla="*/ 50 h 156"/>
                <a:gd name="T16" fmla="*/ 36 w 51"/>
                <a:gd name="T17" fmla="*/ 59 h 156"/>
                <a:gd name="T18" fmla="*/ 34 w 51"/>
                <a:gd name="T19" fmla="*/ 67 h 156"/>
                <a:gd name="T20" fmla="*/ 32 w 51"/>
                <a:gd name="T21" fmla="*/ 78 h 156"/>
                <a:gd name="T22" fmla="*/ 30 w 51"/>
                <a:gd name="T23" fmla="*/ 86 h 156"/>
                <a:gd name="T24" fmla="*/ 26 w 51"/>
                <a:gd name="T25" fmla="*/ 97 h 156"/>
                <a:gd name="T26" fmla="*/ 24 w 51"/>
                <a:gd name="T27" fmla="*/ 105 h 156"/>
                <a:gd name="T28" fmla="*/ 22 w 51"/>
                <a:gd name="T29" fmla="*/ 116 h 156"/>
                <a:gd name="T30" fmla="*/ 20 w 51"/>
                <a:gd name="T31" fmla="*/ 126 h 156"/>
                <a:gd name="T32" fmla="*/ 19 w 51"/>
                <a:gd name="T33" fmla="*/ 135 h 156"/>
                <a:gd name="T34" fmla="*/ 17 w 51"/>
                <a:gd name="T35" fmla="*/ 145 h 156"/>
                <a:gd name="T36" fmla="*/ 15 w 51"/>
                <a:gd name="T37" fmla="*/ 156 h 156"/>
                <a:gd name="T38" fmla="*/ 11 w 51"/>
                <a:gd name="T39" fmla="*/ 147 h 156"/>
                <a:gd name="T40" fmla="*/ 7 w 51"/>
                <a:gd name="T41" fmla="*/ 137 h 156"/>
                <a:gd name="T42" fmla="*/ 5 w 51"/>
                <a:gd name="T43" fmla="*/ 128 h 156"/>
                <a:gd name="T44" fmla="*/ 3 w 51"/>
                <a:gd name="T45" fmla="*/ 118 h 156"/>
                <a:gd name="T46" fmla="*/ 1 w 51"/>
                <a:gd name="T47" fmla="*/ 107 h 156"/>
                <a:gd name="T48" fmla="*/ 0 w 51"/>
                <a:gd name="T49" fmla="*/ 97 h 156"/>
                <a:gd name="T50" fmla="*/ 0 w 51"/>
                <a:gd name="T51" fmla="*/ 86 h 156"/>
                <a:gd name="T52" fmla="*/ 0 w 51"/>
                <a:gd name="T53" fmla="*/ 76 h 156"/>
                <a:gd name="T54" fmla="*/ 0 w 51"/>
                <a:gd name="T55" fmla="*/ 63 h 156"/>
                <a:gd name="T56" fmla="*/ 1 w 51"/>
                <a:gd name="T57" fmla="*/ 54 h 156"/>
                <a:gd name="T58" fmla="*/ 3 w 51"/>
                <a:gd name="T59" fmla="*/ 42 h 156"/>
                <a:gd name="T60" fmla="*/ 7 w 51"/>
                <a:gd name="T61" fmla="*/ 33 h 156"/>
                <a:gd name="T62" fmla="*/ 13 w 51"/>
                <a:gd name="T63" fmla="*/ 23 h 156"/>
                <a:gd name="T64" fmla="*/ 20 w 51"/>
                <a:gd name="T65" fmla="*/ 14 h 156"/>
                <a:gd name="T66" fmla="*/ 30 w 51"/>
                <a:gd name="T67" fmla="*/ 6 h 156"/>
                <a:gd name="T68" fmla="*/ 41 w 51"/>
                <a:gd name="T69" fmla="*/ 0 h 156"/>
                <a:gd name="T70" fmla="*/ 41 w 51"/>
                <a:gd name="T7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51" h="156">
                  <a:moveTo>
                    <a:pt x="41" y="0"/>
                  </a:moveTo>
                  <a:lnTo>
                    <a:pt x="45" y="0"/>
                  </a:lnTo>
                  <a:lnTo>
                    <a:pt x="51" y="0"/>
                  </a:lnTo>
                  <a:lnTo>
                    <a:pt x="47" y="10"/>
                  </a:lnTo>
                  <a:lnTo>
                    <a:pt x="45" y="19"/>
                  </a:lnTo>
                  <a:lnTo>
                    <a:pt x="41" y="29"/>
                  </a:lnTo>
                  <a:lnTo>
                    <a:pt x="39" y="40"/>
                  </a:lnTo>
                  <a:lnTo>
                    <a:pt x="38" y="50"/>
                  </a:lnTo>
                  <a:lnTo>
                    <a:pt x="36" y="59"/>
                  </a:lnTo>
                  <a:lnTo>
                    <a:pt x="34" y="67"/>
                  </a:lnTo>
                  <a:lnTo>
                    <a:pt x="32" y="78"/>
                  </a:lnTo>
                  <a:lnTo>
                    <a:pt x="30" y="86"/>
                  </a:lnTo>
                  <a:lnTo>
                    <a:pt x="26" y="97"/>
                  </a:lnTo>
                  <a:lnTo>
                    <a:pt x="24" y="105"/>
                  </a:lnTo>
                  <a:lnTo>
                    <a:pt x="22" y="116"/>
                  </a:lnTo>
                  <a:lnTo>
                    <a:pt x="20" y="126"/>
                  </a:lnTo>
                  <a:lnTo>
                    <a:pt x="19" y="135"/>
                  </a:lnTo>
                  <a:lnTo>
                    <a:pt x="17" y="145"/>
                  </a:lnTo>
                  <a:lnTo>
                    <a:pt x="15" y="156"/>
                  </a:lnTo>
                  <a:lnTo>
                    <a:pt x="11" y="147"/>
                  </a:lnTo>
                  <a:lnTo>
                    <a:pt x="7" y="137"/>
                  </a:lnTo>
                  <a:lnTo>
                    <a:pt x="5" y="128"/>
                  </a:lnTo>
                  <a:lnTo>
                    <a:pt x="3" y="118"/>
                  </a:lnTo>
                  <a:lnTo>
                    <a:pt x="1" y="107"/>
                  </a:lnTo>
                  <a:lnTo>
                    <a:pt x="0" y="97"/>
                  </a:lnTo>
                  <a:lnTo>
                    <a:pt x="0" y="86"/>
                  </a:lnTo>
                  <a:lnTo>
                    <a:pt x="0" y="76"/>
                  </a:lnTo>
                  <a:lnTo>
                    <a:pt x="0" y="63"/>
                  </a:lnTo>
                  <a:lnTo>
                    <a:pt x="1" y="54"/>
                  </a:lnTo>
                  <a:lnTo>
                    <a:pt x="3" y="42"/>
                  </a:lnTo>
                  <a:lnTo>
                    <a:pt x="7" y="33"/>
                  </a:lnTo>
                  <a:lnTo>
                    <a:pt x="13" y="23"/>
                  </a:lnTo>
                  <a:lnTo>
                    <a:pt x="20" y="14"/>
                  </a:lnTo>
                  <a:lnTo>
                    <a:pt x="30" y="6"/>
                  </a:lnTo>
                  <a:lnTo>
                    <a:pt x="41" y="0"/>
                  </a:lnTo>
                  <a:lnTo>
                    <a:pt x="41"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5" name="Freeform 129">
              <a:extLst>
                <a:ext uri="{FF2B5EF4-FFF2-40B4-BE49-F238E27FC236}">
                  <a16:creationId xmlns:a16="http://schemas.microsoft.com/office/drawing/2014/main" id="{011A636A-2622-EFF6-02B0-BE968326E702}"/>
                </a:ext>
              </a:extLst>
            </p:cNvPr>
            <p:cNvSpPr>
              <a:spLocks/>
            </p:cNvSpPr>
            <p:nvPr/>
          </p:nvSpPr>
          <p:spPr bwMode="auto">
            <a:xfrm>
              <a:off x="2216" y="3680"/>
              <a:ext cx="172" cy="242"/>
            </a:xfrm>
            <a:custGeom>
              <a:avLst/>
              <a:gdLst>
                <a:gd name="T0" fmla="*/ 277 w 342"/>
                <a:gd name="T1" fmla="*/ 0 h 485"/>
                <a:gd name="T2" fmla="*/ 310 w 342"/>
                <a:gd name="T3" fmla="*/ 8 h 485"/>
                <a:gd name="T4" fmla="*/ 327 w 342"/>
                <a:gd name="T5" fmla="*/ 29 h 485"/>
                <a:gd name="T6" fmla="*/ 334 w 342"/>
                <a:gd name="T7" fmla="*/ 63 h 485"/>
                <a:gd name="T8" fmla="*/ 334 w 342"/>
                <a:gd name="T9" fmla="*/ 103 h 485"/>
                <a:gd name="T10" fmla="*/ 329 w 342"/>
                <a:gd name="T11" fmla="*/ 145 h 485"/>
                <a:gd name="T12" fmla="*/ 329 w 342"/>
                <a:gd name="T13" fmla="*/ 186 h 485"/>
                <a:gd name="T14" fmla="*/ 334 w 342"/>
                <a:gd name="T15" fmla="*/ 222 h 485"/>
                <a:gd name="T16" fmla="*/ 342 w 342"/>
                <a:gd name="T17" fmla="*/ 253 h 485"/>
                <a:gd name="T18" fmla="*/ 338 w 342"/>
                <a:gd name="T19" fmla="*/ 274 h 485"/>
                <a:gd name="T20" fmla="*/ 336 w 342"/>
                <a:gd name="T21" fmla="*/ 289 h 485"/>
                <a:gd name="T22" fmla="*/ 329 w 342"/>
                <a:gd name="T23" fmla="*/ 297 h 485"/>
                <a:gd name="T24" fmla="*/ 312 w 342"/>
                <a:gd name="T25" fmla="*/ 295 h 485"/>
                <a:gd name="T26" fmla="*/ 296 w 342"/>
                <a:gd name="T27" fmla="*/ 295 h 485"/>
                <a:gd name="T28" fmla="*/ 293 w 342"/>
                <a:gd name="T29" fmla="*/ 306 h 485"/>
                <a:gd name="T30" fmla="*/ 281 w 342"/>
                <a:gd name="T31" fmla="*/ 314 h 485"/>
                <a:gd name="T32" fmla="*/ 262 w 342"/>
                <a:gd name="T33" fmla="*/ 304 h 485"/>
                <a:gd name="T34" fmla="*/ 249 w 342"/>
                <a:gd name="T35" fmla="*/ 289 h 485"/>
                <a:gd name="T36" fmla="*/ 243 w 342"/>
                <a:gd name="T37" fmla="*/ 266 h 485"/>
                <a:gd name="T38" fmla="*/ 239 w 342"/>
                <a:gd name="T39" fmla="*/ 240 h 485"/>
                <a:gd name="T40" fmla="*/ 239 w 342"/>
                <a:gd name="T41" fmla="*/ 213 h 485"/>
                <a:gd name="T42" fmla="*/ 237 w 342"/>
                <a:gd name="T43" fmla="*/ 188 h 485"/>
                <a:gd name="T44" fmla="*/ 236 w 342"/>
                <a:gd name="T45" fmla="*/ 164 h 485"/>
                <a:gd name="T46" fmla="*/ 218 w 342"/>
                <a:gd name="T47" fmla="*/ 162 h 485"/>
                <a:gd name="T48" fmla="*/ 186 w 342"/>
                <a:gd name="T49" fmla="*/ 183 h 485"/>
                <a:gd name="T50" fmla="*/ 156 w 342"/>
                <a:gd name="T51" fmla="*/ 209 h 485"/>
                <a:gd name="T52" fmla="*/ 131 w 342"/>
                <a:gd name="T53" fmla="*/ 240 h 485"/>
                <a:gd name="T54" fmla="*/ 110 w 342"/>
                <a:gd name="T55" fmla="*/ 272 h 485"/>
                <a:gd name="T56" fmla="*/ 97 w 342"/>
                <a:gd name="T57" fmla="*/ 306 h 485"/>
                <a:gd name="T58" fmla="*/ 91 w 342"/>
                <a:gd name="T59" fmla="*/ 340 h 485"/>
                <a:gd name="T60" fmla="*/ 95 w 342"/>
                <a:gd name="T61" fmla="*/ 376 h 485"/>
                <a:gd name="T62" fmla="*/ 104 w 342"/>
                <a:gd name="T63" fmla="*/ 407 h 485"/>
                <a:gd name="T64" fmla="*/ 104 w 342"/>
                <a:gd name="T65" fmla="*/ 432 h 485"/>
                <a:gd name="T66" fmla="*/ 102 w 342"/>
                <a:gd name="T67" fmla="*/ 451 h 485"/>
                <a:gd name="T68" fmla="*/ 95 w 342"/>
                <a:gd name="T69" fmla="*/ 466 h 485"/>
                <a:gd name="T70" fmla="*/ 80 w 342"/>
                <a:gd name="T71" fmla="*/ 481 h 485"/>
                <a:gd name="T72" fmla="*/ 57 w 342"/>
                <a:gd name="T73" fmla="*/ 485 h 485"/>
                <a:gd name="T74" fmla="*/ 36 w 342"/>
                <a:gd name="T75" fmla="*/ 475 h 485"/>
                <a:gd name="T76" fmla="*/ 19 w 342"/>
                <a:gd name="T77" fmla="*/ 458 h 485"/>
                <a:gd name="T78" fmla="*/ 13 w 342"/>
                <a:gd name="T79" fmla="*/ 441 h 485"/>
                <a:gd name="T80" fmla="*/ 9 w 342"/>
                <a:gd name="T81" fmla="*/ 426 h 485"/>
                <a:gd name="T82" fmla="*/ 9 w 342"/>
                <a:gd name="T83" fmla="*/ 409 h 485"/>
                <a:gd name="T84" fmla="*/ 11 w 342"/>
                <a:gd name="T85" fmla="*/ 392 h 485"/>
                <a:gd name="T86" fmla="*/ 13 w 342"/>
                <a:gd name="T87" fmla="*/ 371 h 485"/>
                <a:gd name="T88" fmla="*/ 9 w 342"/>
                <a:gd name="T89" fmla="*/ 346 h 485"/>
                <a:gd name="T90" fmla="*/ 4 w 342"/>
                <a:gd name="T91" fmla="*/ 316 h 485"/>
                <a:gd name="T92" fmla="*/ 0 w 342"/>
                <a:gd name="T93" fmla="*/ 289 h 485"/>
                <a:gd name="T94" fmla="*/ 0 w 342"/>
                <a:gd name="T95" fmla="*/ 262 h 485"/>
                <a:gd name="T96" fmla="*/ 4 w 342"/>
                <a:gd name="T97" fmla="*/ 238 h 485"/>
                <a:gd name="T98" fmla="*/ 15 w 342"/>
                <a:gd name="T99" fmla="*/ 222 h 485"/>
                <a:gd name="T100" fmla="*/ 36 w 342"/>
                <a:gd name="T101" fmla="*/ 213 h 485"/>
                <a:gd name="T102" fmla="*/ 63 w 342"/>
                <a:gd name="T103" fmla="*/ 198 h 485"/>
                <a:gd name="T104" fmla="*/ 89 w 342"/>
                <a:gd name="T105" fmla="*/ 169 h 485"/>
                <a:gd name="T106" fmla="*/ 118 w 342"/>
                <a:gd name="T107" fmla="*/ 141 h 485"/>
                <a:gd name="T108" fmla="*/ 146 w 342"/>
                <a:gd name="T109" fmla="*/ 114 h 485"/>
                <a:gd name="T110" fmla="*/ 173 w 342"/>
                <a:gd name="T111" fmla="*/ 89 h 485"/>
                <a:gd name="T112" fmla="*/ 199 w 342"/>
                <a:gd name="T113" fmla="*/ 63 h 485"/>
                <a:gd name="T114" fmla="*/ 222 w 342"/>
                <a:gd name="T115" fmla="*/ 38 h 485"/>
                <a:gd name="T116" fmla="*/ 245 w 342"/>
                <a:gd name="T117" fmla="*/ 15 h 485"/>
                <a:gd name="T118" fmla="*/ 255 w 342"/>
                <a:gd name="T119" fmla="*/ 4 h 4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42" h="485">
                  <a:moveTo>
                    <a:pt x="255" y="4"/>
                  </a:moveTo>
                  <a:lnTo>
                    <a:pt x="277" y="0"/>
                  </a:lnTo>
                  <a:lnTo>
                    <a:pt x="296" y="2"/>
                  </a:lnTo>
                  <a:lnTo>
                    <a:pt x="310" y="8"/>
                  </a:lnTo>
                  <a:lnTo>
                    <a:pt x="321" y="17"/>
                  </a:lnTo>
                  <a:lnTo>
                    <a:pt x="327" y="29"/>
                  </a:lnTo>
                  <a:lnTo>
                    <a:pt x="333" y="46"/>
                  </a:lnTo>
                  <a:lnTo>
                    <a:pt x="334" y="63"/>
                  </a:lnTo>
                  <a:lnTo>
                    <a:pt x="336" y="82"/>
                  </a:lnTo>
                  <a:lnTo>
                    <a:pt x="334" y="103"/>
                  </a:lnTo>
                  <a:lnTo>
                    <a:pt x="333" y="124"/>
                  </a:lnTo>
                  <a:lnTo>
                    <a:pt x="329" y="145"/>
                  </a:lnTo>
                  <a:lnTo>
                    <a:pt x="329" y="167"/>
                  </a:lnTo>
                  <a:lnTo>
                    <a:pt x="329" y="186"/>
                  </a:lnTo>
                  <a:lnTo>
                    <a:pt x="331" y="205"/>
                  </a:lnTo>
                  <a:lnTo>
                    <a:pt x="334" y="222"/>
                  </a:lnTo>
                  <a:lnTo>
                    <a:pt x="340" y="240"/>
                  </a:lnTo>
                  <a:lnTo>
                    <a:pt x="342" y="253"/>
                  </a:lnTo>
                  <a:lnTo>
                    <a:pt x="340" y="266"/>
                  </a:lnTo>
                  <a:lnTo>
                    <a:pt x="338" y="274"/>
                  </a:lnTo>
                  <a:lnTo>
                    <a:pt x="338" y="281"/>
                  </a:lnTo>
                  <a:lnTo>
                    <a:pt x="336" y="289"/>
                  </a:lnTo>
                  <a:lnTo>
                    <a:pt x="336" y="299"/>
                  </a:lnTo>
                  <a:lnTo>
                    <a:pt x="329" y="297"/>
                  </a:lnTo>
                  <a:lnTo>
                    <a:pt x="321" y="297"/>
                  </a:lnTo>
                  <a:lnTo>
                    <a:pt x="312" y="295"/>
                  </a:lnTo>
                  <a:lnTo>
                    <a:pt x="304" y="295"/>
                  </a:lnTo>
                  <a:lnTo>
                    <a:pt x="296" y="295"/>
                  </a:lnTo>
                  <a:lnTo>
                    <a:pt x="293" y="300"/>
                  </a:lnTo>
                  <a:lnTo>
                    <a:pt x="293" y="306"/>
                  </a:lnTo>
                  <a:lnTo>
                    <a:pt x="294" y="316"/>
                  </a:lnTo>
                  <a:lnTo>
                    <a:pt x="281" y="314"/>
                  </a:lnTo>
                  <a:lnTo>
                    <a:pt x="272" y="312"/>
                  </a:lnTo>
                  <a:lnTo>
                    <a:pt x="262" y="304"/>
                  </a:lnTo>
                  <a:lnTo>
                    <a:pt x="256" y="299"/>
                  </a:lnTo>
                  <a:lnTo>
                    <a:pt x="249" y="289"/>
                  </a:lnTo>
                  <a:lnTo>
                    <a:pt x="247" y="278"/>
                  </a:lnTo>
                  <a:lnTo>
                    <a:pt x="243" y="266"/>
                  </a:lnTo>
                  <a:lnTo>
                    <a:pt x="243" y="255"/>
                  </a:lnTo>
                  <a:lnTo>
                    <a:pt x="239" y="240"/>
                  </a:lnTo>
                  <a:lnTo>
                    <a:pt x="239" y="228"/>
                  </a:lnTo>
                  <a:lnTo>
                    <a:pt x="239" y="213"/>
                  </a:lnTo>
                  <a:lnTo>
                    <a:pt x="239" y="202"/>
                  </a:lnTo>
                  <a:lnTo>
                    <a:pt x="237" y="188"/>
                  </a:lnTo>
                  <a:lnTo>
                    <a:pt x="237" y="175"/>
                  </a:lnTo>
                  <a:lnTo>
                    <a:pt x="236" y="164"/>
                  </a:lnTo>
                  <a:lnTo>
                    <a:pt x="236" y="154"/>
                  </a:lnTo>
                  <a:lnTo>
                    <a:pt x="218" y="162"/>
                  </a:lnTo>
                  <a:lnTo>
                    <a:pt x="203" y="173"/>
                  </a:lnTo>
                  <a:lnTo>
                    <a:pt x="186" y="183"/>
                  </a:lnTo>
                  <a:lnTo>
                    <a:pt x="173" y="196"/>
                  </a:lnTo>
                  <a:lnTo>
                    <a:pt x="156" y="209"/>
                  </a:lnTo>
                  <a:lnTo>
                    <a:pt x="144" y="224"/>
                  </a:lnTo>
                  <a:lnTo>
                    <a:pt x="131" y="240"/>
                  </a:lnTo>
                  <a:lnTo>
                    <a:pt x="121" y="257"/>
                  </a:lnTo>
                  <a:lnTo>
                    <a:pt x="110" y="272"/>
                  </a:lnTo>
                  <a:lnTo>
                    <a:pt x="102" y="289"/>
                  </a:lnTo>
                  <a:lnTo>
                    <a:pt x="97" y="306"/>
                  </a:lnTo>
                  <a:lnTo>
                    <a:pt x="93" y="323"/>
                  </a:lnTo>
                  <a:lnTo>
                    <a:pt x="91" y="340"/>
                  </a:lnTo>
                  <a:lnTo>
                    <a:pt x="93" y="359"/>
                  </a:lnTo>
                  <a:lnTo>
                    <a:pt x="95" y="376"/>
                  </a:lnTo>
                  <a:lnTo>
                    <a:pt x="102" y="395"/>
                  </a:lnTo>
                  <a:lnTo>
                    <a:pt x="104" y="407"/>
                  </a:lnTo>
                  <a:lnTo>
                    <a:pt x="106" y="420"/>
                  </a:lnTo>
                  <a:lnTo>
                    <a:pt x="104" y="432"/>
                  </a:lnTo>
                  <a:lnTo>
                    <a:pt x="104" y="441"/>
                  </a:lnTo>
                  <a:lnTo>
                    <a:pt x="102" y="451"/>
                  </a:lnTo>
                  <a:lnTo>
                    <a:pt x="99" y="458"/>
                  </a:lnTo>
                  <a:lnTo>
                    <a:pt x="95" y="466"/>
                  </a:lnTo>
                  <a:lnTo>
                    <a:pt x="91" y="473"/>
                  </a:lnTo>
                  <a:lnTo>
                    <a:pt x="80" y="481"/>
                  </a:lnTo>
                  <a:lnTo>
                    <a:pt x="68" y="485"/>
                  </a:lnTo>
                  <a:lnTo>
                    <a:pt x="57" y="485"/>
                  </a:lnTo>
                  <a:lnTo>
                    <a:pt x="44" y="481"/>
                  </a:lnTo>
                  <a:lnTo>
                    <a:pt x="36" y="475"/>
                  </a:lnTo>
                  <a:lnTo>
                    <a:pt x="26" y="468"/>
                  </a:lnTo>
                  <a:lnTo>
                    <a:pt x="19" y="458"/>
                  </a:lnTo>
                  <a:lnTo>
                    <a:pt x="15" y="447"/>
                  </a:lnTo>
                  <a:lnTo>
                    <a:pt x="13" y="441"/>
                  </a:lnTo>
                  <a:lnTo>
                    <a:pt x="11" y="434"/>
                  </a:lnTo>
                  <a:lnTo>
                    <a:pt x="9" y="426"/>
                  </a:lnTo>
                  <a:lnTo>
                    <a:pt x="9" y="418"/>
                  </a:lnTo>
                  <a:lnTo>
                    <a:pt x="9" y="409"/>
                  </a:lnTo>
                  <a:lnTo>
                    <a:pt x="9" y="401"/>
                  </a:lnTo>
                  <a:lnTo>
                    <a:pt x="11" y="392"/>
                  </a:lnTo>
                  <a:lnTo>
                    <a:pt x="15" y="384"/>
                  </a:lnTo>
                  <a:lnTo>
                    <a:pt x="13" y="371"/>
                  </a:lnTo>
                  <a:lnTo>
                    <a:pt x="13" y="359"/>
                  </a:lnTo>
                  <a:lnTo>
                    <a:pt x="9" y="346"/>
                  </a:lnTo>
                  <a:lnTo>
                    <a:pt x="7" y="333"/>
                  </a:lnTo>
                  <a:lnTo>
                    <a:pt x="4" y="316"/>
                  </a:lnTo>
                  <a:lnTo>
                    <a:pt x="2" y="302"/>
                  </a:lnTo>
                  <a:lnTo>
                    <a:pt x="0" y="289"/>
                  </a:lnTo>
                  <a:lnTo>
                    <a:pt x="0" y="276"/>
                  </a:lnTo>
                  <a:lnTo>
                    <a:pt x="0" y="262"/>
                  </a:lnTo>
                  <a:lnTo>
                    <a:pt x="0" y="249"/>
                  </a:lnTo>
                  <a:lnTo>
                    <a:pt x="4" y="238"/>
                  </a:lnTo>
                  <a:lnTo>
                    <a:pt x="7" y="230"/>
                  </a:lnTo>
                  <a:lnTo>
                    <a:pt x="15" y="222"/>
                  </a:lnTo>
                  <a:lnTo>
                    <a:pt x="25" y="217"/>
                  </a:lnTo>
                  <a:lnTo>
                    <a:pt x="36" y="213"/>
                  </a:lnTo>
                  <a:lnTo>
                    <a:pt x="51" y="213"/>
                  </a:lnTo>
                  <a:lnTo>
                    <a:pt x="63" y="198"/>
                  </a:lnTo>
                  <a:lnTo>
                    <a:pt x="76" y="184"/>
                  </a:lnTo>
                  <a:lnTo>
                    <a:pt x="89" y="169"/>
                  </a:lnTo>
                  <a:lnTo>
                    <a:pt x="104" y="156"/>
                  </a:lnTo>
                  <a:lnTo>
                    <a:pt x="118" y="141"/>
                  </a:lnTo>
                  <a:lnTo>
                    <a:pt x="133" y="127"/>
                  </a:lnTo>
                  <a:lnTo>
                    <a:pt x="146" y="114"/>
                  </a:lnTo>
                  <a:lnTo>
                    <a:pt x="160" y="103"/>
                  </a:lnTo>
                  <a:lnTo>
                    <a:pt x="173" y="89"/>
                  </a:lnTo>
                  <a:lnTo>
                    <a:pt x="186" y="76"/>
                  </a:lnTo>
                  <a:lnTo>
                    <a:pt x="199" y="63"/>
                  </a:lnTo>
                  <a:lnTo>
                    <a:pt x="213" y="51"/>
                  </a:lnTo>
                  <a:lnTo>
                    <a:pt x="222" y="38"/>
                  </a:lnTo>
                  <a:lnTo>
                    <a:pt x="236" y="27"/>
                  </a:lnTo>
                  <a:lnTo>
                    <a:pt x="245" y="15"/>
                  </a:lnTo>
                  <a:lnTo>
                    <a:pt x="255" y="4"/>
                  </a:lnTo>
                  <a:lnTo>
                    <a:pt x="255" y="4"/>
                  </a:lnTo>
                  <a:close/>
                </a:path>
              </a:pathLst>
            </a:custGeom>
            <a:solidFill>
              <a:srgbClr val="E6B38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6" name="Freeform 130">
              <a:extLst>
                <a:ext uri="{FF2B5EF4-FFF2-40B4-BE49-F238E27FC236}">
                  <a16:creationId xmlns:a16="http://schemas.microsoft.com/office/drawing/2014/main" id="{78DFE9CF-15AD-1B44-B545-AA283F3ECDFF}"/>
                </a:ext>
              </a:extLst>
            </p:cNvPr>
            <p:cNvSpPr>
              <a:spLocks/>
            </p:cNvSpPr>
            <p:nvPr/>
          </p:nvSpPr>
          <p:spPr bwMode="auto">
            <a:xfrm>
              <a:off x="2023" y="3729"/>
              <a:ext cx="180" cy="179"/>
            </a:xfrm>
            <a:custGeom>
              <a:avLst/>
              <a:gdLst>
                <a:gd name="T0" fmla="*/ 74 w 359"/>
                <a:gd name="T1" fmla="*/ 9 h 357"/>
                <a:gd name="T2" fmla="*/ 169 w 359"/>
                <a:gd name="T3" fmla="*/ 30 h 357"/>
                <a:gd name="T4" fmla="*/ 258 w 359"/>
                <a:gd name="T5" fmla="*/ 61 h 357"/>
                <a:gd name="T6" fmla="*/ 340 w 359"/>
                <a:gd name="T7" fmla="*/ 104 h 357"/>
                <a:gd name="T8" fmla="*/ 350 w 359"/>
                <a:gd name="T9" fmla="*/ 141 h 357"/>
                <a:gd name="T10" fmla="*/ 296 w 359"/>
                <a:gd name="T11" fmla="*/ 127 h 357"/>
                <a:gd name="T12" fmla="*/ 228 w 359"/>
                <a:gd name="T13" fmla="*/ 99 h 357"/>
                <a:gd name="T14" fmla="*/ 158 w 359"/>
                <a:gd name="T15" fmla="*/ 76 h 357"/>
                <a:gd name="T16" fmla="*/ 83 w 359"/>
                <a:gd name="T17" fmla="*/ 61 h 357"/>
                <a:gd name="T18" fmla="*/ 95 w 359"/>
                <a:gd name="T19" fmla="*/ 89 h 357"/>
                <a:gd name="T20" fmla="*/ 150 w 359"/>
                <a:gd name="T21" fmla="*/ 118 h 357"/>
                <a:gd name="T22" fmla="*/ 215 w 359"/>
                <a:gd name="T23" fmla="*/ 137 h 357"/>
                <a:gd name="T24" fmla="*/ 277 w 359"/>
                <a:gd name="T25" fmla="*/ 158 h 357"/>
                <a:gd name="T26" fmla="*/ 255 w 359"/>
                <a:gd name="T27" fmla="*/ 165 h 357"/>
                <a:gd name="T28" fmla="*/ 203 w 359"/>
                <a:gd name="T29" fmla="*/ 158 h 357"/>
                <a:gd name="T30" fmla="*/ 152 w 359"/>
                <a:gd name="T31" fmla="*/ 144 h 357"/>
                <a:gd name="T32" fmla="*/ 99 w 359"/>
                <a:gd name="T33" fmla="*/ 133 h 357"/>
                <a:gd name="T34" fmla="*/ 120 w 359"/>
                <a:gd name="T35" fmla="*/ 148 h 357"/>
                <a:gd name="T36" fmla="*/ 173 w 359"/>
                <a:gd name="T37" fmla="*/ 161 h 357"/>
                <a:gd name="T38" fmla="*/ 224 w 359"/>
                <a:gd name="T39" fmla="*/ 175 h 357"/>
                <a:gd name="T40" fmla="*/ 270 w 359"/>
                <a:gd name="T41" fmla="*/ 200 h 357"/>
                <a:gd name="T42" fmla="*/ 237 w 359"/>
                <a:gd name="T43" fmla="*/ 203 h 357"/>
                <a:gd name="T44" fmla="*/ 182 w 359"/>
                <a:gd name="T45" fmla="*/ 198 h 357"/>
                <a:gd name="T46" fmla="*/ 131 w 359"/>
                <a:gd name="T47" fmla="*/ 188 h 357"/>
                <a:gd name="T48" fmla="*/ 78 w 359"/>
                <a:gd name="T49" fmla="*/ 177 h 357"/>
                <a:gd name="T50" fmla="*/ 97 w 359"/>
                <a:gd name="T51" fmla="*/ 194 h 357"/>
                <a:gd name="T52" fmla="*/ 152 w 359"/>
                <a:gd name="T53" fmla="*/ 213 h 357"/>
                <a:gd name="T54" fmla="*/ 211 w 359"/>
                <a:gd name="T55" fmla="*/ 230 h 357"/>
                <a:gd name="T56" fmla="*/ 266 w 359"/>
                <a:gd name="T57" fmla="*/ 257 h 357"/>
                <a:gd name="T58" fmla="*/ 251 w 359"/>
                <a:gd name="T59" fmla="*/ 266 h 357"/>
                <a:gd name="T60" fmla="*/ 215 w 359"/>
                <a:gd name="T61" fmla="*/ 258 h 357"/>
                <a:gd name="T62" fmla="*/ 177 w 359"/>
                <a:gd name="T63" fmla="*/ 247 h 357"/>
                <a:gd name="T64" fmla="*/ 139 w 359"/>
                <a:gd name="T65" fmla="*/ 239 h 357"/>
                <a:gd name="T66" fmla="*/ 161 w 359"/>
                <a:gd name="T67" fmla="*/ 257 h 357"/>
                <a:gd name="T68" fmla="*/ 209 w 359"/>
                <a:gd name="T69" fmla="*/ 281 h 357"/>
                <a:gd name="T70" fmla="*/ 194 w 359"/>
                <a:gd name="T71" fmla="*/ 289 h 357"/>
                <a:gd name="T72" fmla="*/ 158 w 359"/>
                <a:gd name="T73" fmla="*/ 283 h 357"/>
                <a:gd name="T74" fmla="*/ 116 w 359"/>
                <a:gd name="T75" fmla="*/ 266 h 357"/>
                <a:gd name="T76" fmla="*/ 74 w 359"/>
                <a:gd name="T77" fmla="*/ 260 h 357"/>
                <a:gd name="T78" fmla="*/ 93 w 359"/>
                <a:gd name="T79" fmla="*/ 277 h 357"/>
                <a:gd name="T80" fmla="*/ 135 w 359"/>
                <a:gd name="T81" fmla="*/ 296 h 357"/>
                <a:gd name="T82" fmla="*/ 179 w 359"/>
                <a:gd name="T83" fmla="*/ 319 h 357"/>
                <a:gd name="T84" fmla="*/ 220 w 359"/>
                <a:gd name="T85" fmla="*/ 348 h 357"/>
                <a:gd name="T86" fmla="*/ 175 w 359"/>
                <a:gd name="T87" fmla="*/ 340 h 357"/>
                <a:gd name="T88" fmla="*/ 91 w 359"/>
                <a:gd name="T89" fmla="*/ 315 h 357"/>
                <a:gd name="T90" fmla="*/ 28 w 359"/>
                <a:gd name="T91" fmla="*/ 274 h 357"/>
                <a:gd name="T92" fmla="*/ 11 w 359"/>
                <a:gd name="T93" fmla="*/ 203 h 357"/>
                <a:gd name="T94" fmla="*/ 15 w 359"/>
                <a:gd name="T95" fmla="*/ 144 h 357"/>
                <a:gd name="T96" fmla="*/ 17 w 359"/>
                <a:gd name="T97" fmla="*/ 97 h 357"/>
                <a:gd name="T98" fmla="*/ 15 w 359"/>
                <a:gd name="T99" fmla="*/ 47 h 357"/>
                <a:gd name="T100" fmla="*/ 4 w 359"/>
                <a:gd name="T101" fmla="*/ 8 h 357"/>
                <a:gd name="T102" fmla="*/ 6 w 359"/>
                <a:gd name="T103" fmla="*/ 0 h 3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359" h="357">
                  <a:moveTo>
                    <a:pt x="6" y="0"/>
                  </a:moveTo>
                  <a:lnTo>
                    <a:pt x="28" y="2"/>
                  </a:lnTo>
                  <a:lnTo>
                    <a:pt x="51" y="6"/>
                  </a:lnTo>
                  <a:lnTo>
                    <a:pt x="74" y="9"/>
                  </a:lnTo>
                  <a:lnTo>
                    <a:pt x="99" y="15"/>
                  </a:lnTo>
                  <a:lnTo>
                    <a:pt x="122" y="19"/>
                  </a:lnTo>
                  <a:lnTo>
                    <a:pt x="144" y="25"/>
                  </a:lnTo>
                  <a:lnTo>
                    <a:pt x="169" y="30"/>
                  </a:lnTo>
                  <a:lnTo>
                    <a:pt x="194" y="38"/>
                  </a:lnTo>
                  <a:lnTo>
                    <a:pt x="215" y="46"/>
                  </a:lnTo>
                  <a:lnTo>
                    <a:pt x="237" y="53"/>
                  </a:lnTo>
                  <a:lnTo>
                    <a:pt x="258" y="61"/>
                  </a:lnTo>
                  <a:lnTo>
                    <a:pt x="281" y="72"/>
                  </a:lnTo>
                  <a:lnTo>
                    <a:pt x="300" y="82"/>
                  </a:lnTo>
                  <a:lnTo>
                    <a:pt x="321" y="93"/>
                  </a:lnTo>
                  <a:lnTo>
                    <a:pt x="340" y="104"/>
                  </a:lnTo>
                  <a:lnTo>
                    <a:pt x="359" y="120"/>
                  </a:lnTo>
                  <a:lnTo>
                    <a:pt x="355" y="127"/>
                  </a:lnTo>
                  <a:lnTo>
                    <a:pt x="353" y="135"/>
                  </a:lnTo>
                  <a:lnTo>
                    <a:pt x="350" y="141"/>
                  </a:lnTo>
                  <a:lnTo>
                    <a:pt x="352" y="150"/>
                  </a:lnTo>
                  <a:lnTo>
                    <a:pt x="333" y="141"/>
                  </a:lnTo>
                  <a:lnTo>
                    <a:pt x="315" y="135"/>
                  </a:lnTo>
                  <a:lnTo>
                    <a:pt x="296" y="127"/>
                  </a:lnTo>
                  <a:lnTo>
                    <a:pt x="281" y="120"/>
                  </a:lnTo>
                  <a:lnTo>
                    <a:pt x="262" y="112"/>
                  </a:lnTo>
                  <a:lnTo>
                    <a:pt x="245" y="104"/>
                  </a:lnTo>
                  <a:lnTo>
                    <a:pt x="228" y="99"/>
                  </a:lnTo>
                  <a:lnTo>
                    <a:pt x="211" y="93"/>
                  </a:lnTo>
                  <a:lnTo>
                    <a:pt x="194" y="87"/>
                  </a:lnTo>
                  <a:lnTo>
                    <a:pt x="175" y="82"/>
                  </a:lnTo>
                  <a:lnTo>
                    <a:pt x="158" y="76"/>
                  </a:lnTo>
                  <a:lnTo>
                    <a:pt x="139" y="72"/>
                  </a:lnTo>
                  <a:lnTo>
                    <a:pt x="122" y="68"/>
                  </a:lnTo>
                  <a:lnTo>
                    <a:pt x="102" y="65"/>
                  </a:lnTo>
                  <a:lnTo>
                    <a:pt x="83" y="61"/>
                  </a:lnTo>
                  <a:lnTo>
                    <a:pt x="64" y="61"/>
                  </a:lnTo>
                  <a:lnTo>
                    <a:pt x="72" y="70"/>
                  </a:lnTo>
                  <a:lnTo>
                    <a:pt x="83" y="82"/>
                  </a:lnTo>
                  <a:lnTo>
                    <a:pt x="95" y="89"/>
                  </a:lnTo>
                  <a:lnTo>
                    <a:pt x="108" y="97"/>
                  </a:lnTo>
                  <a:lnTo>
                    <a:pt x="120" y="104"/>
                  </a:lnTo>
                  <a:lnTo>
                    <a:pt x="135" y="110"/>
                  </a:lnTo>
                  <a:lnTo>
                    <a:pt x="150" y="118"/>
                  </a:lnTo>
                  <a:lnTo>
                    <a:pt x="167" y="123"/>
                  </a:lnTo>
                  <a:lnTo>
                    <a:pt x="182" y="127"/>
                  </a:lnTo>
                  <a:lnTo>
                    <a:pt x="198" y="133"/>
                  </a:lnTo>
                  <a:lnTo>
                    <a:pt x="215" y="137"/>
                  </a:lnTo>
                  <a:lnTo>
                    <a:pt x="232" y="142"/>
                  </a:lnTo>
                  <a:lnTo>
                    <a:pt x="247" y="146"/>
                  </a:lnTo>
                  <a:lnTo>
                    <a:pt x="262" y="152"/>
                  </a:lnTo>
                  <a:lnTo>
                    <a:pt x="277" y="158"/>
                  </a:lnTo>
                  <a:lnTo>
                    <a:pt x="293" y="163"/>
                  </a:lnTo>
                  <a:lnTo>
                    <a:pt x="279" y="163"/>
                  </a:lnTo>
                  <a:lnTo>
                    <a:pt x="268" y="165"/>
                  </a:lnTo>
                  <a:lnTo>
                    <a:pt x="255" y="165"/>
                  </a:lnTo>
                  <a:lnTo>
                    <a:pt x="241" y="165"/>
                  </a:lnTo>
                  <a:lnTo>
                    <a:pt x="230" y="163"/>
                  </a:lnTo>
                  <a:lnTo>
                    <a:pt x="217" y="160"/>
                  </a:lnTo>
                  <a:lnTo>
                    <a:pt x="203" y="158"/>
                  </a:lnTo>
                  <a:lnTo>
                    <a:pt x="192" y="156"/>
                  </a:lnTo>
                  <a:lnTo>
                    <a:pt x="179" y="152"/>
                  </a:lnTo>
                  <a:lnTo>
                    <a:pt x="165" y="150"/>
                  </a:lnTo>
                  <a:lnTo>
                    <a:pt x="152" y="144"/>
                  </a:lnTo>
                  <a:lnTo>
                    <a:pt x="139" y="142"/>
                  </a:lnTo>
                  <a:lnTo>
                    <a:pt x="127" y="139"/>
                  </a:lnTo>
                  <a:lnTo>
                    <a:pt x="114" y="137"/>
                  </a:lnTo>
                  <a:lnTo>
                    <a:pt x="99" y="133"/>
                  </a:lnTo>
                  <a:lnTo>
                    <a:pt x="87" y="133"/>
                  </a:lnTo>
                  <a:lnTo>
                    <a:pt x="95" y="139"/>
                  </a:lnTo>
                  <a:lnTo>
                    <a:pt x="108" y="144"/>
                  </a:lnTo>
                  <a:lnTo>
                    <a:pt x="120" y="148"/>
                  </a:lnTo>
                  <a:lnTo>
                    <a:pt x="133" y="154"/>
                  </a:lnTo>
                  <a:lnTo>
                    <a:pt x="144" y="156"/>
                  </a:lnTo>
                  <a:lnTo>
                    <a:pt x="160" y="158"/>
                  </a:lnTo>
                  <a:lnTo>
                    <a:pt x="173" y="161"/>
                  </a:lnTo>
                  <a:lnTo>
                    <a:pt x="188" y="165"/>
                  </a:lnTo>
                  <a:lnTo>
                    <a:pt x="199" y="167"/>
                  </a:lnTo>
                  <a:lnTo>
                    <a:pt x="213" y="171"/>
                  </a:lnTo>
                  <a:lnTo>
                    <a:pt x="224" y="175"/>
                  </a:lnTo>
                  <a:lnTo>
                    <a:pt x="237" y="181"/>
                  </a:lnTo>
                  <a:lnTo>
                    <a:pt x="249" y="184"/>
                  </a:lnTo>
                  <a:lnTo>
                    <a:pt x="260" y="192"/>
                  </a:lnTo>
                  <a:lnTo>
                    <a:pt x="270" y="200"/>
                  </a:lnTo>
                  <a:lnTo>
                    <a:pt x="279" y="211"/>
                  </a:lnTo>
                  <a:lnTo>
                    <a:pt x="264" y="207"/>
                  </a:lnTo>
                  <a:lnTo>
                    <a:pt x="251" y="207"/>
                  </a:lnTo>
                  <a:lnTo>
                    <a:pt x="237" y="203"/>
                  </a:lnTo>
                  <a:lnTo>
                    <a:pt x="224" y="203"/>
                  </a:lnTo>
                  <a:lnTo>
                    <a:pt x="209" y="200"/>
                  </a:lnTo>
                  <a:lnTo>
                    <a:pt x="198" y="200"/>
                  </a:lnTo>
                  <a:lnTo>
                    <a:pt x="182" y="198"/>
                  </a:lnTo>
                  <a:lnTo>
                    <a:pt x="171" y="196"/>
                  </a:lnTo>
                  <a:lnTo>
                    <a:pt x="158" y="194"/>
                  </a:lnTo>
                  <a:lnTo>
                    <a:pt x="144" y="190"/>
                  </a:lnTo>
                  <a:lnTo>
                    <a:pt x="131" y="188"/>
                  </a:lnTo>
                  <a:lnTo>
                    <a:pt x="118" y="186"/>
                  </a:lnTo>
                  <a:lnTo>
                    <a:pt x="104" y="182"/>
                  </a:lnTo>
                  <a:lnTo>
                    <a:pt x="91" y="181"/>
                  </a:lnTo>
                  <a:lnTo>
                    <a:pt x="78" y="177"/>
                  </a:lnTo>
                  <a:lnTo>
                    <a:pt x="64" y="175"/>
                  </a:lnTo>
                  <a:lnTo>
                    <a:pt x="72" y="181"/>
                  </a:lnTo>
                  <a:lnTo>
                    <a:pt x="85" y="188"/>
                  </a:lnTo>
                  <a:lnTo>
                    <a:pt x="97" y="194"/>
                  </a:lnTo>
                  <a:lnTo>
                    <a:pt x="110" y="200"/>
                  </a:lnTo>
                  <a:lnTo>
                    <a:pt x="123" y="203"/>
                  </a:lnTo>
                  <a:lnTo>
                    <a:pt x="139" y="209"/>
                  </a:lnTo>
                  <a:lnTo>
                    <a:pt x="152" y="213"/>
                  </a:lnTo>
                  <a:lnTo>
                    <a:pt x="167" y="219"/>
                  </a:lnTo>
                  <a:lnTo>
                    <a:pt x="182" y="222"/>
                  </a:lnTo>
                  <a:lnTo>
                    <a:pt x="198" y="226"/>
                  </a:lnTo>
                  <a:lnTo>
                    <a:pt x="211" y="230"/>
                  </a:lnTo>
                  <a:lnTo>
                    <a:pt x="226" y="236"/>
                  </a:lnTo>
                  <a:lnTo>
                    <a:pt x="239" y="241"/>
                  </a:lnTo>
                  <a:lnTo>
                    <a:pt x="255" y="249"/>
                  </a:lnTo>
                  <a:lnTo>
                    <a:pt x="266" y="257"/>
                  </a:lnTo>
                  <a:lnTo>
                    <a:pt x="279" y="266"/>
                  </a:lnTo>
                  <a:lnTo>
                    <a:pt x="270" y="266"/>
                  </a:lnTo>
                  <a:lnTo>
                    <a:pt x="260" y="266"/>
                  </a:lnTo>
                  <a:lnTo>
                    <a:pt x="251" y="266"/>
                  </a:lnTo>
                  <a:lnTo>
                    <a:pt x="241" y="266"/>
                  </a:lnTo>
                  <a:lnTo>
                    <a:pt x="234" y="262"/>
                  </a:lnTo>
                  <a:lnTo>
                    <a:pt x="224" y="262"/>
                  </a:lnTo>
                  <a:lnTo>
                    <a:pt x="215" y="258"/>
                  </a:lnTo>
                  <a:lnTo>
                    <a:pt x="207" y="257"/>
                  </a:lnTo>
                  <a:lnTo>
                    <a:pt x="196" y="253"/>
                  </a:lnTo>
                  <a:lnTo>
                    <a:pt x="186" y="251"/>
                  </a:lnTo>
                  <a:lnTo>
                    <a:pt x="177" y="247"/>
                  </a:lnTo>
                  <a:lnTo>
                    <a:pt x="167" y="245"/>
                  </a:lnTo>
                  <a:lnTo>
                    <a:pt x="158" y="243"/>
                  </a:lnTo>
                  <a:lnTo>
                    <a:pt x="148" y="241"/>
                  </a:lnTo>
                  <a:lnTo>
                    <a:pt x="139" y="239"/>
                  </a:lnTo>
                  <a:lnTo>
                    <a:pt x="131" y="239"/>
                  </a:lnTo>
                  <a:lnTo>
                    <a:pt x="141" y="243"/>
                  </a:lnTo>
                  <a:lnTo>
                    <a:pt x="152" y="249"/>
                  </a:lnTo>
                  <a:lnTo>
                    <a:pt x="161" y="257"/>
                  </a:lnTo>
                  <a:lnTo>
                    <a:pt x="175" y="264"/>
                  </a:lnTo>
                  <a:lnTo>
                    <a:pt x="184" y="270"/>
                  </a:lnTo>
                  <a:lnTo>
                    <a:pt x="198" y="277"/>
                  </a:lnTo>
                  <a:lnTo>
                    <a:pt x="209" y="281"/>
                  </a:lnTo>
                  <a:lnTo>
                    <a:pt x="220" y="283"/>
                  </a:lnTo>
                  <a:lnTo>
                    <a:pt x="211" y="285"/>
                  </a:lnTo>
                  <a:lnTo>
                    <a:pt x="203" y="289"/>
                  </a:lnTo>
                  <a:lnTo>
                    <a:pt x="194" y="289"/>
                  </a:lnTo>
                  <a:lnTo>
                    <a:pt x="186" y="289"/>
                  </a:lnTo>
                  <a:lnTo>
                    <a:pt x="175" y="287"/>
                  </a:lnTo>
                  <a:lnTo>
                    <a:pt x="167" y="285"/>
                  </a:lnTo>
                  <a:lnTo>
                    <a:pt x="158" y="283"/>
                  </a:lnTo>
                  <a:lnTo>
                    <a:pt x="148" y="279"/>
                  </a:lnTo>
                  <a:lnTo>
                    <a:pt x="137" y="276"/>
                  </a:lnTo>
                  <a:lnTo>
                    <a:pt x="127" y="270"/>
                  </a:lnTo>
                  <a:lnTo>
                    <a:pt x="116" y="266"/>
                  </a:lnTo>
                  <a:lnTo>
                    <a:pt x="106" y="266"/>
                  </a:lnTo>
                  <a:lnTo>
                    <a:pt x="95" y="262"/>
                  </a:lnTo>
                  <a:lnTo>
                    <a:pt x="85" y="262"/>
                  </a:lnTo>
                  <a:lnTo>
                    <a:pt x="74" y="260"/>
                  </a:lnTo>
                  <a:lnTo>
                    <a:pt x="64" y="262"/>
                  </a:lnTo>
                  <a:lnTo>
                    <a:pt x="72" y="266"/>
                  </a:lnTo>
                  <a:lnTo>
                    <a:pt x="83" y="272"/>
                  </a:lnTo>
                  <a:lnTo>
                    <a:pt x="93" y="277"/>
                  </a:lnTo>
                  <a:lnTo>
                    <a:pt x="104" y="283"/>
                  </a:lnTo>
                  <a:lnTo>
                    <a:pt x="114" y="287"/>
                  </a:lnTo>
                  <a:lnTo>
                    <a:pt x="125" y="293"/>
                  </a:lnTo>
                  <a:lnTo>
                    <a:pt x="135" y="296"/>
                  </a:lnTo>
                  <a:lnTo>
                    <a:pt x="148" y="304"/>
                  </a:lnTo>
                  <a:lnTo>
                    <a:pt x="158" y="308"/>
                  </a:lnTo>
                  <a:lnTo>
                    <a:pt x="169" y="314"/>
                  </a:lnTo>
                  <a:lnTo>
                    <a:pt x="179" y="319"/>
                  </a:lnTo>
                  <a:lnTo>
                    <a:pt x="190" y="327"/>
                  </a:lnTo>
                  <a:lnTo>
                    <a:pt x="199" y="333"/>
                  </a:lnTo>
                  <a:lnTo>
                    <a:pt x="211" y="340"/>
                  </a:lnTo>
                  <a:lnTo>
                    <a:pt x="220" y="348"/>
                  </a:lnTo>
                  <a:lnTo>
                    <a:pt x="232" y="357"/>
                  </a:lnTo>
                  <a:lnTo>
                    <a:pt x="213" y="352"/>
                  </a:lnTo>
                  <a:lnTo>
                    <a:pt x="194" y="346"/>
                  </a:lnTo>
                  <a:lnTo>
                    <a:pt x="175" y="340"/>
                  </a:lnTo>
                  <a:lnTo>
                    <a:pt x="154" y="335"/>
                  </a:lnTo>
                  <a:lnTo>
                    <a:pt x="133" y="329"/>
                  </a:lnTo>
                  <a:lnTo>
                    <a:pt x="112" y="321"/>
                  </a:lnTo>
                  <a:lnTo>
                    <a:pt x="91" y="315"/>
                  </a:lnTo>
                  <a:lnTo>
                    <a:pt x="74" y="308"/>
                  </a:lnTo>
                  <a:lnTo>
                    <a:pt x="55" y="296"/>
                  </a:lnTo>
                  <a:lnTo>
                    <a:pt x="42" y="287"/>
                  </a:lnTo>
                  <a:lnTo>
                    <a:pt x="28" y="274"/>
                  </a:lnTo>
                  <a:lnTo>
                    <a:pt x="19" y="260"/>
                  </a:lnTo>
                  <a:lnTo>
                    <a:pt x="11" y="243"/>
                  </a:lnTo>
                  <a:lnTo>
                    <a:pt x="9" y="224"/>
                  </a:lnTo>
                  <a:lnTo>
                    <a:pt x="11" y="203"/>
                  </a:lnTo>
                  <a:lnTo>
                    <a:pt x="17" y="179"/>
                  </a:lnTo>
                  <a:lnTo>
                    <a:pt x="15" y="167"/>
                  </a:lnTo>
                  <a:lnTo>
                    <a:pt x="15" y="158"/>
                  </a:lnTo>
                  <a:lnTo>
                    <a:pt x="15" y="144"/>
                  </a:lnTo>
                  <a:lnTo>
                    <a:pt x="15" y="135"/>
                  </a:lnTo>
                  <a:lnTo>
                    <a:pt x="15" y="122"/>
                  </a:lnTo>
                  <a:lnTo>
                    <a:pt x="15" y="108"/>
                  </a:lnTo>
                  <a:lnTo>
                    <a:pt x="17" y="97"/>
                  </a:lnTo>
                  <a:lnTo>
                    <a:pt x="19" y="85"/>
                  </a:lnTo>
                  <a:lnTo>
                    <a:pt x="17" y="72"/>
                  </a:lnTo>
                  <a:lnTo>
                    <a:pt x="17" y="61"/>
                  </a:lnTo>
                  <a:lnTo>
                    <a:pt x="15" y="47"/>
                  </a:lnTo>
                  <a:lnTo>
                    <a:pt x="15" y="38"/>
                  </a:lnTo>
                  <a:lnTo>
                    <a:pt x="11" y="25"/>
                  </a:lnTo>
                  <a:lnTo>
                    <a:pt x="9" y="17"/>
                  </a:lnTo>
                  <a:lnTo>
                    <a:pt x="4" y="8"/>
                  </a:lnTo>
                  <a:lnTo>
                    <a:pt x="0" y="2"/>
                  </a:lnTo>
                  <a:lnTo>
                    <a:pt x="2" y="2"/>
                  </a:lnTo>
                  <a:lnTo>
                    <a:pt x="6" y="0"/>
                  </a:lnTo>
                  <a:lnTo>
                    <a:pt x="6" y="0"/>
                  </a:lnTo>
                  <a:close/>
                </a:path>
              </a:pathLst>
            </a:custGeom>
            <a:solidFill>
              <a:srgbClr val="FFE6B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7" name="Freeform 131">
              <a:extLst>
                <a:ext uri="{FF2B5EF4-FFF2-40B4-BE49-F238E27FC236}">
                  <a16:creationId xmlns:a16="http://schemas.microsoft.com/office/drawing/2014/main" id="{632F215A-7E3A-C038-7FA9-FBCBB4C9AC03}"/>
                </a:ext>
              </a:extLst>
            </p:cNvPr>
            <p:cNvSpPr>
              <a:spLocks/>
            </p:cNvSpPr>
            <p:nvPr/>
          </p:nvSpPr>
          <p:spPr bwMode="auto">
            <a:xfrm>
              <a:off x="1848" y="3736"/>
              <a:ext cx="20" cy="43"/>
            </a:xfrm>
            <a:custGeom>
              <a:avLst/>
              <a:gdLst>
                <a:gd name="T0" fmla="*/ 30 w 42"/>
                <a:gd name="T1" fmla="*/ 0 h 88"/>
                <a:gd name="T2" fmla="*/ 36 w 42"/>
                <a:gd name="T3" fmla="*/ 10 h 88"/>
                <a:gd name="T4" fmla="*/ 40 w 42"/>
                <a:gd name="T5" fmla="*/ 21 h 88"/>
                <a:gd name="T6" fmla="*/ 42 w 42"/>
                <a:gd name="T7" fmla="*/ 33 h 88"/>
                <a:gd name="T8" fmla="*/ 42 w 42"/>
                <a:gd name="T9" fmla="*/ 44 h 88"/>
                <a:gd name="T10" fmla="*/ 40 w 42"/>
                <a:gd name="T11" fmla="*/ 53 h 88"/>
                <a:gd name="T12" fmla="*/ 36 w 42"/>
                <a:gd name="T13" fmla="*/ 65 h 88"/>
                <a:gd name="T14" fmla="*/ 32 w 42"/>
                <a:gd name="T15" fmla="*/ 74 h 88"/>
                <a:gd name="T16" fmla="*/ 29 w 42"/>
                <a:gd name="T17" fmla="*/ 82 h 88"/>
                <a:gd name="T18" fmla="*/ 15 w 42"/>
                <a:gd name="T19" fmla="*/ 88 h 88"/>
                <a:gd name="T20" fmla="*/ 6 w 42"/>
                <a:gd name="T21" fmla="*/ 86 h 88"/>
                <a:gd name="T22" fmla="*/ 2 w 42"/>
                <a:gd name="T23" fmla="*/ 78 h 88"/>
                <a:gd name="T24" fmla="*/ 0 w 42"/>
                <a:gd name="T25" fmla="*/ 69 h 88"/>
                <a:gd name="T26" fmla="*/ 0 w 42"/>
                <a:gd name="T27" fmla="*/ 53 h 88"/>
                <a:gd name="T28" fmla="*/ 4 w 42"/>
                <a:gd name="T29" fmla="*/ 34 h 88"/>
                <a:gd name="T30" fmla="*/ 6 w 42"/>
                <a:gd name="T31" fmla="*/ 23 h 88"/>
                <a:gd name="T32" fmla="*/ 13 w 42"/>
                <a:gd name="T33" fmla="*/ 15 h 88"/>
                <a:gd name="T34" fmla="*/ 23 w 42"/>
                <a:gd name="T35" fmla="*/ 6 h 88"/>
                <a:gd name="T36" fmla="*/ 30 w 42"/>
                <a:gd name="T37" fmla="*/ 0 h 88"/>
                <a:gd name="T38" fmla="*/ 30 w 42"/>
                <a:gd name="T39" fmla="*/ 0 h 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2" h="88">
                  <a:moveTo>
                    <a:pt x="30" y="0"/>
                  </a:moveTo>
                  <a:lnTo>
                    <a:pt x="36" y="10"/>
                  </a:lnTo>
                  <a:lnTo>
                    <a:pt x="40" y="21"/>
                  </a:lnTo>
                  <a:lnTo>
                    <a:pt x="42" y="33"/>
                  </a:lnTo>
                  <a:lnTo>
                    <a:pt x="42" y="44"/>
                  </a:lnTo>
                  <a:lnTo>
                    <a:pt x="40" y="53"/>
                  </a:lnTo>
                  <a:lnTo>
                    <a:pt x="36" y="65"/>
                  </a:lnTo>
                  <a:lnTo>
                    <a:pt x="32" y="74"/>
                  </a:lnTo>
                  <a:lnTo>
                    <a:pt x="29" y="82"/>
                  </a:lnTo>
                  <a:lnTo>
                    <a:pt x="15" y="88"/>
                  </a:lnTo>
                  <a:lnTo>
                    <a:pt x="6" y="86"/>
                  </a:lnTo>
                  <a:lnTo>
                    <a:pt x="2" y="78"/>
                  </a:lnTo>
                  <a:lnTo>
                    <a:pt x="0" y="69"/>
                  </a:lnTo>
                  <a:lnTo>
                    <a:pt x="0" y="53"/>
                  </a:lnTo>
                  <a:lnTo>
                    <a:pt x="4" y="34"/>
                  </a:lnTo>
                  <a:lnTo>
                    <a:pt x="6" y="23"/>
                  </a:lnTo>
                  <a:lnTo>
                    <a:pt x="13" y="15"/>
                  </a:lnTo>
                  <a:lnTo>
                    <a:pt x="23" y="6"/>
                  </a:lnTo>
                  <a:lnTo>
                    <a:pt x="30" y="0"/>
                  </a:lnTo>
                  <a:lnTo>
                    <a:pt x="30"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8" name="Freeform 132">
              <a:extLst>
                <a:ext uri="{FF2B5EF4-FFF2-40B4-BE49-F238E27FC236}">
                  <a16:creationId xmlns:a16="http://schemas.microsoft.com/office/drawing/2014/main" id="{FF39EC39-C0D3-64DC-C9FE-46490B920401}"/>
                </a:ext>
              </a:extLst>
            </p:cNvPr>
            <p:cNvSpPr>
              <a:spLocks/>
            </p:cNvSpPr>
            <p:nvPr/>
          </p:nvSpPr>
          <p:spPr bwMode="auto">
            <a:xfrm>
              <a:off x="1808" y="3741"/>
              <a:ext cx="14" cy="71"/>
            </a:xfrm>
            <a:custGeom>
              <a:avLst/>
              <a:gdLst>
                <a:gd name="T0" fmla="*/ 2 w 29"/>
                <a:gd name="T1" fmla="*/ 0 h 140"/>
                <a:gd name="T2" fmla="*/ 6 w 29"/>
                <a:gd name="T3" fmla="*/ 3 h 140"/>
                <a:gd name="T4" fmla="*/ 8 w 29"/>
                <a:gd name="T5" fmla="*/ 11 h 140"/>
                <a:gd name="T6" fmla="*/ 12 w 29"/>
                <a:gd name="T7" fmla="*/ 19 h 140"/>
                <a:gd name="T8" fmla="*/ 15 w 29"/>
                <a:gd name="T9" fmla="*/ 28 h 140"/>
                <a:gd name="T10" fmla="*/ 19 w 29"/>
                <a:gd name="T11" fmla="*/ 38 h 140"/>
                <a:gd name="T12" fmla="*/ 21 w 29"/>
                <a:gd name="T13" fmla="*/ 49 h 140"/>
                <a:gd name="T14" fmla="*/ 23 w 29"/>
                <a:gd name="T15" fmla="*/ 62 h 140"/>
                <a:gd name="T16" fmla="*/ 27 w 29"/>
                <a:gd name="T17" fmla="*/ 74 h 140"/>
                <a:gd name="T18" fmla="*/ 27 w 29"/>
                <a:gd name="T19" fmla="*/ 83 h 140"/>
                <a:gd name="T20" fmla="*/ 29 w 29"/>
                <a:gd name="T21" fmla="*/ 95 h 140"/>
                <a:gd name="T22" fmla="*/ 27 w 29"/>
                <a:gd name="T23" fmla="*/ 104 h 140"/>
                <a:gd name="T24" fmla="*/ 27 w 29"/>
                <a:gd name="T25" fmla="*/ 116 h 140"/>
                <a:gd name="T26" fmla="*/ 23 w 29"/>
                <a:gd name="T27" fmla="*/ 121 h 140"/>
                <a:gd name="T28" fmla="*/ 19 w 29"/>
                <a:gd name="T29" fmla="*/ 129 h 140"/>
                <a:gd name="T30" fmla="*/ 14 w 29"/>
                <a:gd name="T31" fmla="*/ 135 h 140"/>
                <a:gd name="T32" fmla="*/ 6 w 29"/>
                <a:gd name="T33" fmla="*/ 140 h 140"/>
                <a:gd name="T34" fmla="*/ 8 w 29"/>
                <a:gd name="T35" fmla="*/ 131 h 140"/>
                <a:gd name="T36" fmla="*/ 10 w 29"/>
                <a:gd name="T37" fmla="*/ 121 h 140"/>
                <a:gd name="T38" fmla="*/ 10 w 29"/>
                <a:gd name="T39" fmla="*/ 112 h 140"/>
                <a:gd name="T40" fmla="*/ 12 w 29"/>
                <a:gd name="T41" fmla="*/ 104 h 140"/>
                <a:gd name="T42" fmla="*/ 10 w 29"/>
                <a:gd name="T43" fmla="*/ 95 h 140"/>
                <a:gd name="T44" fmla="*/ 10 w 29"/>
                <a:gd name="T45" fmla="*/ 85 h 140"/>
                <a:gd name="T46" fmla="*/ 10 w 29"/>
                <a:gd name="T47" fmla="*/ 76 h 140"/>
                <a:gd name="T48" fmla="*/ 8 w 29"/>
                <a:gd name="T49" fmla="*/ 68 h 140"/>
                <a:gd name="T50" fmla="*/ 6 w 29"/>
                <a:gd name="T51" fmla="*/ 57 h 140"/>
                <a:gd name="T52" fmla="*/ 4 w 29"/>
                <a:gd name="T53" fmla="*/ 49 h 140"/>
                <a:gd name="T54" fmla="*/ 0 w 29"/>
                <a:gd name="T55" fmla="*/ 40 h 140"/>
                <a:gd name="T56" fmla="*/ 0 w 29"/>
                <a:gd name="T57" fmla="*/ 32 h 140"/>
                <a:gd name="T58" fmla="*/ 0 w 29"/>
                <a:gd name="T59" fmla="*/ 22 h 140"/>
                <a:gd name="T60" fmla="*/ 0 w 29"/>
                <a:gd name="T61" fmla="*/ 15 h 140"/>
                <a:gd name="T62" fmla="*/ 0 w 29"/>
                <a:gd name="T63" fmla="*/ 7 h 140"/>
                <a:gd name="T64" fmla="*/ 2 w 29"/>
                <a:gd name="T65" fmla="*/ 0 h 140"/>
                <a:gd name="T66" fmla="*/ 2 w 29"/>
                <a:gd name="T67"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29" h="140">
                  <a:moveTo>
                    <a:pt x="2" y="0"/>
                  </a:moveTo>
                  <a:lnTo>
                    <a:pt x="6" y="3"/>
                  </a:lnTo>
                  <a:lnTo>
                    <a:pt x="8" y="11"/>
                  </a:lnTo>
                  <a:lnTo>
                    <a:pt x="12" y="19"/>
                  </a:lnTo>
                  <a:lnTo>
                    <a:pt x="15" y="28"/>
                  </a:lnTo>
                  <a:lnTo>
                    <a:pt x="19" y="38"/>
                  </a:lnTo>
                  <a:lnTo>
                    <a:pt x="21" y="49"/>
                  </a:lnTo>
                  <a:lnTo>
                    <a:pt x="23" y="62"/>
                  </a:lnTo>
                  <a:lnTo>
                    <a:pt x="27" y="74"/>
                  </a:lnTo>
                  <a:lnTo>
                    <a:pt x="27" y="83"/>
                  </a:lnTo>
                  <a:lnTo>
                    <a:pt x="29" y="95"/>
                  </a:lnTo>
                  <a:lnTo>
                    <a:pt x="27" y="104"/>
                  </a:lnTo>
                  <a:lnTo>
                    <a:pt x="27" y="116"/>
                  </a:lnTo>
                  <a:lnTo>
                    <a:pt x="23" y="121"/>
                  </a:lnTo>
                  <a:lnTo>
                    <a:pt x="19" y="129"/>
                  </a:lnTo>
                  <a:lnTo>
                    <a:pt x="14" y="135"/>
                  </a:lnTo>
                  <a:lnTo>
                    <a:pt x="6" y="140"/>
                  </a:lnTo>
                  <a:lnTo>
                    <a:pt x="8" y="131"/>
                  </a:lnTo>
                  <a:lnTo>
                    <a:pt x="10" y="121"/>
                  </a:lnTo>
                  <a:lnTo>
                    <a:pt x="10" y="112"/>
                  </a:lnTo>
                  <a:lnTo>
                    <a:pt x="12" y="104"/>
                  </a:lnTo>
                  <a:lnTo>
                    <a:pt x="10" y="95"/>
                  </a:lnTo>
                  <a:lnTo>
                    <a:pt x="10" y="85"/>
                  </a:lnTo>
                  <a:lnTo>
                    <a:pt x="10" y="76"/>
                  </a:lnTo>
                  <a:lnTo>
                    <a:pt x="8" y="68"/>
                  </a:lnTo>
                  <a:lnTo>
                    <a:pt x="6" y="57"/>
                  </a:lnTo>
                  <a:lnTo>
                    <a:pt x="4" y="49"/>
                  </a:lnTo>
                  <a:lnTo>
                    <a:pt x="0" y="40"/>
                  </a:lnTo>
                  <a:lnTo>
                    <a:pt x="0" y="32"/>
                  </a:lnTo>
                  <a:lnTo>
                    <a:pt x="0" y="22"/>
                  </a:lnTo>
                  <a:lnTo>
                    <a:pt x="0" y="15"/>
                  </a:lnTo>
                  <a:lnTo>
                    <a:pt x="0" y="7"/>
                  </a:lnTo>
                  <a:lnTo>
                    <a:pt x="2" y="0"/>
                  </a:lnTo>
                  <a:lnTo>
                    <a:pt x="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49" name="Freeform 133">
              <a:extLst>
                <a:ext uri="{FF2B5EF4-FFF2-40B4-BE49-F238E27FC236}">
                  <a16:creationId xmlns:a16="http://schemas.microsoft.com/office/drawing/2014/main" id="{EDEA376B-902D-AEDB-EDD6-49618247C67A}"/>
                </a:ext>
              </a:extLst>
            </p:cNvPr>
            <p:cNvSpPr>
              <a:spLocks/>
            </p:cNvSpPr>
            <p:nvPr/>
          </p:nvSpPr>
          <p:spPr bwMode="auto">
            <a:xfrm>
              <a:off x="692" y="3745"/>
              <a:ext cx="14" cy="10"/>
            </a:xfrm>
            <a:custGeom>
              <a:avLst/>
              <a:gdLst>
                <a:gd name="T0" fmla="*/ 4 w 27"/>
                <a:gd name="T1" fmla="*/ 0 h 19"/>
                <a:gd name="T2" fmla="*/ 8 w 27"/>
                <a:gd name="T3" fmla="*/ 0 h 19"/>
                <a:gd name="T4" fmla="*/ 13 w 27"/>
                <a:gd name="T5" fmla="*/ 6 h 19"/>
                <a:gd name="T6" fmla="*/ 17 w 27"/>
                <a:gd name="T7" fmla="*/ 8 h 19"/>
                <a:gd name="T8" fmla="*/ 27 w 27"/>
                <a:gd name="T9" fmla="*/ 10 h 19"/>
                <a:gd name="T10" fmla="*/ 21 w 27"/>
                <a:gd name="T11" fmla="*/ 15 h 19"/>
                <a:gd name="T12" fmla="*/ 17 w 27"/>
                <a:gd name="T13" fmla="*/ 19 h 19"/>
                <a:gd name="T14" fmla="*/ 13 w 27"/>
                <a:gd name="T15" fmla="*/ 19 h 19"/>
                <a:gd name="T16" fmla="*/ 8 w 27"/>
                <a:gd name="T17" fmla="*/ 19 h 19"/>
                <a:gd name="T18" fmla="*/ 0 w 27"/>
                <a:gd name="T19" fmla="*/ 10 h 19"/>
                <a:gd name="T20" fmla="*/ 4 w 27"/>
                <a:gd name="T21" fmla="*/ 0 h 19"/>
                <a:gd name="T22" fmla="*/ 4 w 27"/>
                <a:gd name="T23" fmla="*/ 0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7" h="19">
                  <a:moveTo>
                    <a:pt x="4" y="0"/>
                  </a:moveTo>
                  <a:lnTo>
                    <a:pt x="8" y="0"/>
                  </a:lnTo>
                  <a:lnTo>
                    <a:pt x="13" y="6"/>
                  </a:lnTo>
                  <a:lnTo>
                    <a:pt x="17" y="8"/>
                  </a:lnTo>
                  <a:lnTo>
                    <a:pt x="27" y="10"/>
                  </a:lnTo>
                  <a:lnTo>
                    <a:pt x="21" y="15"/>
                  </a:lnTo>
                  <a:lnTo>
                    <a:pt x="17" y="19"/>
                  </a:lnTo>
                  <a:lnTo>
                    <a:pt x="13" y="19"/>
                  </a:lnTo>
                  <a:lnTo>
                    <a:pt x="8" y="19"/>
                  </a:lnTo>
                  <a:lnTo>
                    <a:pt x="0" y="10"/>
                  </a:lnTo>
                  <a:lnTo>
                    <a:pt x="4" y="0"/>
                  </a:lnTo>
                  <a:lnTo>
                    <a:pt x="4"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50" name="Freeform 134">
              <a:extLst>
                <a:ext uri="{FF2B5EF4-FFF2-40B4-BE49-F238E27FC236}">
                  <a16:creationId xmlns:a16="http://schemas.microsoft.com/office/drawing/2014/main" id="{8ADBF6E1-D1A9-C43E-B352-31CE746DB92F}"/>
                </a:ext>
              </a:extLst>
            </p:cNvPr>
            <p:cNvSpPr>
              <a:spLocks/>
            </p:cNvSpPr>
            <p:nvPr/>
          </p:nvSpPr>
          <p:spPr bwMode="auto">
            <a:xfrm>
              <a:off x="1828" y="3750"/>
              <a:ext cx="15" cy="41"/>
            </a:xfrm>
            <a:custGeom>
              <a:avLst/>
              <a:gdLst>
                <a:gd name="T0" fmla="*/ 27 w 31"/>
                <a:gd name="T1" fmla="*/ 0 h 81"/>
                <a:gd name="T2" fmla="*/ 29 w 31"/>
                <a:gd name="T3" fmla="*/ 9 h 81"/>
                <a:gd name="T4" fmla="*/ 31 w 31"/>
                <a:gd name="T5" fmla="*/ 21 h 81"/>
                <a:gd name="T6" fmla="*/ 31 w 31"/>
                <a:gd name="T7" fmla="*/ 32 h 81"/>
                <a:gd name="T8" fmla="*/ 31 w 31"/>
                <a:gd name="T9" fmla="*/ 42 h 81"/>
                <a:gd name="T10" fmla="*/ 27 w 31"/>
                <a:gd name="T11" fmla="*/ 51 h 81"/>
                <a:gd name="T12" fmla="*/ 27 w 31"/>
                <a:gd name="T13" fmla="*/ 61 h 81"/>
                <a:gd name="T14" fmla="*/ 23 w 31"/>
                <a:gd name="T15" fmla="*/ 68 h 81"/>
                <a:gd name="T16" fmla="*/ 19 w 31"/>
                <a:gd name="T17" fmla="*/ 76 h 81"/>
                <a:gd name="T18" fmla="*/ 12 w 31"/>
                <a:gd name="T19" fmla="*/ 81 h 81"/>
                <a:gd name="T20" fmla="*/ 6 w 31"/>
                <a:gd name="T21" fmla="*/ 76 h 81"/>
                <a:gd name="T22" fmla="*/ 2 w 31"/>
                <a:gd name="T23" fmla="*/ 68 h 81"/>
                <a:gd name="T24" fmla="*/ 0 w 31"/>
                <a:gd name="T25" fmla="*/ 59 h 81"/>
                <a:gd name="T26" fmla="*/ 0 w 31"/>
                <a:gd name="T27" fmla="*/ 45 h 81"/>
                <a:gd name="T28" fmla="*/ 0 w 31"/>
                <a:gd name="T29" fmla="*/ 28 h 81"/>
                <a:gd name="T30" fmla="*/ 6 w 31"/>
                <a:gd name="T31" fmla="*/ 19 h 81"/>
                <a:gd name="T32" fmla="*/ 13 w 31"/>
                <a:gd name="T33" fmla="*/ 13 h 81"/>
                <a:gd name="T34" fmla="*/ 23 w 31"/>
                <a:gd name="T35" fmla="*/ 9 h 81"/>
                <a:gd name="T36" fmla="*/ 27 w 31"/>
                <a:gd name="T37" fmla="*/ 0 h 81"/>
                <a:gd name="T38" fmla="*/ 27 w 31"/>
                <a:gd name="T39" fmla="*/ 0 h 8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31" h="81">
                  <a:moveTo>
                    <a:pt x="27" y="0"/>
                  </a:moveTo>
                  <a:lnTo>
                    <a:pt x="29" y="9"/>
                  </a:lnTo>
                  <a:lnTo>
                    <a:pt x="31" y="21"/>
                  </a:lnTo>
                  <a:lnTo>
                    <a:pt x="31" y="32"/>
                  </a:lnTo>
                  <a:lnTo>
                    <a:pt x="31" y="42"/>
                  </a:lnTo>
                  <a:lnTo>
                    <a:pt x="27" y="51"/>
                  </a:lnTo>
                  <a:lnTo>
                    <a:pt x="27" y="61"/>
                  </a:lnTo>
                  <a:lnTo>
                    <a:pt x="23" y="68"/>
                  </a:lnTo>
                  <a:lnTo>
                    <a:pt x="19" y="76"/>
                  </a:lnTo>
                  <a:lnTo>
                    <a:pt x="12" y="81"/>
                  </a:lnTo>
                  <a:lnTo>
                    <a:pt x="6" y="76"/>
                  </a:lnTo>
                  <a:lnTo>
                    <a:pt x="2" y="68"/>
                  </a:lnTo>
                  <a:lnTo>
                    <a:pt x="0" y="59"/>
                  </a:lnTo>
                  <a:lnTo>
                    <a:pt x="0" y="45"/>
                  </a:lnTo>
                  <a:lnTo>
                    <a:pt x="0" y="28"/>
                  </a:lnTo>
                  <a:lnTo>
                    <a:pt x="6" y="19"/>
                  </a:lnTo>
                  <a:lnTo>
                    <a:pt x="13" y="13"/>
                  </a:lnTo>
                  <a:lnTo>
                    <a:pt x="23" y="9"/>
                  </a:lnTo>
                  <a:lnTo>
                    <a:pt x="27" y="0"/>
                  </a:lnTo>
                  <a:lnTo>
                    <a:pt x="2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51" name="Freeform 135">
              <a:extLst>
                <a:ext uri="{FF2B5EF4-FFF2-40B4-BE49-F238E27FC236}">
                  <a16:creationId xmlns:a16="http://schemas.microsoft.com/office/drawing/2014/main" id="{2BDC0220-4EA1-C698-524E-2C04A212DAE9}"/>
                </a:ext>
              </a:extLst>
            </p:cNvPr>
            <p:cNvSpPr>
              <a:spLocks/>
            </p:cNvSpPr>
            <p:nvPr/>
          </p:nvSpPr>
          <p:spPr bwMode="auto">
            <a:xfrm>
              <a:off x="724" y="3757"/>
              <a:ext cx="71" cy="31"/>
            </a:xfrm>
            <a:custGeom>
              <a:avLst/>
              <a:gdLst>
                <a:gd name="T0" fmla="*/ 7 w 142"/>
                <a:gd name="T1" fmla="*/ 0 h 63"/>
                <a:gd name="T2" fmla="*/ 17 w 142"/>
                <a:gd name="T3" fmla="*/ 2 h 63"/>
                <a:gd name="T4" fmla="*/ 24 w 142"/>
                <a:gd name="T5" fmla="*/ 6 h 63"/>
                <a:gd name="T6" fmla="*/ 34 w 142"/>
                <a:gd name="T7" fmla="*/ 10 h 63"/>
                <a:gd name="T8" fmla="*/ 43 w 142"/>
                <a:gd name="T9" fmla="*/ 11 h 63"/>
                <a:gd name="T10" fmla="*/ 51 w 142"/>
                <a:gd name="T11" fmla="*/ 13 h 63"/>
                <a:gd name="T12" fmla="*/ 62 w 142"/>
                <a:gd name="T13" fmla="*/ 17 h 63"/>
                <a:gd name="T14" fmla="*/ 70 w 142"/>
                <a:gd name="T15" fmla="*/ 19 h 63"/>
                <a:gd name="T16" fmla="*/ 80 w 142"/>
                <a:gd name="T17" fmla="*/ 23 h 63"/>
                <a:gd name="T18" fmla="*/ 89 w 142"/>
                <a:gd name="T19" fmla="*/ 25 h 63"/>
                <a:gd name="T20" fmla="*/ 99 w 142"/>
                <a:gd name="T21" fmla="*/ 27 h 63"/>
                <a:gd name="T22" fmla="*/ 106 w 142"/>
                <a:gd name="T23" fmla="*/ 32 h 63"/>
                <a:gd name="T24" fmla="*/ 116 w 142"/>
                <a:gd name="T25" fmla="*/ 36 h 63"/>
                <a:gd name="T26" fmla="*/ 121 w 142"/>
                <a:gd name="T27" fmla="*/ 40 h 63"/>
                <a:gd name="T28" fmla="*/ 129 w 142"/>
                <a:gd name="T29" fmla="*/ 48 h 63"/>
                <a:gd name="T30" fmla="*/ 135 w 142"/>
                <a:gd name="T31" fmla="*/ 53 h 63"/>
                <a:gd name="T32" fmla="*/ 142 w 142"/>
                <a:gd name="T33" fmla="*/ 63 h 63"/>
                <a:gd name="T34" fmla="*/ 133 w 142"/>
                <a:gd name="T35" fmla="*/ 59 h 63"/>
                <a:gd name="T36" fmla="*/ 123 w 142"/>
                <a:gd name="T37" fmla="*/ 57 h 63"/>
                <a:gd name="T38" fmla="*/ 112 w 142"/>
                <a:gd name="T39" fmla="*/ 53 h 63"/>
                <a:gd name="T40" fmla="*/ 102 w 142"/>
                <a:gd name="T41" fmla="*/ 53 h 63"/>
                <a:gd name="T42" fmla="*/ 87 w 142"/>
                <a:gd name="T43" fmla="*/ 49 h 63"/>
                <a:gd name="T44" fmla="*/ 74 w 142"/>
                <a:gd name="T45" fmla="*/ 46 h 63"/>
                <a:gd name="T46" fmla="*/ 59 w 142"/>
                <a:gd name="T47" fmla="*/ 44 h 63"/>
                <a:gd name="T48" fmla="*/ 47 w 142"/>
                <a:gd name="T49" fmla="*/ 40 h 63"/>
                <a:gd name="T50" fmla="*/ 34 w 142"/>
                <a:gd name="T51" fmla="*/ 36 h 63"/>
                <a:gd name="T52" fmla="*/ 21 w 142"/>
                <a:gd name="T53" fmla="*/ 32 h 63"/>
                <a:gd name="T54" fmla="*/ 13 w 142"/>
                <a:gd name="T55" fmla="*/ 27 h 63"/>
                <a:gd name="T56" fmla="*/ 5 w 142"/>
                <a:gd name="T57" fmla="*/ 23 h 63"/>
                <a:gd name="T58" fmla="*/ 0 w 142"/>
                <a:gd name="T59" fmla="*/ 17 h 63"/>
                <a:gd name="T60" fmla="*/ 0 w 142"/>
                <a:gd name="T61" fmla="*/ 11 h 63"/>
                <a:gd name="T62" fmla="*/ 2 w 142"/>
                <a:gd name="T63" fmla="*/ 6 h 63"/>
                <a:gd name="T64" fmla="*/ 7 w 142"/>
                <a:gd name="T65" fmla="*/ 0 h 63"/>
                <a:gd name="T66" fmla="*/ 7 w 142"/>
                <a:gd name="T67" fmla="*/ 0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142" h="63">
                  <a:moveTo>
                    <a:pt x="7" y="0"/>
                  </a:moveTo>
                  <a:lnTo>
                    <a:pt x="17" y="2"/>
                  </a:lnTo>
                  <a:lnTo>
                    <a:pt x="24" y="6"/>
                  </a:lnTo>
                  <a:lnTo>
                    <a:pt x="34" y="10"/>
                  </a:lnTo>
                  <a:lnTo>
                    <a:pt x="43" y="11"/>
                  </a:lnTo>
                  <a:lnTo>
                    <a:pt x="51" y="13"/>
                  </a:lnTo>
                  <a:lnTo>
                    <a:pt x="62" y="17"/>
                  </a:lnTo>
                  <a:lnTo>
                    <a:pt x="70" y="19"/>
                  </a:lnTo>
                  <a:lnTo>
                    <a:pt x="80" y="23"/>
                  </a:lnTo>
                  <a:lnTo>
                    <a:pt x="89" y="25"/>
                  </a:lnTo>
                  <a:lnTo>
                    <a:pt x="99" y="27"/>
                  </a:lnTo>
                  <a:lnTo>
                    <a:pt x="106" y="32"/>
                  </a:lnTo>
                  <a:lnTo>
                    <a:pt x="116" y="36"/>
                  </a:lnTo>
                  <a:lnTo>
                    <a:pt x="121" y="40"/>
                  </a:lnTo>
                  <a:lnTo>
                    <a:pt x="129" y="48"/>
                  </a:lnTo>
                  <a:lnTo>
                    <a:pt x="135" y="53"/>
                  </a:lnTo>
                  <a:lnTo>
                    <a:pt x="142" y="63"/>
                  </a:lnTo>
                  <a:lnTo>
                    <a:pt x="133" y="59"/>
                  </a:lnTo>
                  <a:lnTo>
                    <a:pt x="123" y="57"/>
                  </a:lnTo>
                  <a:lnTo>
                    <a:pt x="112" y="53"/>
                  </a:lnTo>
                  <a:lnTo>
                    <a:pt x="102" y="53"/>
                  </a:lnTo>
                  <a:lnTo>
                    <a:pt x="87" y="49"/>
                  </a:lnTo>
                  <a:lnTo>
                    <a:pt x="74" y="46"/>
                  </a:lnTo>
                  <a:lnTo>
                    <a:pt x="59" y="44"/>
                  </a:lnTo>
                  <a:lnTo>
                    <a:pt x="47" y="40"/>
                  </a:lnTo>
                  <a:lnTo>
                    <a:pt x="34" y="36"/>
                  </a:lnTo>
                  <a:lnTo>
                    <a:pt x="21" y="32"/>
                  </a:lnTo>
                  <a:lnTo>
                    <a:pt x="13" y="27"/>
                  </a:lnTo>
                  <a:lnTo>
                    <a:pt x="5" y="23"/>
                  </a:lnTo>
                  <a:lnTo>
                    <a:pt x="0" y="17"/>
                  </a:lnTo>
                  <a:lnTo>
                    <a:pt x="0" y="11"/>
                  </a:lnTo>
                  <a:lnTo>
                    <a:pt x="2" y="6"/>
                  </a:lnTo>
                  <a:lnTo>
                    <a:pt x="7" y="0"/>
                  </a:lnTo>
                  <a:lnTo>
                    <a:pt x="7"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42152" name="Freeform 136">
              <a:extLst>
                <a:ext uri="{FF2B5EF4-FFF2-40B4-BE49-F238E27FC236}">
                  <a16:creationId xmlns:a16="http://schemas.microsoft.com/office/drawing/2014/main" id="{46CB30F8-7A2B-98E1-364B-C6DED2154D69}"/>
                </a:ext>
              </a:extLst>
            </p:cNvPr>
            <p:cNvSpPr>
              <a:spLocks/>
            </p:cNvSpPr>
            <p:nvPr/>
          </p:nvSpPr>
          <p:spPr bwMode="auto">
            <a:xfrm>
              <a:off x="797" y="3781"/>
              <a:ext cx="14" cy="11"/>
            </a:xfrm>
            <a:custGeom>
              <a:avLst/>
              <a:gdLst>
                <a:gd name="T0" fmla="*/ 12 w 29"/>
                <a:gd name="T1" fmla="*/ 0 h 21"/>
                <a:gd name="T2" fmla="*/ 21 w 29"/>
                <a:gd name="T3" fmla="*/ 10 h 21"/>
                <a:gd name="T4" fmla="*/ 29 w 29"/>
                <a:gd name="T5" fmla="*/ 16 h 21"/>
                <a:gd name="T6" fmla="*/ 13 w 29"/>
                <a:gd name="T7" fmla="*/ 21 h 21"/>
                <a:gd name="T8" fmla="*/ 4 w 29"/>
                <a:gd name="T9" fmla="*/ 19 h 21"/>
                <a:gd name="T10" fmla="*/ 0 w 29"/>
                <a:gd name="T11" fmla="*/ 14 h 21"/>
                <a:gd name="T12" fmla="*/ 0 w 29"/>
                <a:gd name="T13" fmla="*/ 10 h 21"/>
                <a:gd name="T14" fmla="*/ 4 w 29"/>
                <a:gd name="T15" fmla="*/ 4 h 21"/>
                <a:gd name="T16" fmla="*/ 12 w 29"/>
                <a:gd name="T17" fmla="*/ 0 h 21"/>
                <a:gd name="T18" fmla="*/ 12 w 29"/>
                <a:gd name="T19"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21">
                  <a:moveTo>
                    <a:pt x="12" y="0"/>
                  </a:moveTo>
                  <a:lnTo>
                    <a:pt x="21" y="10"/>
                  </a:lnTo>
                  <a:lnTo>
                    <a:pt x="29" y="16"/>
                  </a:lnTo>
                  <a:lnTo>
                    <a:pt x="13" y="21"/>
                  </a:lnTo>
                  <a:lnTo>
                    <a:pt x="4" y="19"/>
                  </a:lnTo>
                  <a:lnTo>
                    <a:pt x="0" y="14"/>
                  </a:lnTo>
                  <a:lnTo>
                    <a:pt x="0" y="10"/>
                  </a:lnTo>
                  <a:lnTo>
                    <a:pt x="4" y="4"/>
                  </a:lnTo>
                  <a:lnTo>
                    <a:pt x="12" y="0"/>
                  </a:lnTo>
                  <a:lnTo>
                    <a:pt x="12" y="0"/>
                  </a:lnTo>
                  <a:close/>
                </a:path>
              </a:pathLst>
            </a:custGeom>
            <a:solidFill>
              <a:srgbClr val="00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gr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nodeType="afterEffect">
                                  <p:stCondLst>
                                    <p:cond delay="0"/>
                                  </p:stCondLst>
                                  <p:childTnLst>
                                    <p:set>
                                      <p:cBhvr>
                                        <p:cTn id="6" dur="1" fill="hold">
                                          <p:stCondLst>
                                            <p:cond delay="0"/>
                                          </p:stCondLst>
                                        </p:cTn>
                                        <p:tgtEl>
                                          <p:spTgt spid="342018"/>
                                        </p:tgtEl>
                                        <p:attrNameLst>
                                          <p:attrName>style.visibility</p:attrName>
                                        </p:attrNameLst>
                                      </p:cBhvr>
                                      <p:to>
                                        <p:strVal val="visible"/>
                                      </p:to>
                                    </p:set>
                                    <p:animEffect transition="in" filter="box(out)">
                                      <p:cBhvr>
                                        <p:cTn id="7" dur="500"/>
                                        <p:tgtEl>
                                          <p:spTgt spid="34201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8" fill="hold" nodeType="clickEffect">
                                  <p:stCondLst>
                                    <p:cond delay="0"/>
                                  </p:stCondLst>
                                  <p:childTnLst>
                                    <p:set>
                                      <p:cBhvr>
                                        <p:cTn id="11" dur="1" fill="hold">
                                          <p:stCondLst>
                                            <p:cond delay="0"/>
                                          </p:stCondLst>
                                        </p:cTn>
                                        <p:tgtEl>
                                          <p:spTgt spid="342019"/>
                                        </p:tgtEl>
                                        <p:attrNameLst>
                                          <p:attrName>style.visibility</p:attrName>
                                        </p:attrNameLst>
                                      </p:cBhvr>
                                      <p:to>
                                        <p:strVal val="visible"/>
                                      </p:to>
                                    </p:set>
                                    <p:animEffect transition="in" filter="wipe(left)">
                                      <p:cBhvr>
                                        <p:cTn id="12" dur="500"/>
                                        <p:tgtEl>
                                          <p:spTgt spid="3420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 y="282813"/>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SPAN OF CONTROL</a:t>
            </a:r>
          </a:p>
        </p:txBody>
      </p:sp>
      <p:pic>
        <p:nvPicPr>
          <p:cNvPr id="2" name="Picture 1"/>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713963" y="2297454"/>
            <a:ext cx="3954049" cy="2695240"/>
          </a:xfrm>
          <a:prstGeom prst="rect">
            <a:avLst/>
          </a:prstGeom>
        </p:spPr>
      </p:pic>
      <p:sp>
        <p:nvSpPr>
          <p:cNvPr id="7" name="TextBox 6">
            <a:extLst>
              <a:ext uri="{FF2B5EF4-FFF2-40B4-BE49-F238E27FC236}">
                <a16:creationId xmlns:a16="http://schemas.microsoft.com/office/drawing/2014/main" id="{51A1B351-0FAD-23DC-98A8-2593A5A075D4}"/>
              </a:ext>
            </a:extLst>
          </p:cNvPr>
          <p:cNvSpPr txBox="1"/>
          <p:nvPr/>
        </p:nvSpPr>
        <p:spPr>
          <a:xfrm>
            <a:off x="475988" y="2297454"/>
            <a:ext cx="3954049" cy="1785104"/>
          </a:xfrm>
          <a:prstGeom prst="rect">
            <a:avLst/>
          </a:prstGeom>
          <a:noFill/>
        </p:spPr>
        <p:txBody>
          <a:bodyPr wrap="square">
            <a:spAutoFit/>
          </a:bodyPr>
          <a:lstStyle/>
          <a:p>
            <a:pPr algn="just"/>
            <a:r>
              <a:rPr lang="en-US" sz="2200" b="1" u="sng" dirty="0">
                <a:latin typeface="Arial" panose="020B0604020202020204" pitchFamily="34" charset="0"/>
              </a:rPr>
              <a:t>Span of Control</a:t>
            </a:r>
            <a:r>
              <a:rPr lang="en-US" sz="2200" b="1" dirty="0">
                <a:latin typeface="Arial" panose="020B0604020202020204" pitchFamily="34" charset="0"/>
              </a:rPr>
              <a:t>: </a:t>
            </a:r>
            <a:r>
              <a:rPr lang="en-US" sz="2200" b="1" dirty="0">
                <a:solidFill>
                  <a:srgbClr val="0070C0"/>
                </a:solidFill>
                <a:latin typeface="Arial" panose="020B0604020202020204" pitchFamily="34" charset="0"/>
              </a:rPr>
              <a:t>the number of employees or ranks of employees for which a manager is responsible</a:t>
            </a:r>
            <a:endParaRPr lang="en-VN" sz="2200" b="1" dirty="0">
              <a:solidFill>
                <a:srgbClr val="0070C0"/>
              </a:solidFill>
            </a:endParaRPr>
          </a:p>
        </p:txBody>
      </p:sp>
    </p:spTree>
    <p:extLst>
      <p:ext uri="{BB962C8B-B14F-4D97-AF65-F5344CB8AC3E}">
        <p14:creationId xmlns:p14="http://schemas.microsoft.com/office/powerpoint/2010/main" val="398322385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company's organization&#10;&#10;Description automatically generated">
            <a:extLst>
              <a:ext uri="{FF2B5EF4-FFF2-40B4-BE49-F238E27FC236}">
                <a16:creationId xmlns:a16="http://schemas.microsoft.com/office/drawing/2014/main" id="{A3FB5B59-87B9-90CE-9945-DC0C67E32253}"/>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l="810" r="2523" b="-1"/>
          <a:stretch/>
        </p:blipFill>
        <p:spPr>
          <a:xfrm>
            <a:off x="20" y="10"/>
            <a:ext cx="9143980" cy="6857990"/>
          </a:xfrm>
          <a:noFill/>
        </p:spPr>
      </p:pic>
    </p:spTree>
    <p:extLst>
      <p:ext uri="{BB962C8B-B14F-4D97-AF65-F5344CB8AC3E}">
        <p14:creationId xmlns:p14="http://schemas.microsoft.com/office/powerpoint/2010/main" val="50015091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307206" name="Rectangle 6">
            <a:extLst>
              <a:ext uri="{FF2B5EF4-FFF2-40B4-BE49-F238E27FC236}">
                <a16:creationId xmlns:a16="http://schemas.microsoft.com/office/drawing/2014/main" id="{D7BFDCE7-966E-0D85-F753-9E93FF14BD70}"/>
              </a:ext>
            </a:extLst>
          </p:cNvPr>
          <p:cNvSpPr>
            <a:spLocks noGrp="1" noChangeArrowheads="1"/>
          </p:cNvSpPr>
          <p:nvPr>
            <p:ph type="body" sz="half" idx="1"/>
          </p:nvPr>
        </p:nvSpPr>
        <p:spPr>
          <a:xfrm>
            <a:off x="989045" y="1574800"/>
            <a:ext cx="3933475" cy="4525963"/>
          </a:xfrm>
        </p:spPr>
        <p:txBody>
          <a:bodyPr>
            <a:normAutofit/>
          </a:bodyPr>
          <a:lstStyle/>
          <a:p>
            <a:r>
              <a:rPr lang="en-US" altLang="en-VN" sz="2000" dirty="0"/>
              <a:t>3.1.The Elements of Organizing</a:t>
            </a:r>
          </a:p>
          <a:p>
            <a:pPr lvl="1"/>
            <a:r>
              <a:rPr lang="en-US" altLang="en-VN" sz="1800" dirty="0"/>
              <a:t>Designing Jobs</a:t>
            </a:r>
          </a:p>
          <a:p>
            <a:pPr lvl="1"/>
            <a:r>
              <a:rPr lang="en-US" altLang="en-VN" sz="1800" dirty="0"/>
              <a:t>Job Specialization</a:t>
            </a:r>
          </a:p>
          <a:p>
            <a:pPr lvl="1"/>
            <a:r>
              <a:rPr lang="en-US" altLang="en-VN" sz="1800" dirty="0"/>
              <a:t>Benefits and Limitations of Specialization</a:t>
            </a:r>
          </a:p>
          <a:p>
            <a:pPr lvl="1"/>
            <a:r>
              <a:rPr lang="en-US" altLang="en-VN" sz="1800" dirty="0"/>
              <a:t>Alternatives to Specialization</a:t>
            </a:r>
          </a:p>
          <a:p>
            <a:r>
              <a:rPr lang="en-US" altLang="en-VN" sz="2000" dirty="0"/>
              <a:t>3.2. Grouping Jobs: Departmentalization</a:t>
            </a:r>
          </a:p>
          <a:p>
            <a:pPr lvl="1"/>
            <a:r>
              <a:rPr lang="en-US" altLang="en-VN" sz="1800" dirty="0"/>
              <a:t>Rationale for Departmentalization</a:t>
            </a:r>
          </a:p>
          <a:p>
            <a:pPr lvl="1"/>
            <a:r>
              <a:rPr lang="en-US" altLang="en-VN" sz="1800" dirty="0"/>
              <a:t>Chain of Command</a:t>
            </a:r>
          </a:p>
          <a:p>
            <a:pPr lvl="1"/>
            <a:r>
              <a:rPr lang="en-US" altLang="en-VN" sz="1800" dirty="0"/>
              <a:t>Narrow Versus Wide Spans</a:t>
            </a:r>
          </a:p>
        </p:txBody>
      </p:sp>
      <p:sp>
        <p:nvSpPr>
          <p:cNvPr id="307207" name="Rectangle 7">
            <a:extLst>
              <a:ext uri="{FF2B5EF4-FFF2-40B4-BE49-F238E27FC236}">
                <a16:creationId xmlns:a16="http://schemas.microsoft.com/office/drawing/2014/main" id="{A50FEFEF-FBF0-CE0C-0206-1E1B95ED899B}"/>
              </a:ext>
            </a:extLst>
          </p:cNvPr>
          <p:cNvSpPr>
            <a:spLocks noGrp="1" noChangeArrowheads="1"/>
          </p:cNvSpPr>
          <p:nvPr>
            <p:ph type="body" sz="half" idx="2"/>
          </p:nvPr>
        </p:nvSpPr>
        <p:spPr>
          <a:xfrm>
            <a:off x="5090159" y="1574800"/>
            <a:ext cx="3549987" cy="4525963"/>
          </a:xfrm>
        </p:spPr>
        <p:txBody>
          <a:bodyPr>
            <a:normAutofit/>
          </a:bodyPr>
          <a:lstStyle/>
          <a:p>
            <a:pPr>
              <a:lnSpc>
                <a:spcPct val="90000"/>
              </a:lnSpc>
            </a:pPr>
            <a:r>
              <a:rPr lang="en-US" altLang="en-VN" sz="2000" dirty="0"/>
              <a:t>3.3. Distributing Authority</a:t>
            </a:r>
          </a:p>
          <a:p>
            <a:pPr lvl="1">
              <a:lnSpc>
                <a:spcPct val="90000"/>
              </a:lnSpc>
            </a:pPr>
            <a:r>
              <a:rPr lang="en-US" altLang="en-VN" sz="1800" dirty="0"/>
              <a:t>The Delegation Process</a:t>
            </a:r>
          </a:p>
          <a:p>
            <a:pPr lvl="1">
              <a:lnSpc>
                <a:spcPct val="90000"/>
              </a:lnSpc>
            </a:pPr>
            <a:r>
              <a:rPr lang="en-US" altLang="en-VN" sz="1800" dirty="0"/>
              <a:t>Decentralization and Centralization</a:t>
            </a:r>
          </a:p>
          <a:p>
            <a:pPr marL="274320" lvl="1" indent="0">
              <a:lnSpc>
                <a:spcPct val="90000"/>
              </a:lnSpc>
              <a:buNone/>
            </a:pPr>
            <a:endParaRPr lang="en-US" altLang="en-VN" sz="1800" dirty="0"/>
          </a:p>
          <a:p>
            <a:pPr>
              <a:lnSpc>
                <a:spcPct val="90000"/>
              </a:lnSpc>
            </a:pPr>
            <a:r>
              <a:rPr lang="en-US" altLang="en-VN" sz="2000" dirty="0"/>
              <a:t>3.4. Organizing HR</a:t>
            </a:r>
          </a:p>
          <a:p>
            <a:pPr lvl="1">
              <a:lnSpc>
                <a:spcPct val="90000"/>
              </a:lnSpc>
            </a:pPr>
            <a:r>
              <a:rPr lang="en-US" altLang="en-VN" sz="1800" dirty="0"/>
              <a:t>Concept &amp; content of HR</a:t>
            </a:r>
          </a:p>
          <a:p>
            <a:pPr lvl="1">
              <a:lnSpc>
                <a:spcPct val="90000"/>
              </a:lnSpc>
            </a:pPr>
            <a:r>
              <a:rPr lang="en-US" altLang="en-VN" sz="1800" dirty="0"/>
              <a:t>Source of managerial staff</a:t>
            </a:r>
          </a:p>
        </p:txBody>
      </p:sp>
      <p:sp>
        <p:nvSpPr>
          <p:cNvPr id="4" name="Rectangle 3">
            <a:extLst>
              <a:ext uri="{FF2B5EF4-FFF2-40B4-BE49-F238E27FC236}">
                <a16:creationId xmlns:a16="http://schemas.microsoft.com/office/drawing/2014/main" id="{2AD0E201-3FDF-150A-0578-A85B912F3B5C}"/>
              </a:ext>
            </a:extLst>
          </p:cNvPr>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4400" b="1" dirty="0"/>
              <a:t>CONTENT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22" presetClass="entr" presetSubtype="1" fill="hold" nodeType="clickEffect">
                                  <p:stCondLst>
                                    <p:cond delay="0"/>
                                  </p:stCondLst>
                                  <p:childTnLst>
                                    <p:set>
                                      <p:cBhvr>
                                        <p:cTn id="6" dur="1" fill="hold">
                                          <p:stCondLst>
                                            <p:cond delay="0"/>
                                          </p:stCondLst>
                                        </p:cTn>
                                        <p:tgtEl>
                                          <p:spTgt spid="307206"/>
                                        </p:tgtEl>
                                        <p:attrNameLst>
                                          <p:attrName>style.visibility</p:attrName>
                                        </p:attrNameLst>
                                      </p:cBhvr>
                                      <p:to>
                                        <p:strVal val="visible"/>
                                      </p:to>
                                    </p:set>
                                    <p:animEffect transition="in" filter="wipe(up)">
                                      <p:cBhvr>
                                        <p:cTn id="7" dur="500"/>
                                        <p:tgtEl>
                                          <p:spTgt spid="30720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07207"/>
                                        </p:tgtEl>
                                        <p:attrNameLst>
                                          <p:attrName>style.visibility</p:attrName>
                                        </p:attrNameLst>
                                      </p:cBhvr>
                                      <p:to>
                                        <p:strVal val="visible"/>
                                      </p:to>
                                    </p:set>
                                    <p:animEffect transition="in" filter="wipe(up)">
                                      <p:cBhvr>
                                        <p:cTn id="12" dur="500"/>
                                        <p:tgtEl>
                                          <p:spTgt spid="30720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80883246-9B20-8378-F6E3-90876275D92A}"/>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3">
            <a:extLst>
              <a:ext uri="{FF2B5EF4-FFF2-40B4-BE49-F238E27FC236}">
                <a16:creationId xmlns:a16="http://schemas.microsoft.com/office/drawing/2014/main" id="{2DE2CEF8-1969-97E9-6F68-C82A521A915F}"/>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6889A24A-1ABD-2340-80AC-2A2CBEDB07B1}" type="slidenum">
              <a:rPr lang="en-US" altLang="en-VN"/>
              <a:pPr/>
              <a:t>30</a:t>
            </a:fld>
            <a:endParaRPr lang="en-US" altLang="en-VN"/>
          </a:p>
        </p:txBody>
      </p:sp>
      <p:sp>
        <p:nvSpPr>
          <p:cNvPr id="367618" name="Rectangle 2">
            <a:extLst>
              <a:ext uri="{FF2B5EF4-FFF2-40B4-BE49-F238E27FC236}">
                <a16:creationId xmlns:a16="http://schemas.microsoft.com/office/drawing/2014/main" id="{F21B4120-075B-39D5-9EB8-0E49EAF68B2E}"/>
              </a:ext>
            </a:extLst>
          </p:cNvPr>
          <p:cNvSpPr>
            <a:spLocks noGrp="1" noChangeArrowheads="1"/>
          </p:cNvSpPr>
          <p:nvPr>
            <p:ph type="title"/>
          </p:nvPr>
        </p:nvSpPr>
        <p:spPr>
          <a:ln/>
        </p:spPr>
        <p:txBody>
          <a:bodyPr/>
          <a:lstStyle/>
          <a:p>
            <a:r>
              <a:rPr lang="en-US" altLang="en-VN"/>
              <a:t>Tall Versus Flat Organizations</a:t>
            </a:r>
          </a:p>
        </p:txBody>
      </p:sp>
      <p:grpSp>
        <p:nvGrpSpPr>
          <p:cNvPr id="367619" name="Group 3">
            <a:extLst>
              <a:ext uri="{FF2B5EF4-FFF2-40B4-BE49-F238E27FC236}">
                <a16:creationId xmlns:a16="http://schemas.microsoft.com/office/drawing/2014/main" id="{2CF65DF2-2216-1711-ED32-A05AAEABF814}"/>
              </a:ext>
            </a:extLst>
          </p:cNvPr>
          <p:cNvGrpSpPr>
            <a:grpSpLocks/>
          </p:cNvGrpSpPr>
          <p:nvPr/>
        </p:nvGrpSpPr>
        <p:grpSpPr bwMode="auto">
          <a:xfrm>
            <a:off x="625475" y="1676400"/>
            <a:ext cx="7908925" cy="4206875"/>
            <a:chOff x="574" y="1285"/>
            <a:chExt cx="4617" cy="2363"/>
          </a:xfrm>
        </p:grpSpPr>
        <p:grpSp>
          <p:nvGrpSpPr>
            <p:cNvPr id="367620" name="Group 4">
              <a:extLst>
                <a:ext uri="{FF2B5EF4-FFF2-40B4-BE49-F238E27FC236}">
                  <a16:creationId xmlns:a16="http://schemas.microsoft.com/office/drawing/2014/main" id="{F6E0866B-3B59-A770-AC60-6235CE09EA1C}"/>
                </a:ext>
              </a:extLst>
            </p:cNvPr>
            <p:cNvGrpSpPr>
              <a:grpSpLocks/>
            </p:cNvGrpSpPr>
            <p:nvPr/>
          </p:nvGrpSpPr>
          <p:grpSpPr bwMode="auto">
            <a:xfrm>
              <a:off x="574" y="1299"/>
              <a:ext cx="4617" cy="2349"/>
              <a:chOff x="574" y="1299"/>
              <a:chExt cx="4617" cy="2349"/>
            </a:xfrm>
          </p:grpSpPr>
          <p:sp>
            <p:nvSpPr>
              <p:cNvPr id="367621" name="Freeform 5">
                <a:extLst>
                  <a:ext uri="{FF2B5EF4-FFF2-40B4-BE49-F238E27FC236}">
                    <a16:creationId xmlns:a16="http://schemas.microsoft.com/office/drawing/2014/main" id="{49A88BF6-7A0E-8659-F2CA-0BF20B1BD4F4}"/>
                  </a:ext>
                </a:extLst>
              </p:cNvPr>
              <p:cNvSpPr>
                <a:spLocks/>
              </p:cNvSpPr>
              <p:nvPr/>
            </p:nvSpPr>
            <p:spPr bwMode="blackWhite">
              <a:xfrm>
                <a:off x="1604" y="1652"/>
                <a:ext cx="2554" cy="85"/>
              </a:xfrm>
              <a:custGeom>
                <a:avLst/>
                <a:gdLst>
                  <a:gd name="T0" fmla="*/ 0 w 2554"/>
                  <a:gd name="T1" fmla="*/ 85 h 85"/>
                  <a:gd name="T2" fmla="*/ 0 w 2554"/>
                  <a:gd name="T3" fmla="*/ 0 h 85"/>
                  <a:gd name="T4" fmla="*/ 2554 w 2554"/>
                  <a:gd name="T5" fmla="*/ 0 h 85"/>
                  <a:gd name="T6" fmla="*/ 2554 w 2554"/>
                  <a:gd name="T7" fmla="*/ 85 h 85"/>
                </a:gdLst>
                <a:ahLst/>
                <a:cxnLst>
                  <a:cxn ang="0">
                    <a:pos x="T0" y="T1"/>
                  </a:cxn>
                  <a:cxn ang="0">
                    <a:pos x="T2" y="T3"/>
                  </a:cxn>
                  <a:cxn ang="0">
                    <a:pos x="T4" y="T5"/>
                  </a:cxn>
                  <a:cxn ang="0">
                    <a:pos x="T6" y="T7"/>
                  </a:cxn>
                </a:cxnLst>
                <a:rect l="0" t="0" r="r" b="b"/>
                <a:pathLst>
                  <a:path w="2554" h="85">
                    <a:moveTo>
                      <a:pt x="0" y="85"/>
                    </a:moveTo>
                    <a:lnTo>
                      <a:pt x="0" y="0"/>
                    </a:lnTo>
                    <a:lnTo>
                      <a:pt x="2554" y="0"/>
                    </a:lnTo>
                    <a:lnTo>
                      <a:pt x="2554" y="85"/>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22" name="Freeform 6">
                <a:extLst>
                  <a:ext uri="{FF2B5EF4-FFF2-40B4-BE49-F238E27FC236}">
                    <a16:creationId xmlns:a16="http://schemas.microsoft.com/office/drawing/2014/main" id="{6A8F52BF-BF59-1FC4-5F7E-E1167D58E06C}"/>
                  </a:ext>
                </a:extLst>
              </p:cNvPr>
              <p:cNvSpPr>
                <a:spLocks/>
              </p:cNvSpPr>
              <p:nvPr/>
            </p:nvSpPr>
            <p:spPr bwMode="blackWhite">
              <a:xfrm>
                <a:off x="3202" y="1299"/>
                <a:ext cx="38" cy="267"/>
              </a:xfrm>
              <a:custGeom>
                <a:avLst/>
                <a:gdLst>
                  <a:gd name="T0" fmla="*/ 38 w 38"/>
                  <a:gd name="T1" fmla="*/ 267 h 267"/>
                  <a:gd name="T2" fmla="*/ 38 w 38"/>
                  <a:gd name="T3" fmla="*/ 38 h 267"/>
                  <a:gd name="T4" fmla="*/ 0 w 38"/>
                  <a:gd name="T5" fmla="*/ 0 h 267"/>
                  <a:gd name="T6" fmla="*/ 0 w 38"/>
                  <a:gd name="T7" fmla="*/ 230 h 267"/>
                  <a:gd name="T8" fmla="*/ 38 w 38"/>
                  <a:gd name="T9" fmla="*/ 267 h 267"/>
                  <a:gd name="T10" fmla="*/ 38 w 38"/>
                  <a:gd name="T11" fmla="*/ 267 h 267"/>
                </a:gdLst>
                <a:ahLst/>
                <a:cxnLst>
                  <a:cxn ang="0">
                    <a:pos x="T0" y="T1"/>
                  </a:cxn>
                  <a:cxn ang="0">
                    <a:pos x="T2" y="T3"/>
                  </a:cxn>
                  <a:cxn ang="0">
                    <a:pos x="T4" y="T5"/>
                  </a:cxn>
                  <a:cxn ang="0">
                    <a:pos x="T6" y="T7"/>
                  </a:cxn>
                  <a:cxn ang="0">
                    <a:pos x="T8" y="T9"/>
                  </a:cxn>
                  <a:cxn ang="0">
                    <a:pos x="T10" y="T11"/>
                  </a:cxn>
                </a:cxnLst>
                <a:rect l="0" t="0" r="r" b="b"/>
                <a:pathLst>
                  <a:path w="38" h="267">
                    <a:moveTo>
                      <a:pt x="38" y="267"/>
                    </a:moveTo>
                    <a:lnTo>
                      <a:pt x="38" y="38"/>
                    </a:lnTo>
                    <a:lnTo>
                      <a:pt x="0" y="0"/>
                    </a:lnTo>
                    <a:lnTo>
                      <a:pt x="0" y="230"/>
                    </a:lnTo>
                    <a:lnTo>
                      <a:pt x="38" y="267"/>
                    </a:lnTo>
                    <a:lnTo>
                      <a:pt x="38" y="267"/>
                    </a:lnTo>
                    <a:close/>
                  </a:path>
                </a:pathLst>
              </a:custGeom>
              <a:solidFill>
                <a:srgbClr val="D4788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23" name="Freeform 7">
                <a:extLst>
                  <a:ext uri="{FF2B5EF4-FFF2-40B4-BE49-F238E27FC236}">
                    <a16:creationId xmlns:a16="http://schemas.microsoft.com/office/drawing/2014/main" id="{4996EFC0-B31A-8362-C542-CB0368D533F6}"/>
                  </a:ext>
                </a:extLst>
              </p:cNvPr>
              <p:cNvSpPr>
                <a:spLocks/>
              </p:cNvSpPr>
              <p:nvPr/>
            </p:nvSpPr>
            <p:spPr bwMode="blackWhite">
              <a:xfrm>
                <a:off x="2544" y="1529"/>
                <a:ext cx="696" cy="37"/>
              </a:xfrm>
              <a:custGeom>
                <a:avLst/>
                <a:gdLst>
                  <a:gd name="T0" fmla="*/ 658 w 696"/>
                  <a:gd name="T1" fmla="*/ 0 h 37"/>
                  <a:gd name="T2" fmla="*/ 0 w 696"/>
                  <a:gd name="T3" fmla="*/ 0 h 37"/>
                  <a:gd name="T4" fmla="*/ 38 w 696"/>
                  <a:gd name="T5" fmla="*/ 37 h 37"/>
                  <a:gd name="T6" fmla="*/ 696 w 696"/>
                  <a:gd name="T7" fmla="*/ 37 h 37"/>
                  <a:gd name="T8" fmla="*/ 658 w 696"/>
                  <a:gd name="T9" fmla="*/ 0 h 37"/>
                  <a:gd name="T10" fmla="*/ 658 w 696"/>
                  <a:gd name="T11" fmla="*/ 0 h 37"/>
                </a:gdLst>
                <a:ahLst/>
                <a:cxnLst>
                  <a:cxn ang="0">
                    <a:pos x="T0" y="T1"/>
                  </a:cxn>
                  <a:cxn ang="0">
                    <a:pos x="T2" y="T3"/>
                  </a:cxn>
                  <a:cxn ang="0">
                    <a:pos x="T4" y="T5"/>
                  </a:cxn>
                  <a:cxn ang="0">
                    <a:pos x="T6" y="T7"/>
                  </a:cxn>
                  <a:cxn ang="0">
                    <a:pos x="T8" y="T9"/>
                  </a:cxn>
                  <a:cxn ang="0">
                    <a:pos x="T10" y="T11"/>
                  </a:cxn>
                </a:cxnLst>
                <a:rect l="0" t="0" r="r" b="b"/>
                <a:pathLst>
                  <a:path w="696" h="37">
                    <a:moveTo>
                      <a:pt x="658" y="0"/>
                    </a:moveTo>
                    <a:lnTo>
                      <a:pt x="0" y="0"/>
                    </a:lnTo>
                    <a:lnTo>
                      <a:pt x="38" y="37"/>
                    </a:lnTo>
                    <a:lnTo>
                      <a:pt x="696" y="37"/>
                    </a:lnTo>
                    <a:lnTo>
                      <a:pt x="658" y="0"/>
                    </a:lnTo>
                    <a:lnTo>
                      <a:pt x="658" y="0"/>
                    </a:lnTo>
                    <a:close/>
                  </a:path>
                </a:pathLst>
              </a:custGeom>
              <a:solidFill>
                <a:srgbClr val="AF637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24" name="Freeform 8">
                <a:extLst>
                  <a:ext uri="{FF2B5EF4-FFF2-40B4-BE49-F238E27FC236}">
                    <a16:creationId xmlns:a16="http://schemas.microsoft.com/office/drawing/2014/main" id="{5A302877-BF93-95F0-5699-4DAAD77A7625}"/>
                  </a:ext>
                </a:extLst>
              </p:cNvPr>
              <p:cNvSpPr>
                <a:spLocks/>
              </p:cNvSpPr>
              <p:nvPr/>
            </p:nvSpPr>
            <p:spPr bwMode="blackWhite">
              <a:xfrm>
                <a:off x="2544" y="1299"/>
                <a:ext cx="658" cy="230"/>
              </a:xfrm>
              <a:custGeom>
                <a:avLst/>
                <a:gdLst>
                  <a:gd name="T0" fmla="*/ 658 w 658"/>
                  <a:gd name="T1" fmla="*/ 230 h 230"/>
                  <a:gd name="T2" fmla="*/ 658 w 658"/>
                  <a:gd name="T3" fmla="*/ 0 h 230"/>
                  <a:gd name="T4" fmla="*/ 0 w 658"/>
                  <a:gd name="T5" fmla="*/ 0 h 230"/>
                  <a:gd name="T6" fmla="*/ 0 w 658"/>
                  <a:gd name="T7" fmla="*/ 230 h 230"/>
                  <a:gd name="T8" fmla="*/ 658 w 658"/>
                  <a:gd name="T9" fmla="*/ 230 h 230"/>
                  <a:gd name="T10" fmla="*/ 658 w 658"/>
                  <a:gd name="T11" fmla="*/ 230 h 230"/>
                </a:gdLst>
                <a:ahLst/>
                <a:cxnLst>
                  <a:cxn ang="0">
                    <a:pos x="T0" y="T1"/>
                  </a:cxn>
                  <a:cxn ang="0">
                    <a:pos x="T2" y="T3"/>
                  </a:cxn>
                  <a:cxn ang="0">
                    <a:pos x="T4" y="T5"/>
                  </a:cxn>
                  <a:cxn ang="0">
                    <a:pos x="T6" y="T7"/>
                  </a:cxn>
                  <a:cxn ang="0">
                    <a:pos x="T8" y="T9"/>
                  </a:cxn>
                  <a:cxn ang="0">
                    <a:pos x="T10" y="T11"/>
                  </a:cxn>
                </a:cxnLst>
                <a:rect l="0" t="0" r="r" b="b"/>
                <a:pathLst>
                  <a:path w="658" h="230">
                    <a:moveTo>
                      <a:pt x="658" y="230"/>
                    </a:moveTo>
                    <a:lnTo>
                      <a:pt x="658" y="0"/>
                    </a:lnTo>
                    <a:lnTo>
                      <a:pt x="0" y="0"/>
                    </a:lnTo>
                    <a:lnTo>
                      <a:pt x="0" y="230"/>
                    </a:lnTo>
                    <a:lnTo>
                      <a:pt x="658" y="230"/>
                    </a:lnTo>
                    <a:lnTo>
                      <a:pt x="658" y="230"/>
                    </a:lnTo>
                    <a:close/>
                  </a:path>
                </a:pathLst>
              </a:custGeom>
              <a:solidFill>
                <a:srgbClr val="F98EA8"/>
              </a:solidFill>
              <a:ln w="3175">
                <a:solidFill>
                  <a:srgbClr val="F98EA8"/>
                </a:solidFill>
                <a:prstDash val="solid"/>
                <a:round/>
                <a:headEnd/>
                <a:tailEnd/>
              </a:ln>
            </p:spPr>
            <p:txBody>
              <a:bodyPr/>
              <a:lstStyle/>
              <a:p>
                <a:endParaRPr lang="en-VN"/>
              </a:p>
            </p:txBody>
          </p:sp>
          <p:sp>
            <p:nvSpPr>
              <p:cNvPr id="367625" name="Rectangle 9">
                <a:extLst>
                  <a:ext uri="{FF2B5EF4-FFF2-40B4-BE49-F238E27FC236}">
                    <a16:creationId xmlns:a16="http://schemas.microsoft.com/office/drawing/2014/main" id="{44F90F48-2E9E-555E-F4EB-CABC56E152E9}"/>
                  </a:ext>
                </a:extLst>
              </p:cNvPr>
              <p:cNvSpPr>
                <a:spLocks noChangeArrowheads="1"/>
              </p:cNvSpPr>
              <p:nvPr/>
            </p:nvSpPr>
            <p:spPr bwMode="blackWhite">
              <a:xfrm>
                <a:off x="2640" y="1372"/>
                <a:ext cx="540" cy="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VN" sz="1600" b="1">
                    <a:solidFill>
                      <a:srgbClr val="000000"/>
                    </a:solidFill>
                    <a:latin typeface="Arial" panose="020B0604020202020204" pitchFamily="34" charset="0"/>
                  </a:rPr>
                  <a:t>President</a:t>
                </a:r>
                <a:endParaRPr lang="en-US" altLang="en-VN" sz="1600" b="1">
                  <a:latin typeface="Arial" panose="020B0604020202020204" pitchFamily="34" charset="0"/>
                </a:endParaRPr>
              </a:p>
            </p:txBody>
          </p:sp>
          <p:sp>
            <p:nvSpPr>
              <p:cNvPr id="367626" name="Line 10">
                <a:extLst>
                  <a:ext uri="{FF2B5EF4-FFF2-40B4-BE49-F238E27FC236}">
                    <a16:creationId xmlns:a16="http://schemas.microsoft.com/office/drawing/2014/main" id="{92478247-0448-CD43-1EA0-D841246F6B97}"/>
                  </a:ext>
                </a:extLst>
              </p:cNvPr>
              <p:cNvSpPr>
                <a:spLocks noChangeShapeType="1"/>
              </p:cNvSpPr>
              <p:nvPr/>
            </p:nvSpPr>
            <p:spPr bwMode="blackWhite">
              <a:xfrm flipV="1">
                <a:off x="2874" y="1548"/>
                <a:ext cx="1" cy="104"/>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27" name="Freeform 11">
                <a:extLst>
                  <a:ext uri="{FF2B5EF4-FFF2-40B4-BE49-F238E27FC236}">
                    <a16:creationId xmlns:a16="http://schemas.microsoft.com/office/drawing/2014/main" id="{01CB3546-7AB5-D1AD-7475-251EAA97C058}"/>
                  </a:ext>
                </a:extLst>
              </p:cNvPr>
              <p:cNvSpPr>
                <a:spLocks/>
              </p:cNvSpPr>
              <p:nvPr/>
            </p:nvSpPr>
            <p:spPr bwMode="blackWhite">
              <a:xfrm>
                <a:off x="916" y="3184"/>
                <a:ext cx="3914" cy="85"/>
              </a:xfrm>
              <a:custGeom>
                <a:avLst/>
                <a:gdLst>
                  <a:gd name="T0" fmla="*/ 0 w 3914"/>
                  <a:gd name="T1" fmla="*/ 85 h 85"/>
                  <a:gd name="T2" fmla="*/ 0 w 3914"/>
                  <a:gd name="T3" fmla="*/ 0 h 85"/>
                  <a:gd name="T4" fmla="*/ 3914 w 3914"/>
                  <a:gd name="T5" fmla="*/ 0 h 85"/>
                  <a:gd name="T6" fmla="*/ 3914 w 3914"/>
                  <a:gd name="T7" fmla="*/ 85 h 85"/>
                </a:gdLst>
                <a:ahLst/>
                <a:cxnLst>
                  <a:cxn ang="0">
                    <a:pos x="T0" y="T1"/>
                  </a:cxn>
                  <a:cxn ang="0">
                    <a:pos x="T2" y="T3"/>
                  </a:cxn>
                  <a:cxn ang="0">
                    <a:pos x="T4" y="T5"/>
                  </a:cxn>
                  <a:cxn ang="0">
                    <a:pos x="T6" y="T7"/>
                  </a:cxn>
                </a:cxnLst>
                <a:rect l="0" t="0" r="r" b="b"/>
                <a:pathLst>
                  <a:path w="3914" h="85">
                    <a:moveTo>
                      <a:pt x="0" y="85"/>
                    </a:moveTo>
                    <a:lnTo>
                      <a:pt x="0" y="0"/>
                    </a:lnTo>
                    <a:lnTo>
                      <a:pt x="3914" y="0"/>
                    </a:lnTo>
                    <a:lnTo>
                      <a:pt x="3914" y="85"/>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28" name="Line 12">
                <a:extLst>
                  <a:ext uri="{FF2B5EF4-FFF2-40B4-BE49-F238E27FC236}">
                    <a16:creationId xmlns:a16="http://schemas.microsoft.com/office/drawing/2014/main" id="{4C5BA83B-C0ED-0A57-BC2A-A2046CB20152}"/>
                  </a:ext>
                </a:extLst>
              </p:cNvPr>
              <p:cNvSpPr>
                <a:spLocks noChangeShapeType="1"/>
              </p:cNvSpPr>
              <p:nvPr/>
            </p:nvSpPr>
            <p:spPr bwMode="blackWhite">
              <a:xfrm flipV="1">
                <a:off x="1699" y="3184"/>
                <a:ext cx="1" cy="85"/>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29" name="Line 13">
                <a:extLst>
                  <a:ext uri="{FF2B5EF4-FFF2-40B4-BE49-F238E27FC236}">
                    <a16:creationId xmlns:a16="http://schemas.microsoft.com/office/drawing/2014/main" id="{6707CE7E-B513-7337-A7FE-725FA3E18F19}"/>
                  </a:ext>
                </a:extLst>
              </p:cNvPr>
              <p:cNvSpPr>
                <a:spLocks noChangeShapeType="1"/>
              </p:cNvSpPr>
              <p:nvPr/>
            </p:nvSpPr>
            <p:spPr bwMode="blackWhite">
              <a:xfrm flipV="1">
                <a:off x="2482" y="3184"/>
                <a:ext cx="1" cy="85"/>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30" name="Line 14">
                <a:extLst>
                  <a:ext uri="{FF2B5EF4-FFF2-40B4-BE49-F238E27FC236}">
                    <a16:creationId xmlns:a16="http://schemas.microsoft.com/office/drawing/2014/main" id="{53DDE81F-3EFA-86A0-0DAE-44049FF73ED5}"/>
                  </a:ext>
                </a:extLst>
              </p:cNvPr>
              <p:cNvSpPr>
                <a:spLocks noChangeShapeType="1"/>
              </p:cNvSpPr>
              <p:nvPr/>
            </p:nvSpPr>
            <p:spPr bwMode="blackWhite">
              <a:xfrm flipV="1">
                <a:off x="3266" y="3184"/>
                <a:ext cx="1" cy="85"/>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31" name="Line 15">
                <a:extLst>
                  <a:ext uri="{FF2B5EF4-FFF2-40B4-BE49-F238E27FC236}">
                    <a16:creationId xmlns:a16="http://schemas.microsoft.com/office/drawing/2014/main" id="{BD8DA800-65EA-F73E-4BAB-3E54410E103E}"/>
                  </a:ext>
                </a:extLst>
              </p:cNvPr>
              <p:cNvSpPr>
                <a:spLocks noChangeShapeType="1"/>
              </p:cNvSpPr>
              <p:nvPr/>
            </p:nvSpPr>
            <p:spPr bwMode="blackWhite">
              <a:xfrm flipV="1">
                <a:off x="4047" y="3184"/>
                <a:ext cx="1" cy="85"/>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32" name="Freeform 16">
                <a:extLst>
                  <a:ext uri="{FF2B5EF4-FFF2-40B4-BE49-F238E27FC236}">
                    <a16:creationId xmlns:a16="http://schemas.microsoft.com/office/drawing/2014/main" id="{0B10D158-D783-9178-92DF-4FAD62D72385}"/>
                  </a:ext>
                </a:extLst>
              </p:cNvPr>
              <p:cNvSpPr>
                <a:spLocks/>
              </p:cNvSpPr>
              <p:nvPr/>
            </p:nvSpPr>
            <p:spPr bwMode="blackWhite">
              <a:xfrm>
                <a:off x="2544" y="3061"/>
                <a:ext cx="696" cy="38"/>
              </a:xfrm>
              <a:custGeom>
                <a:avLst/>
                <a:gdLst>
                  <a:gd name="T0" fmla="*/ 658 w 696"/>
                  <a:gd name="T1" fmla="*/ 0 h 38"/>
                  <a:gd name="T2" fmla="*/ 0 w 696"/>
                  <a:gd name="T3" fmla="*/ 0 h 38"/>
                  <a:gd name="T4" fmla="*/ 38 w 696"/>
                  <a:gd name="T5" fmla="*/ 38 h 38"/>
                  <a:gd name="T6" fmla="*/ 696 w 696"/>
                  <a:gd name="T7" fmla="*/ 38 h 38"/>
                  <a:gd name="T8" fmla="*/ 658 w 696"/>
                  <a:gd name="T9" fmla="*/ 0 h 38"/>
                  <a:gd name="T10" fmla="*/ 658 w 696"/>
                  <a:gd name="T11" fmla="*/ 0 h 38"/>
                </a:gdLst>
                <a:ahLst/>
                <a:cxnLst>
                  <a:cxn ang="0">
                    <a:pos x="T0" y="T1"/>
                  </a:cxn>
                  <a:cxn ang="0">
                    <a:pos x="T2" y="T3"/>
                  </a:cxn>
                  <a:cxn ang="0">
                    <a:pos x="T4" y="T5"/>
                  </a:cxn>
                  <a:cxn ang="0">
                    <a:pos x="T6" y="T7"/>
                  </a:cxn>
                  <a:cxn ang="0">
                    <a:pos x="T8" y="T9"/>
                  </a:cxn>
                  <a:cxn ang="0">
                    <a:pos x="T10" y="T11"/>
                  </a:cxn>
                </a:cxnLst>
                <a:rect l="0" t="0" r="r" b="b"/>
                <a:pathLst>
                  <a:path w="696" h="38">
                    <a:moveTo>
                      <a:pt x="658" y="0"/>
                    </a:moveTo>
                    <a:lnTo>
                      <a:pt x="0" y="0"/>
                    </a:lnTo>
                    <a:lnTo>
                      <a:pt x="38" y="38"/>
                    </a:lnTo>
                    <a:lnTo>
                      <a:pt x="696" y="38"/>
                    </a:lnTo>
                    <a:lnTo>
                      <a:pt x="658" y="0"/>
                    </a:lnTo>
                    <a:lnTo>
                      <a:pt x="658" y="0"/>
                    </a:lnTo>
                    <a:close/>
                  </a:path>
                </a:pathLst>
              </a:custGeom>
              <a:solidFill>
                <a:srgbClr val="AF637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33" name="Freeform 17">
                <a:extLst>
                  <a:ext uri="{FF2B5EF4-FFF2-40B4-BE49-F238E27FC236}">
                    <a16:creationId xmlns:a16="http://schemas.microsoft.com/office/drawing/2014/main" id="{8CCA3674-5502-C011-D0C9-C49C9D1E0A9D}"/>
                  </a:ext>
                </a:extLst>
              </p:cNvPr>
              <p:cNvSpPr>
                <a:spLocks/>
              </p:cNvSpPr>
              <p:nvPr/>
            </p:nvSpPr>
            <p:spPr bwMode="blackWhite">
              <a:xfrm>
                <a:off x="2544" y="2832"/>
                <a:ext cx="658" cy="229"/>
              </a:xfrm>
              <a:custGeom>
                <a:avLst/>
                <a:gdLst>
                  <a:gd name="T0" fmla="*/ 658 w 658"/>
                  <a:gd name="T1" fmla="*/ 229 h 229"/>
                  <a:gd name="T2" fmla="*/ 658 w 658"/>
                  <a:gd name="T3" fmla="*/ 0 h 229"/>
                  <a:gd name="T4" fmla="*/ 0 w 658"/>
                  <a:gd name="T5" fmla="*/ 0 h 229"/>
                  <a:gd name="T6" fmla="*/ 0 w 658"/>
                  <a:gd name="T7" fmla="*/ 229 h 229"/>
                  <a:gd name="T8" fmla="*/ 658 w 658"/>
                  <a:gd name="T9" fmla="*/ 229 h 229"/>
                  <a:gd name="T10" fmla="*/ 658 w 658"/>
                  <a:gd name="T11" fmla="*/ 229 h 229"/>
                </a:gdLst>
                <a:ahLst/>
                <a:cxnLst>
                  <a:cxn ang="0">
                    <a:pos x="T0" y="T1"/>
                  </a:cxn>
                  <a:cxn ang="0">
                    <a:pos x="T2" y="T3"/>
                  </a:cxn>
                  <a:cxn ang="0">
                    <a:pos x="T4" y="T5"/>
                  </a:cxn>
                  <a:cxn ang="0">
                    <a:pos x="T6" y="T7"/>
                  </a:cxn>
                  <a:cxn ang="0">
                    <a:pos x="T8" y="T9"/>
                  </a:cxn>
                  <a:cxn ang="0">
                    <a:pos x="T10" y="T11"/>
                  </a:cxn>
                </a:cxnLst>
                <a:rect l="0" t="0" r="r" b="b"/>
                <a:pathLst>
                  <a:path w="658" h="229">
                    <a:moveTo>
                      <a:pt x="658" y="229"/>
                    </a:moveTo>
                    <a:lnTo>
                      <a:pt x="658" y="0"/>
                    </a:lnTo>
                    <a:lnTo>
                      <a:pt x="0" y="0"/>
                    </a:lnTo>
                    <a:lnTo>
                      <a:pt x="0" y="229"/>
                    </a:lnTo>
                    <a:lnTo>
                      <a:pt x="658" y="229"/>
                    </a:lnTo>
                    <a:lnTo>
                      <a:pt x="658" y="229"/>
                    </a:lnTo>
                    <a:close/>
                  </a:path>
                </a:pathLst>
              </a:custGeom>
              <a:solidFill>
                <a:srgbClr val="F98EA8"/>
              </a:solidFill>
              <a:ln w="3175">
                <a:solidFill>
                  <a:srgbClr val="F98EA8"/>
                </a:solidFill>
                <a:prstDash val="solid"/>
                <a:round/>
                <a:headEnd/>
                <a:tailEnd/>
              </a:ln>
            </p:spPr>
            <p:txBody>
              <a:bodyPr/>
              <a:lstStyle/>
              <a:p>
                <a:endParaRPr lang="en-VN"/>
              </a:p>
            </p:txBody>
          </p:sp>
          <p:sp>
            <p:nvSpPr>
              <p:cNvPr id="367634" name="Rectangle 18">
                <a:extLst>
                  <a:ext uri="{FF2B5EF4-FFF2-40B4-BE49-F238E27FC236}">
                    <a16:creationId xmlns:a16="http://schemas.microsoft.com/office/drawing/2014/main" id="{268565A8-34D9-B3F3-CAE0-506E71873EE1}"/>
                  </a:ext>
                </a:extLst>
              </p:cNvPr>
              <p:cNvSpPr>
                <a:spLocks noChangeArrowheads="1"/>
              </p:cNvSpPr>
              <p:nvPr/>
            </p:nvSpPr>
            <p:spPr bwMode="blackWhite">
              <a:xfrm>
                <a:off x="2640" y="2903"/>
                <a:ext cx="540" cy="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VN" sz="1600" b="1">
                    <a:solidFill>
                      <a:srgbClr val="000000"/>
                    </a:solidFill>
                    <a:latin typeface="Arial" panose="020B0604020202020204" pitchFamily="34" charset="0"/>
                  </a:rPr>
                  <a:t>President</a:t>
                </a:r>
                <a:endParaRPr lang="en-US" altLang="en-VN" sz="1600" b="1">
                  <a:latin typeface="Arial" panose="020B0604020202020204" pitchFamily="34" charset="0"/>
                </a:endParaRPr>
              </a:p>
            </p:txBody>
          </p:sp>
          <p:sp>
            <p:nvSpPr>
              <p:cNvPr id="367635" name="Line 19">
                <a:extLst>
                  <a:ext uri="{FF2B5EF4-FFF2-40B4-BE49-F238E27FC236}">
                    <a16:creationId xmlns:a16="http://schemas.microsoft.com/office/drawing/2014/main" id="{25F1367F-498F-6125-0DF9-B909158AF625}"/>
                  </a:ext>
                </a:extLst>
              </p:cNvPr>
              <p:cNvSpPr>
                <a:spLocks noChangeShapeType="1"/>
              </p:cNvSpPr>
              <p:nvPr/>
            </p:nvSpPr>
            <p:spPr bwMode="blackWhite">
              <a:xfrm flipV="1">
                <a:off x="2874" y="3080"/>
                <a:ext cx="1" cy="104"/>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36" name="Freeform 20">
                <a:extLst>
                  <a:ext uri="{FF2B5EF4-FFF2-40B4-BE49-F238E27FC236}">
                    <a16:creationId xmlns:a16="http://schemas.microsoft.com/office/drawing/2014/main" id="{0A857AB0-E3BF-DC40-BB0B-BA814C70D4C4}"/>
                  </a:ext>
                </a:extLst>
              </p:cNvPr>
              <p:cNvSpPr>
                <a:spLocks/>
              </p:cNvSpPr>
              <p:nvPr/>
            </p:nvSpPr>
            <p:spPr bwMode="blackWhite">
              <a:xfrm>
                <a:off x="631" y="2415"/>
                <a:ext cx="275" cy="57"/>
              </a:xfrm>
              <a:custGeom>
                <a:avLst/>
                <a:gdLst>
                  <a:gd name="T0" fmla="*/ 0 w 275"/>
                  <a:gd name="T1" fmla="*/ 57 h 57"/>
                  <a:gd name="T2" fmla="*/ 0 w 275"/>
                  <a:gd name="T3" fmla="*/ 0 h 57"/>
                  <a:gd name="T4" fmla="*/ 275 w 275"/>
                  <a:gd name="T5" fmla="*/ 0 h 57"/>
                  <a:gd name="T6" fmla="*/ 275 w 275"/>
                  <a:gd name="T7" fmla="*/ 57 h 57"/>
                </a:gdLst>
                <a:ahLst/>
                <a:cxnLst>
                  <a:cxn ang="0">
                    <a:pos x="T0" y="T1"/>
                  </a:cxn>
                  <a:cxn ang="0">
                    <a:pos x="T2" y="T3"/>
                  </a:cxn>
                  <a:cxn ang="0">
                    <a:pos x="T4" y="T5"/>
                  </a:cxn>
                  <a:cxn ang="0">
                    <a:pos x="T6" y="T7"/>
                  </a:cxn>
                </a:cxnLst>
                <a:rect l="0" t="0" r="r" b="b"/>
                <a:pathLst>
                  <a:path w="275" h="57">
                    <a:moveTo>
                      <a:pt x="0" y="57"/>
                    </a:moveTo>
                    <a:lnTo>
                      <a:pt x="0" y="0"/>
                    </a:lnTo>
                    <a:lnTo>
                      <a:pt x="275" y="0"/>
                    </a:lnTo>
                    <a:lnTo>
                      <a:pt x="275"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37" name="Freeform 21">
                <a:extLst>
                  <a:ext uri="{FF2B5EF4-FFF2-40B4-BE49-F238E27FC236}">
                    <a16:creationId xmlns:a16="http://schemas.microsoft.com/office/drawing/2014/main" id="{377D8339-D5C3-AD0F-843E-01191C2AE4B6}"/>
                  </a:ext>
                </a:extLst>
              </p:cNvPr>
              <p:cNvSpPr>
                <a:spLocks/>
              </p:cNvSpPr>
              <p:nvPr/>
            </p:nvSpPr>
            <p:spPr bwMode="blackWhite">
              <a:xfrm>
                <a:off x="963"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38" name="Freeform 22">
                <a:extLst>
                  <a:ext uri="{FF2B5EF4-FFF2-40B4-BE49-F238E27FC236}">
                    <a16:creationId xmlns:a16="http://schemas.microsoft.com/office/drawing/2014/main" id="{8F3A21E0-5672-B4BC-38E6-50A31FFA01F7}"/>
                  </a:ext>
                </a:extLst>
              </p:cNvPr>
              <p:cNvSpPr>
                <a:spLocks/>
              </p:cNvSpPr>
              <p:nvPr/>
            </p:nvSpPr>
            <p:spPr bwMode="blackWhite">
              <a:xfrm>
                <a:off x="849"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39" name="Freeform 23">
                <a:extLst>
                  <a:ext uri="{FF2B5EF4-FFF2-40B4-BE49-F238E27FC236}">
                    <a16:creationId xmlns:a16="http://schemas.microsoft.com/office/drawing/2014/main" id="{75A33FEC-3705-FEA3-2922-87A315012A25}"/>
                  </a:ext>
                </a:extLst>
              </p:cNvPr>
              <p:cNvSpPr>
                <a:spLocks/>
              </p:cNvSpPr>
              <p:nvPr/>
            </p:nvSpPr>
            <p:spPr bwMode="blackWhite">
              <a:xfrm>
                <a:off x="688"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0" name="Freeform 24">
                <a:extLst>
                  <a:ext uri="{FF2B5EF4-FFF2-40B4-BE49-F238E27FC236}">
                    <a16:creationId xmlns:a16="http://schemas.microsoft.com/office/drawing/2014/main" id="{B8012F8F-1C73-4DC4-0D34-1FA2C11EA450}"/>
                  </a:ext>
                </a:extLst>
              </p:cNvPr>
              <p:cNvSpPr>
                <a:spLocks/>
              </p:cNvSpPr>
              <p:nvPr/>
            </p:nvSpPr>
            <p:spPr bwMode="blackWhite">
              <a:xfrm>
                <a:off x="574"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1" name="Freeform 25">
                <a:extLst>
                  <a:ext uri="{FF2B5EF4-FFF2-40B4-BE49-F238E27FC236}">
                    <a16:creationId xmlns:a16="http://schemas.microsoft.com/office/drawing/2014/main" id="{BCFFC9D0-4923-FE67-1EC3-28F1CA7797B0}"/>
                  </a:ext>
                </a:extLst>
              </p:cNvPr>
              <p:cNvSpPr>
                <a:spLocks/>
              </p:cNvSpPr>
              <p:nvPr/>
            </p:nvSpPr>
            <p:spPr bwMode="blackWhite">
              <a:xfrm>
                <a:off x="631" y="3459"/>
                <a:ext cx="570" cy="56"/>
              </a:xfrm>
              <a:custGeom>
                <a:avLst/>
                <a:gdLst>
                  <a:gd name="T0" fmla="*/ 0 w 570"/>
                  <a:gd name="T1" fmla="*/ 56 h 56"/>
                  <a:gd name="T2" fmla="*/ 0 w 570"/>
                  <a:gd name="T3" fmla="*/ 0 h 56"/>
                  <a:gd name="T4" fmla="*/ 570 w 570"/>
                  <a:gd name="T5" fmla="*/ 0 h 56"/>
                  <a:gd name="T6" fmla="*/ 570 w 570"/>
                  <a:gd name="T7" fmla="*/ 56 h 56"/>
                </a:gdLst>
                <a:ahLst/>
                <a:cxnLst>
                  <a:cxn ang="0">
                    <a:pos x="T0" y="T1"/>
                  </a:cxn>
                  <a:cxn ang="0">
                    <a:pos x="T2" y="T3"/>
                  </a:cxn>
                  <a:cxn ang="0">
                    <a:pos x="T4" y="T5"/>
                  </a:cxn>
                  <a:cxn ang="0">
                    <a:pos x="T6" y="T7"/>
                  </a:cxn>
                </a:cxnLst>
                <a:rect l="0" t="0" r="r" b="b"/>
                <a:pathLst>
                  <a:path w="570" h="56">
                    <a:moveTo>
                      <a:pt x="0" y="56"/>
                    </a:moveTo>
                    <a:lnTo>
                      <a:pt x="0" y="0"/>
                    </a:lnTo>
                    <a:lnTo>
                      <a:pt x="570" y="0"/>
                    </a:lnTo>
                    <a:lnTo>
                      <a:pt x="570" y="56"/>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42" name="Freeform 26">
                <a:extLst>
                  <a:ext uri="{FF2B5EF4-FFF2-40B4-BE49-F238E27FC236}">
                    <a16:creationId xmlns:a16="http://schemas.microsoft.com/office/drawing/2014/main" id="{46AEDD30-1881-C4FC-2297-4C417BC943C5}"/>
                  </a:ext>
                </a:extLst>
              </p:cNvPr>
              <p:cNvSpPr>
                <a:spLocks/>
              </p:cNvSpPr>
              <p:nvPr/>
            </p:nvSpPr>
            <p:spPr bwMode="blackWhite">
              <a:xfrm>
                <a:off x="878"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3" name="Freeform 27">
                <a:extLst>
                  <a:ext uri="{FF2B5EF4-FFF2-40B4-BE49-F238E27FC236}">
                    <a16:creationId xmlns:a16="http://schemas.microsoft.com/office/drawing/2014/main" id="{DFDED4D0-8F15-68E4-FCF8-13401352BF93}"/>
                  </a:ext>
                </a:extLst>
              </p:cNvPr>
              <p:cNvSpPr>
                <a:spLocks/>
              </p:cNvSpPr>
              <p:nvPr/>
            </p:nvSpPr>
            <p:spPr bwMode="blackWhite">
              <a:xfrm>
                <a:off x="764"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4" name="Freeform 28">
                <a:extLst>
                  <a:ext uri="{FF2B5EF4-FFF2-40B4-BE49-F238E27FC236}">
                    <a16:creationId xmlns:a16="http://schemas.microsoft.com/office/drawing/2014/main" id="{0E28C4B1-253D-906A-5A73-4186DE28CCBD}"/>
                  </a:ext>
                </a:extLst>
              </p:cNvPr>
              <p:cNvSpPr>
                <a:spLocks/>
              </p:cNvSpPr>
              <p:nvPr/>
            </p:nvSpPr>
            <p:spPr bwMode="blackWhite">
              <a:xfrm>
                <a:off x="1068"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5" name="Freeform 29">
                <a:extLst>
                  <a:ext uri="{FF2B5EF4-FFF2-40B4-BE49-F238E27FC236}">
                    <a16:creationId xmlns:a16="http://schemas.microsoft.com/office/drawing/2014/main" id="{62DD5DF8-0FEC-0ADA-E6CB-8609085B1801}"/>
                  </a:ext>
                </a:extLst>
              </p:cNvPr>
              <p:cNvSpPr>
                <a:spLocks/>
              </p:cNvSpPr>
              <p:nvPr/>
            </p:nvSpPr>
            <p:spPr bwMode="blackWhite">
              <a:xfrm>
                <a:off x="954"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6" name="Freeform 30">
                <a:extLst>
                  <a:ext uri="{FF2B5EF4-FFF2-40B4-BE49-F238E27FC236}">
                    <a16:creationId xmlns:a16="http://schemas.microsoft.com/office/drawing/2014/main" id="{E1BB67F9-5B89-F3BE-B9EF-BF19833248FF}"/>
                  </a:ext>
                </a:extLst>
              </p:cNvPr>
              <p:cNvSpPr>
                <a:spLocks/>
              </p:cNvSpPr>
              <p:nvPr/>
            </p:nvSpPr>
            <p:spPr bwMode="blackWhite">
              <a:xfrm>
                <a:off x="1258"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7" name="Freeform 31">
                <a:extLst>
                  <a:ext uri="{FF2B5EF4-FFF2-40B4-BE49-F238E27FC236}">
                    <a16:creationId xmlns:a16="http://schemas.microsoft.com/office/drawing/2014/main" id="{7B374F1D-1A91-57D5-7D62-0AB730D75165}"/>
                  </a:ext>
                </a:extLst>
              </p:cNvPr>
              <p:cNvSpPr>
                <a:spLocks/>
              </p:cNvSpPr>
              <p:nvPr/>
            </p:nvSpPr>
            <p:spPr bwMode="blackWhite">
              <a:xfrm>
                <a:off x="1144"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8" name="Freeform 32">
                <a:extLst>
                  <a:ext uri="{FF2B5EF4-FFF2-40B4-BE49-F238E27FC236}">
                    <a16:creationId xmlns:a16="http://schemas.microsoft.com/office/drawing/2014/main" id="{00E5B1B8-8EB4-EF76-C268-2D67EEEF4259}"/>
                  </a:ext>
                </a:extLst>
              </p:cNvPr>
              <p:cNvSpPr>
                <a:spLocks/>
              </p:cNvSpPr>
              <p:nvPr/>
            </p:nvSpPr>
            <p:spPr bwMode="blackWhite">
              <a:xfrm>
                <a:off x="688"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49" name="Freeform 33">
                <a:extLst>
                  <a:ext uri="{FF2B5EF4-FFF2-40B4-BE49-F238E27FC236}">
                    <a16:creationId xmlns:a16="http://schemas.microsoft.com/office/drawing/2014/main" id="{5929A9DB-C93F-CADB-E1B8-E59950D80075}"/>
                  </a:ext>
                </a:extLst>
              </p:cNvPr>
              <p:cNvSpPr>
                <a:spLocks/>
              </p:cNvSpPr>
              <p:nvPr/>
            </p:nvSpPr>
            <p:spPr bwMode="blackWhite">
              <a:xfrm>
                <a:off x="574"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0" name="Freeform 34">
                <a:extLst>
                  <a:ext uri="{FF2B5EF4-FFF2-40B4-BE49-F238E27FC236}">
                    <a16:creationId xmlns:a16="http://schemas.microsoft.com/office/drawing/2014/main" id="{C30BEE46-80EE-193A-3CEA-1E954377F43C}"/>
                  </a:ext>
                </a:extLst>
              </p:cNvPr>
              <p:cNvSpPr>
                <a:spLocks/>
              </p:cNvSpPr>
              <p:nvPr/>
            </p:nvSpPr>
            <p:spPr bwMode="blackWhite">
              <a:xfrm>
                <a:off x="973" y="3269"/>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1" name="Freeform 35">
                <a:extLst>
                  <a:ext uri="{FF2B5EF4-FFF2-40B4-BE49-F238E27FC236}">
                    <a16:creationId xmlns:a16="http://schemas.microsoft.com/office/drawing/2014/main" id="{CC7C5475-7D1F-526D-BE7B-2B7BF20C4E8C}"/>
                  </a:ext>
                </a:extLst>
              </p:cNvPr>
              <p:cNvSpPr>
                <a:spLocks/>
              </p:cNvSpPr>
              <p:nvPr/>
            </p:nvSpPr>
            <p:spPr bwMode="blackWhite">
              <a:xfrm>
                <a:off x="859" y="3383"/>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2" name="Line 36">
                <a:extLst>
                  <a:ext uri="{FF2B5EF4-FFF2-40B4-BE49-F238E27FC236}">
                    <a16:creationId xmlns:a16="http://schemas.microsoft.com/office/drawing/2014/main" id="{79552C1E-9ACD-2946-85E8-C78D78610DED}"/>
                  </a:ext>
                </a:extLst>
              </p:cNvPr>
              <p:cNvSpPr>
                <a:spLocks noChangeShapeType="1"/>
              </p:cNvSpPr>
              <p:nvPr/>
            </p:nvSpPr>
            <p:spPr bwMode="blackWhite">
              <a:xfrm flipV="1">
                <a:off x="916" y="3392"/>
                <a:ext cx="1" cy="67"/>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53" name="Freeform 37">
                <a:extLst>
                  <a:ext uri="{FF2B5EF4-FFF2-40B4-BE49-F238E27FC236}">
                    <a16:creationId xmlns:a16="http://schemas.microsoft.com/office/drawing/2014/main" id="{169C91CF-D4C2-A619-45F8-C79B49F36158}"/>
                  </a:ext>
                </a:extLst>
              </p:cNvPr>
              <p:cNvSpPr>
                <a:spLocks/>
              </p:cNvSpPr>
              <p:nvPr/>
            </p:nvSpPr>
            <p:spPr bwMode="blackWhite">
              <a:xfrm>
                <a:off x="825"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4" name="Freeform 38">
                <a:extLst>
                  <a:ext uri="{FF2B5EF4-FFF2-40B4-BE49-F238E27FC236}">
                    <a16:creationId xmlns:a16="http://schemas.microsoft.com/office/drawing/2014/main" id="{B98514B6-662A-46DA-3C15-1C5AAEFD73F8}"/>
                  </a:ext>
                </a:extLst>
              </p:cNvPr>
              <p:cNvSpPr>
                <a:spLocks/>
              </p:cNvSpPr>
              <p:nvPr/>
            </p:nvSpPr>
            <p:spPr bwMode="blackWhite">
              <a:xfrm>
                <a:off x="712" y="2342"/>
                <a:ext cx="132" cy="19"/>
              </a:xfrm>
              <a:custGeom>
                <a:avLst/>
                <a:gdLst>
                  <a:gd name="T0" fmla="*/ 132 w 132"/>
                  <a:gd name="T1" fmla="*/ 19 h 19"/>
                  <a:gd name="T2" fmla="*/ 113 w 132"/>
                  <a:gd name="T3" fmla="*/ 0 h 19"/>
                  <a:gd name="T4" fmla="*/ 0 w 132"/>
                  <a:gd name="T5" fmla="*/ 0 h 19"/>
                  <a:gd name="T6" fmla="*/ 19 w 132"/>
                  <a:gd name="T7" fmla="*/ 19 h 19"/>
                  <a:gd name="T8" fmla="*/ 132 w 132"/>
                  <a:gd name="T9" fmla="*/ 19 h 19"/>
                  <a:gd name="T10" fmla="*/ 132 w 132"/>
                  <a:gd name="T11" fmla="*/ 19 h 19"/>
                </a:gdLst>
                <a:ahLst/>
                <a:cxnLst>
                  <a:cxn ang="0">
                    <a:pos x="T0" y="T1"/>
                  </a:cxn>
                  <a:cxn ang="0">
                    <a:pos x="T2" y="T3"/>
                  </a:cxn>
                  <a:cxn ang="0">
                    <a:pos x="T4" y="T5"/>
                  </a:cxn>
                  <a:cxn ang="0">
                    <a:pos x="T6" y="T7"/>
                  </a:cxn>
                  <a:cxn ang="0">
                    <a:pos x="T8" y="T9"/>
                  </a:cxn>
                  <a:cxn ang="0">
                    <a:pos x="T10" y="T11"/>
                  </a:cxn>
                </a:cxnLst>
                <a:rect l="0" t="0" r="r" b="b"/>
                <a:pathLst>
                  <a:path w="132" h="19">
                    <a:moveTo>
                      <a:pt x="132" y="19"/>
                    </a:moveTo>
                    <a:lnTo>
                      <a:pt x="113" y="0"/>
                    </a:lnTo>
                    <a:lnTo>
                      <a:pt x="0" y="0"/>
                    </a:lnTo>
                    <a:lnTo>
                      <a:pt x="19" y="19"/>
                    </a:lnTo>
                    <a:lnTo>
                      <a:pt x="132" y="19"/>
                    </a:lnTo>
                    <a:lnTo>
                      <a:pt x="132"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5" name="Line 39">
                <a:extLst>
                  <a:ext uri="{FF2B5EF4-FFF2-40B4-BE49-F238E27FC236}">
                    <a16:creationId xmlns:a16="http://schemas.microsoft.com/office/drawing/2014/main" id="{54CE4DF9-B176-F7A2-4123-945E2A4699AF}"/>
                  </a:ext>
                </a:extLst>
              </p:cNvPr>
              <p:cNvSpPr>
                <a:spLocks noChangeShapeType="1"/>
              </p:cNvSpPr>
              <p:nvPr/>
            </p:nvSpPr>
            <p:spPr bwMode="blackWhite">
              <a:xfrm flipV="1">
                <a:off x="768"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56" name="Freeform 40">
                <a:extLst>
                  <a:ext uri="{FF2B5EF4-FFF2-40B4-BE49-F238E27FC236}">
                    <a16:creationId xmlns:a16="http://schemas.microsoft.com/office/drawing/2014/main" id="{D86C62A8-5A71-0C93-49FE-AF3F1EAC42C2}"/>
                  </a:ext>
                </a:extLst>
              </p:cNvPr>
              <p:cNvSpPr>
                <a:spLocks/>
              </p:cNvSpPr>
              <p:nvPr/>
            </p:nvSpPr>
            <p:spPr bwMode="blackWhite">
              <a:xfrm>
                <a:off x="1101" y="1983"/>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7" name="Freeform 41">
                <a:extLst>
                  <a:ext uri="{FF2B5EF4-FFF2-40B4-BE49-F238E27FC236}">
                    <a16:creationId xmlns:a16="http://schemas.microsoft.com/office/drawing/2014/main" id="{BE4BDC92-9732-F640-7EF3-CA059A1B8012}"/>
                  </a:ext>
                </a:extLst>
              </p:cNvPr>
              <p:cNvSpPr>
                <a:spLocks/>
              </p:cNvSpPr>
              <p:nvPr/>
            </p:nvSpPr>
            <p:spPr bwMode="blackWhite">
              <a:xfrm>
                <a:off x="987" y="209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58" name="Line 42">
                <a:extLst>
                  <a:ext uri="{FF2B5EF4-FFF2-40B4-BE49-F238E27FC236}">
                    <a16:creationId xmlns:a16="http://schemas.microsoft.com/office/drawing/2014/main" id="{FE61CC71-ED17-7856-3811-ADE4CBE5386C}"/>
                  </a:ext>
                </a:extLst>
              </p:cNvPr>
              <p:cNvSpPr>
                <a:spLocks noChangeShapeType="1"/>
              </p:cNvSpPr>
              <p:nvPr/>
            </p:nvSpPr>
            <p:spPr bwMode="blackWhite">
              <a:xfrm flipV="1">
                <a:off x="1044" y="2106"/>
                <a:ext cx="1" cy="6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59" name="Line 43">
                <a:extLst>
                  <a:ext uri="{FF2B5EF4-FFF2-40B4-BE49-F238E27FC236}">
                    <a16:creationId xmlns:a16="http://schemas.microsoft.com/office/drawing/2014/main" id="{6EEDA969-9DBF-D9C6-7881-256D7F1CF5DF}"/>
                  </a:ext>
                </a:extLst>
              </p:cNvPr>
              <p:cNvSpPr>
                <a:spLocks noChangeShapeType="1"/>
              </p:cNvSpPr>
              <p:nvPr/>
            </p:nvSpPr>
            <p:spPr bwMode="blackWhite">
              <a:xfrm flipV="1">
                <a:off x="821"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60" name="Line 44">
                <a:extLst>
                  <a:ext uri="{FF2B5EF4-FFF2-40B4-BE49-F238E27FC236}">
                    <a16:creationId xmlns:a16="http://schemas.microsoft.com/office/drawing/2014/main" id="{40409B9C-78D2-93E6-B3CB-44FDEAA9FE63}"/>
                  </a:ext>
                </a:extLst>
              </p:cNvPr>
              <p:cNvSpPr>
                <a:spLocks noChangeShapeType="1"/>
              </p:cNvSpPr>
              <p:nvPr/>
            </p:nvSpPr>
            <p:spPr bwMode="blackWhite">
              <a:xfrm flipV="1">
                <a:off x="1011"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61" name="Freeform 45">
                <a:extLst>
                  <a:ext uri="{FF2B5EF4-FFF2-40B4-BE49-F238E27FC236}">
                    <a16:creationId xmlns:a16="http://schemas.microsoft.com/office/drawing/2014/main" id="{66C23512-F470-53F4-4452-C2FDD2A0F462}"/>
                  </a:ext>
                </a:extLst>
              </p:cNvPr>
              <p:cNvSpPr>
                <a:spLocks/>
              </p:cNvSpPr>
              <p:nvPr/>
            </p:nvSpPr>
            <p:spPr bwMode="blackWhite">
              <a:xfrm>
                <a:off x="1414" y="3459"/>
                <a:ext cx="570" cy="56"/>
              </a:xfrm>
              <a:custGeom>
                <a:avLst/>
                <a:gdLst>
                  <a:gd name="T0" fmla="*/ 0 w 570"/>
                  <a:gd name="T1" fmla="*/ 56 h 56"/>
                  <a:gd name="T2" fmla="*/ 0 w 570"/>
                  <a:gd name="T3" fmla="*/ 0 h 56"/>
                  <a:gd name="T4" fmla="*/ 570 w 570"/>
                  <a:gd name="T5" fmla="*/ 0 h 56"/>
                  <a:gd name="T6" fmla="*/ 570 w 570"/>
                  <a:gd name="T7" fmla="*/ 56 h 56"/>
                </a:gdLst>
                <a:ahLst/>
                <a:cxnLst>
                  <a:cxn ang="0">
                    <a:pos x="T0" y="T1"/>
                  </a:cxn>
                  <a:cxn ang="0">
                    <a:pos x="T2" y="T3"/>
                  </a:cxn>
                  <a:cxn ang="0">
                    <a:pos x="T4" y="T5"/>
                  </a:cxn>
                  <a:cxn ang="0">
                    <a:pos x="T6" y="T7"/>
                  </a:cxn>
                </a:cxnLst>
                <a:rect l="0" t="0" r="r" b="b"/>
                <a:pathLst>
                  <a:path w="570" h="56">
                    <a:moveTo>
                      <a:pt x="0" y="56"/>
                    </a:moveTo>
                    <a:lnTo>
                      <a:pt x="0" y="0"/>
                    </a:lnTo>
                    <a:lnTo>
                      <a:pt x="570" y="0"/>
                    </a:lnTo>
                    <a:lnTo>
                      <a:pt x="570" y="56"/>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62" name="Freeform 46">
                <a:extLst>
                  <a:ext uri="{FF2B5EF4-FFF2-40B4-BE49-F238E27FC236}">
                    <a16:creationId xmlns:a16="http://schemas.microsoft.com/office/drawing/2014/main" id="{2317C37F-4303-F0A3-8A96-8AF80722B3B8}"/>
                  </a:ext>
                </a:extLst>
              </p:cNvPr>
              <p:cNvSpPr>
                <a:spLocks/>
              </p:cNvSpPr>
              <p:nvPr/>
            </p:nvSpPr>
            <p:spPr bwMode="blackWhite">
              <a:xfrm>
                <a:off x="1661"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3" name="Freeform 47">
                <a:extLst>
                  <a:ext uri="{FF2B5EF4-FFF2-40B4-BE49-F238E27FC236}">
                    <a16:creationId xmlns:a16="http://schemas.microsoft.com/office/drawing/2014/main" id="{64F9DB30-56E2-1CC7-5AB3-509712278423}"/>
                  </a:ext>
                </a:extLst>
              </p:cNvPr>
              <p:cNvSpPr>
                <a:spLocks/>
              </p:cNvSpPr>
              <p:nvPr/>
            </p:nvSpPr>
            <p:spPr bwMode="blackWhite">
              <a:xfrm>
                <a:off x="1547"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4" name="Freeform 48">
                <a:extLst>
                  <a:ext uri="{FF2B5EF4-FFF2-40B4-BE49-F238E27FC236}">
                    <a16:creationId xmlns:a16="http://schemas.microsoft.com/office/drawing/2014/main" id="{33537C9A-6A1F-62D5-AF5F-942801ECA2C0}"/>
                  </a:ext>
                </a:extLst>
              </p:cNvPr>
              <p:cNvSpPr>
                <a:spLocks/>
              </p:cNvSpPr>
              <p:nvPr/>
            </p:nvSpPr>
            <p:spPr bwMode="blackWhite">
              <a:xfrm>
                <a:off x="1851"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5" name="Freeform 49">
                <a:extLst>
                  <a:ext uri="{FF2B5EF4-FFF2-40B4-BE49-F238E27FC236}">
                    <a16:creationId xmlns:a16="http://schemas.microsoft.com/office/drawing/2014/main" id="{BF54977F-861A-0534-67FF-EB73E01920DE}"/>
                  </a:ext>
                </a:extLst>
              </p:cNvPr>
              <p:cNvSpPr>
                <a:spLocks/>
              </p:cNvSpPr>
              <p:nvPr/>
            </p:nvSpPr>
            <p:spPr bwMode="blackWhite">
              <a:xfrm>
                <a:off x="1737"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6" name="Freeform 50">
                <a:extLst>
                  <a:ext uri="{FF2B5EF4-FFF2-40B4-BE49-F238E27FC236}">
                    <a16:creationId xmlns:a16="http://schemas.microsoft.com/office/drawing/2014/main" id="{E9BC1D40-84C6-0583-E675-B259968F1B37}"/>
                  </a:ext>
                </a:extLst>
              </p:cNvPr>
              <p:cNvSpPr>
                <a:spLocks/>
              </p:cNvSpPr>
              <p:nvPr/>
            </p:nvSpPr>
            <p:spPr bwMode="blackWhite">
              <a:xfrm>
                <a:off x="2041"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7" name="Freeform 51">
                <a:extLst>
                  <a:ext uri="{FF2B5EF4-FFF2-40B4-BE49-F238E27FC236}">
                    <a16:creationId xmlns:a16="http://schemas.microsoft.com/office/drawing/2014/main" id="{EBF70005-10C4-2B28-B80B-DD0F2B9079B7}"/>
                  </a:ext>
                </a:extLst>
              </p:cNvPr>
              <p:cNvSpPr>
                <a:spLocks/>
              </p:cNvSpPr>
              <p:nvPr/>
            </p:nvSpPr>
            <p:spPr bwMode="blackWhite">
              <a:xfrm>
                <a:off x="1927"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8" name="Freeform 52">
                <a:extLst>
                  <a:ext uri="{FF2B5EF4-FFF2-40B4-BE49-F238E27FC236}">
                    <a16:creationId xmlns:a16="http://schemas.microsoft.com/office/drawing/2014/main" id="{3D8F1EC2-53E0-1450-F221-924A6CBF5076}"/>
                  </a:ext>
                </a:extLst>
              </p:cNvPr>
              <p:cNvSpPr>
                <a:spLocks/>
              </p:cNvSpPr>
              <p:nvPr/>
            </p:nvSpPr>
            <p:spPr bwMode="blackWhite">
              <a:xfrm>
                <a:off x="1471"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69" name="Freeform 53">
                <a:extLst>
                  <a:ext uri="{FF2B5EF4-FFF2-40B4-BE49-F238E27FC236}">
                    <a16:creationId xmlns:a16="http://schemas.microsoft.com/office/drawing/2014/main" id="{1142614C-D892-8A30-3E27-F9313476AAAA}"/>
                  </a:ext>
                </a:extLst>
              </p:cNvPr>
              <p:cNvSpPr>
                <a:spLocks/>
              </p:cNvSpPr>
              <p:nvPr/>
            </p:nvSpPr>
            <p:spPr bwMode="blackWhite">
              <a:xfrm>
                <a:off x="1357"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70" name="Freeform 54">
                <a:extLst>
                  <a:ext uri="{FF2B5EF4-FFF2-40B4-BE49-F238E27FC236}">
                    <a16:creationId xmlns:a16="http://schemas.microsoft.com/office/drawing/2014/main" id="{AD9D57EE-D600-AF65-E4DE-E2B8884F1EC3}"/>
                  </a:ext>
                </a:extLst>
              </p:cNvPr>
              <p:cNvSpPr>
                <a:spLocks/>
              </p:cNvSpPr>
              <p:nvPr/>
            </p:nvSpPr>
            <p:spPr bwMode="blackWhite">
              <a:xfrm>
                <a:off x="1756" y="3269"/>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71" name="Freeform 55">
                <a:extLst>
                  <a:ext uri="{FF2B5EF4-FFF2-40B4-BE49-F238E27FC236}">
                    <a16:creationId xmlns:a16="http://schemas.microsoft.com/office/drawing/2014/main" id="{A77B3D4A-E9C9-F324-0B02-944D168F3326}"/>
                  </a:ext>
                </a:extLst>
              </p:cNvPr>
              <p:cNvSpPr>
                <a:spLocks/>
              </p:cNvSpPr>
              <p:nvPr/>
            </p:nvSpPr>
            <p:spPr bwMode="blackWhite">
              <a:xfrm>
                <a:off x="1642" y="3383"/>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72" name="Line 56">
                <a:extLst>
                  <a:ext uri="{FF2B5EF4-FFF2-40B4-BE49-F238E27FC236}">
                    <a16:creationId xmlns:a16="http://schemas.microsoft.com/office/drawing/2014/main" id="{21469BD1-746E-2949-4772-701710019C09}"/>
                  </a:ext>
                </a:extLst>
              </p:cNvPr>
              <p:cNvSpPr>
                <a:spLocks noChangeShapeType="1"/>
              </p:cNvSpPr>
              <p:nvPr/>
            </p:nvSpPr>
            <p:spPr bwMode="blackWhite">
              <a:xfrm flipV="1">
                <a:off x="1699" y="3392"/>
                <a:ext cx="1" cy="67"/>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73" name="Line 57">
                <a:extLst>
                  <a:ext uri="{FF2B5EF4-FFF2-40B4-BE49-F238E27FC236}">
                    <a16:creationId xmlns:a16="http://schemas.microsoft.com/office/drawing/2014/main" id="{5A31E390-E6DF-B222-6AF5-B2BF4FBBB397}"/>
                  </a:ext>
                </a:extLst>
              </p:cNvPr>
              <p:cNvSpPr>
                <a:spLocks noChangeShapeType="1"/>
              </p:cNvSpPr>
              <p:nvPr/>
            </p:nvSpPr>
            <p:spPr bwMode="blackWhite">
              <a:xfrm flipV="1">
                <a:off x="1604"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74" name="Line 58">
                <a:extLst>
                  <a:ext uri="{FF2B5EF4-FFF2-40B4-BE49-F238E27FC236}">
                    <a16:creationId xmlns:a16="http://schemas.microsoft.com/office/drawing/2014/main" id="{D2128811-991E-CC07-DE01-CC2A79909E9F}"/>
                  </a:ext>
                </a:extLst>
              </p:cNvPr>
              <p:cNvSpPr>
                <a:spLocks noChangeShapeType="1"/>
              </p:cNvSpPr>
              <p:nvPr/>
            </p:nvSpPr>
            <p:spPr bwMode="blackWhite">
              <a:xfrm flipV="1">
                <a:off x="1794"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75" name="Freeform 59">
                <a:extLst>
                  <a:ext uri="{FF2B5EF4-FFF2-40B4-BE49-F238E27FC236}">
                    <a16:creationId xmlns:a16="http://schemas.microsoft.com/office/drawing/2014/main" id="{0336868D-8B2A-630E-E580-AC0344DA84E3}"/>
                  </a:ext>
                </a:extLst>
              </p:cNvPr>
              <p:cNvSpPr>
                <a:spLocks/>
              </p:cNvSpPr>
              <p:nvPr/>
            </p:nvSpPr>
            <p:spPr bwMode="blackWhite">
              <a:xfrm>
                <a:off x="2198" y="3459"/>
                <a:ext cx="569" cy="56"/>
              </a:xfrm>
              <a:custGeom>
                <a:avLst/>
                <a:gdLst>
                  <a:gd name="T0" fmla="*/ 0 w 569"/>
                  <a:gd name="T1" fmla="*/ 56 h 56"/>
                  <a:gd name="T2" fmla="*/ 0 w 569"/>
                  <a:gd name="T3" fmla="*/ 0 h 56"/>
                  <a:gd name="T4" fmla="*/ 569 w 569"/>
                  <a:gd name="T5" fmla="*/ 0 h 56"/>
                  <a:gd name="T6" fmla="*/ 569 w 569"/>
                  <a:gd name="T7" fmla="*/ 56 h 56"/>
                </a:gdLst>
                <a:ahLst/>
                <a:cxnLst>
                  <a:cxn ang="0">
                    <a:pos x="T0" y="T1"/>
                  </a:cxn>
                  <a:cxn ang="0">
                    <a:pos x="T2" y="T3"/>
                  </a:cxn>
                  <a:cxn ang="0">
                    <a:pos x="T4" y="T5"/>
                  </a:cxn>
                  <a:cxn ang="0">
                    <a:pos x="T6" y="T7"/>
                  </a:cxn>
                </a:cxnLst>
                <a:rect l="0" t="0" r="r" b="b"/>
                <a:pathLst>
                  <a:path w="569" h="56">
                    <a:moveTo>
                      <a:pt x="0" y="56"/>
                    </a:moveTo>
                    <a:lnTo>
                      <a:pt x="0" y="0"/>
                    </a:lnTo>
                    <a:lnTo>
                      <a:pt x="569" y="0"/>
                    </a:lnTo>
                    <a:lnTo>
                      <a:pt x="569" y="56"/>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76" name="Freeform 60">
                <a:extLst>
                  <a:ext uri="{FF2B5EF4-FFF2-40B4-BE49-F238E27FC236}">
                    <a16:creationId xmlns:a16="http://schemas.microsoft.com/office/drawing/2014/main" id="{18850CFE-3DE4-286E-319E-4732490A6979}"/>
                  </a:ext>
                </a:extLst>
              </p:cNvPr>
              <p:cNvSpPr>
                <a:spLocks/>
              </p:cNvSpPr>
              <p:nvPr/>
            </p:nvSpPr>
            <p:spPr bwMode="blackWhite">
              <a:xfrm>
                <a:off x="2444"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77" name="Freeform 61">
                <a:extLst>
                  <a:ext uri="{FF2B5EF4-FFF2-40B4-BE49-F238E27FC236}">
                    <a16:creationId xmlns:a16="http://schemas.microsoft.com/office/drawing/2014/main" id="{D782588B-A393-0E9B-3B24-31D23E34489A}"/>
                  </a:ext>
                </a:extLst>
              </p:cNvPr>
              <p:cNvSpPr>
                <a:spLocks/>
              </p:cNvSpPr>
              <p:nvPr/>
            </p:nvSpPr>
            <p:spPr bwMode="blackWhite">
              <a:xfrm>
                <a:off x="2331" y="3629"/>
                <a:ext cx="132" cy="19"/>
              </a:xfrm>
              <a:custGeom>
                <a:avLst/>
                <a:gdLst>
                  <a:gd name="T0" fmla="*/ 132 w 132"/>
                  <a:gd name="T1" fmla="*/ 19 h 19"/>
                  <a:gd name="T2" fmla="*/ 113 w 132"/>
                  <a:gd name="T3" fmla="*/ 0 h 19"/>
                  <a:gd name="T4" fmla="*/ 0 w 132"/>
                  <a:gd name="T5" fmla="*/ 0 h 19"/>
                  <a:gd name="T6" fmla="*/ 18 w 132"/>
                  <a:gd name="T7" fmla="*/ 19 h 19"/>
                  <a:gd name="T8" fmla="*/ 132 w 132"/>
                  <a:gd name="T9" fmla="*/ 19 h 19"/>
                  <a:gd name="T10" fmla="*/ 132 w 132"/>
                  <a:gd name="T11" fmla="*/ 19 h 19"/>
                </a:gdLst>
                <a:ahLst/>
                <a:cxnLst>
                  <a:cxn ang="0">
                    <a:pos x="T0" y="T1"/>
                  </a:cxn>
                  <a:cxn ang="0">
                    <a:pos x="T2" y="T3"/>
                  </a:cxn>
                  <a:cxn ang="0">
                    <a:pos x="T4" y="T5"/>
                  </a:cxn>
                  <a:cxn ang="0">
                    <a:pos x="T6" y="T7"/>
                  </a:cxn>
                  <a:cxn ang="0">
                    <a:pos x="T8" y="T9"/>
                  </a:cxn>
                  <a:cxn ang="0">
                    <a:pos x="T10" y="T11"/>
                  </a:cxn>
                </a:cxnLst>
                <a:rect l="0" t="0" r="r" b="b"/>
                <a:pathLst>
                  <a:path w="132" h="19">
                    <a:moveTo>
                      <a:pt x="132" y="19"/>
                    </a:moveTo>
                    <a:lnTo>
                      <a:pt x="113" y="0"/>
                    </a:lnTo>
                    <a:lnTo>
                      <a:pt x="0" y="0"/>
                    </a:lnTo>
                    <a:lnTo>
                      <a:pt x="18" y="19"/>
                    </a:lnTo>
                    <a:lnTo>
                      <a:pt x="132" y="19"/>
                    </a:lnTo>
                    <a:lnTo>
                      <a:pt x="132"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78" name="Freeform 62">
                <a:extLst>
                  <a:ext uri="{FF2B5EF4-FFF2-40B4-BE49-F238E27FC236}">
                    <a16:creationId xmlns:a16="http://schemas.microsoft.com/office/drawing/2014/main" id="{C79219FE-5CA8-A131-0E7D-2F4F9C755F87}"/>
                  </a:ext>
                </a:extLst>
              </p:cNvPr>
              <p:cNvSpPr>
                <a:spLocks/>
              </p:cNvSpPr>
              <p:nvPr/>
            </p:nvSpPr>
            <p:spPr bwMode="blackWhite">
              <a:xfrm>
                <a:off x="2634"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79" name="Freeform 63">
                <a:extLst>
                  <a:ext uri="{FF2B5EF4-FFF2-40B4-BE49-F238E27FC236}">
                    <a16:creationId xmlns:a16="http://schemas.microsoft.com/office/drawing/2014/main" id="{1805B081-9FEB-54B4-3C20-F1FBD8A45520}"/>
                  </a:ext>
                </a:extLst>
              </p:cNvPr>
              <p:cNvSpPr>
                <a:spLocks/>
              </p:cNvSpPr>
              <p:nvPr/>
            </p:nvSpPr>
            <p:spPr bwMode="blackWhite">
              <a:xfrm>
                <a:off x="2520"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0" name="Freeform 64">
                <a:extLst>
                  <a:ext uri="{FF2B5EF4-FFF2-40B4-BE49-F238E27FC236}">
                    <a16:creationId xmlns:a16="http://schemas.microsoft.com/office/drawing/2014/main" id="{2B268F73-DD23-9081-04A9-2E06590C7E7D}"/>
                  </a:ext>
                </a:extLst>
              </p:cNvPr>
              <p:cNvSpPr>
                <a:spLocks/>
              </p:cNvSpPr>
              <p:nvPr/>
            </p:nvSpPr>
            <p:spPr bwMode="blackWhite">
              <a:xfrm>
                <a:off x="2824"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1" name="Freeform 65">
                <a:extLst>
                  <a:ext uri="{FF2B5EF4-FFF2-40B4-BE49-F238E27FC236}">
                    <a16:creationId xmlns:a16="http://schemas.microsoft.com/office/drawing/2014/main" id="{C531DD2D-E65A-732F-B9CD-A543AD1D4CC4}"/>
                  </a:ext>
                </a:extLst>
              </p:cNvPr>
              <p:cNvSpPr>
                <a:spLocks/>
              </p:cNvSpPr>
              <p:nvPr/>
            </p:nvSpPr>
            <p:spPr bwMode="blackWhite">
              <a:xfrm>
                <a:off x="2710"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2" name="Freeform 66">
                <a:extLst>
                  <a:ext uri="{FF2B5EF4-FFF2-40B4-BE49-F238E27FC236}">
                    <a16:creationId xmlns:a16="http://schemas.microsoft.com/office/drawing/2014/main" id="{885E5B1A-7E53-87BC-1618-BA05B9BD4133}"/>
                  </a:ext>
                </a:extLst>
              </p:cNvPr>
              <p:cNvSpPr>
                <a:spLocks/>
              </p:cNvSpPr>
              <p:nvPr/>
            </p:nvSpPr>
            <p:spPr bwMode="blackWhite">
              <a:xfrm>
                <a:off x="2255"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3" name="Freeform 67">
                <a:extLst>
                  <a:ext uri="{FF2B5EF4-FFF2-40B4-BE49-F238E27FC236}">
                    <a16:creationId xmlns:a16="http://schemas.microsoft.com/office/drawing/2014/main" id="{C2F8BE14-7E61-5999-BF9E-AB4488B83E3B}"/>
                  </a:ext>
                </a:extLst>
              </p:cNvPr>
              <p:cNvSpPr>
                <a:spLocks/>
              </p:cNvSpPr>
              <p:nvPr/>
            </p:nvSpPr>
            <p:spPr bwMode="blackWhite">
              <a:xfrm>
                <a:off x="2141"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4" name="Freeform 68">
                <a:extLst>
                  <a:ext uri="{FF2B5EF4-FFF2-40B4-BE49-F238E27FC236}">
                    <a16:creationId xmlns:a16="http://schemas.microsoft.com/office/drawing/2014/main" id="{524C2F6C-B490-0A62-7F15-B0BD96E476B6}"/>
                  </a:ext>
                </a:extLst>
              </p:cNvPr>
              <p:cNvSpPr>
                <a:spLocks/>
              </p:cNvSpPr>
              <p:nvPr/>
            </p:nvSpPr>
            <p:spPr bwMode="blackWhite">
              <a:xfrm>
                <a:off x="2539" y="3269"/>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5" name="Freeform 69">
                <a:extLst>
                  <a:ext uri="{FF2B5EF4-FFF2-40B4-BE49-F238E27FC236}">
                    <a16:creationId xmlns:a16="http://schemas.microsoft.com/office/drawing/2014/main" id="{CED958D0-775A-E607-1EB1-0899A1C68859}"/>
                  </a:ext>
                </a:extLst>
              </p:cNvPr>
              <p:cNvSpPr>
                <a:spLocks/>
              </p:cNvSpPr>
              <p:nvPr/>
            </p:nvSpPr>
            <p:spPr bwMode="blackWhite">
              <a:xfrm>
                <a:off x="2425" y="3383"/>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86" name="Line 70">
                <a:extLst>
                  <a:ext uri="{FF2B5EF4-FFF2-40B4-BE49-F238E27FC236}">
                    <a16:creationId xmlns:a16="http://schemas.microsoft.com/office/drawing/2014/main" id="{F16C7C56-BF04-AE6B-EE42-915458FDC83A}"/>
                  </a:ext>
                </a:extLst>
              </p:cNvPr>
              <p:cNvSpPr>
                <a:spLocks noChangeShapeType="1"/>
              </p:cNvSpPr>
              <p:nvPr/>
            </p:nvSpPr>
            <p:spPr bwMode="blackWhite">
              <a:xfrm flipV="1">
                <a:off x="2482" y="3392"/>
                <a:ext cx="1" cy="67"/>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87" name="Line 71">
                <a:extLst>
                  <a:ext uri="{FF2B5EF4-FFF2-40B4-BE49-F238E27FC236}">
                    <a16:creationId xmlns:a16="http://schemas.microsoft.com/office/drawing/2014/main" id="{23D8C66F-E52B-681B-4948-B758AA598C18}"/>
                  </a:ext>
                </a:extLst>
              </p:cNvPr>
              <p:cNvSpPr>
                <a:spLocks noChangeShapeType="1"/>
              </p:cNvSpPr>
              <p:nvPr/>
            </p:nvSpPr>
            <p:spPr bwMode="blackWhite">
              <a:xfrm flipV="1">
                <a:off x="2387"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88" name="Line 72">
                <a:extLst>
                  <a:ext uri="{FF2B5EF4-FFF2-40B4-BE49-F238E27FC236}">
                    <a16:creationId xmlns:a16="http://schemas.microsoft.com/office/drawing/2014/main" id="{C3DCEC33-106E-18B9-326D-B01F88C4C61F}"/>
                  </a:ext>
                </a:extLst>
              </p:cNvPr>
              <p:cNvSpPr>
                <a:spLocks noChangeShapeType="1"/>
              </p:cNvSpPr>
              <p:nvPr/>
            </p:nvSpPr>
            <p:spPr bwMode="blackWhite">
              <a:xfrm flipV="1">
                <a:off x="2577"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689" name="Freeform 73">
                <a:extLst>
                  <a:ext uri="{FF2B5EF4-FFF2-40B4-BE49-F238E27FC236}">
                    <a16:creationId xmlns:a16="http://schemas.microsoft.com/office/drawing/2014/main" id="{CC804D44-A020-4FA9-EE84-2E734D9CAB37}"/>
                  </a:ext>
                </a:extLst>
              </p:cNvPr>
              <p:cNvSpPr>
                <a:spLocks/>
              </p:cNvSpPr>
              <p:nvPr/>
            </p:nvSpPr>
            <p:spPr bwMode="blackWhite">
              <a:xfrm>
                <a:off x="2979" y="3459"/>
                <a:ext cx="569" cy="56"/>
              </a:xfrm>
              <a:custGeom>
                <a:avLst/>
                <a:gdLst>
                  <a:gd name="T0" fmla="*/ 0 w 569"/>
                  <a:gd name="T1" fmla="*/ 56 h 56"/>
                  <a:gd name="T2" fmla="*/ 0 w 569"/>
                  <a:gd name="T3" fmla="*/ 0 h 56"/>
                  <a:gd name="T4" fmla="*/ 569 w 569"/>
                  <a:gd name="T5" fmla="*/ 0 h 56"/>
                  <a:gd name="T6" fmla="*/ 569 w 569"/>
                  <a:gd name="T7" fmla="*/ 56 h 56"/>
                </a:gdLst>
                <a:ahLst/>
                <a:cxnLst>
                  <a:cxn ang="0">
                    <a:pos x="T0" y="T1"/>
                  </a:cxn>
                  <a:cxn ang="0">
                    <a:pos x="T2" y="T3"/>
                  </a:cxn>
                  <a:cxn ang="0">
                    <a:pos x="T4" y="T5"/>
                  </a:cxn>
                  <a:cxn ang="0">
                    <a:pos x="T6" y="T7"/>
                  </a:cxn>
                </a:cxnLst>
                <a:rect l="0" t="0" r="r" b="b"/>
                <a:pathLst>
                  <a:path w="569" h="56">
                    <a:moveTo>
                      <a:pt x="0" y="56"/>
                    </a:moveTo>
                    <a:lnTo>
                      <a:pt x="0" y="0"/>
                    </a:lnTo>
                    <a:lnTo>
                      <a:pt x="569" y="0"/>
                    </a:lnTo>
                    <a:lnTo>
                      <a:pt x="569" y="56"/>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690" name="Freeform 74">
                <a:extLst>
                  <a:ext uri="{FF2B5EF4-FFF2-40B4-BE49-F238E27FC236}">
                    <a16:creationId xmlns:a16="http://schemas.microsoft.com/office/drawing/2014/main" id="{88DAC88A-2512-8CFB-4674-AAD905CE4B6A}"/>
                  </a:ext>
                </a:extLst>
              </p:cNvPr>
              <p:cNvSpPr>
                <a:spLocks/>
              </p:cNvSpPr>
              <p:nvPr/>
            </p:nvSpPr>
            <p:spPr bwMode="blackWhite">
              <a:xfrm>
                <a:off x="3225"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1" name="Freeform 75">
                <a:extLst>
                  <a:ext uri="{FF2B5EF4-FFF2-40B4-BE49-F238E27FC236}">
                    <a16:creationId xmlns:a16="http://schemas.microsoft.com/office/drawing/2014/main" id="{A2D67C66-7E13-67B5-B75C-2B9695D3F502}"/>
                  </a:ext>
                </a:extLst>
              </p:cNvPr>
              <p:cNvSpPr>
                <a:spLocks/>
              </p:cNvSpPr>
              <p:nvPr/>
            </p:nvSpPr>
            <p:spPr bwMode="blackWhite">
              <a:xfrm>
                <a:off x="3112" y="3629"/>
                <a:ext cx="132" cy="19"/>
              </a:xfrm>
              <a:custGeom>
                <a:avLst/>
                <a:gdLst>
                  <a:gd name="T0" fmla="*/ 132 w 132"/>
                  <a:gd name="T1" fmla="*/ 19 h 19"/>
                  <a:gd name="T2" fmla="*/ 113 w 132"/>
                  <a:gd name="T3" fmla="*/ 0 h 19"/>
                  <a:gd name="T4" fmla="*/ 0 w 132"/>
                  <a:gd name="T5" fmla="*/ 0 h 19"/>
                  <a:gd name="T6" fmla="*/ 18 w 132"/>
                  <a:gd name="T7" fmla="*/ 19 h 19"/>
                  <a:gd name="T8" fmla="*/ 132 w 132"/>
                  <a:gd name="T9" fmla="*/ 19 h 19"/>
                  <a:gd name="T10" fmla="*/ 132 w 132"/>
                  <a:gd name="T11" fmla="*/ 19 h 19"/>
                </a:gdLst>
                <a:ahLst/>
                <a:cxnLst>
                  <a:cxn ang="0">
                    <a:pos x="T0" y="T1"/>
                  </a:cxn>
                  <a:cxn ang="0">
                    <a:pos x="T2" y="T3"/>
                  </a:cxn>
                  <a:cxn ang="0">
                    <a:pos x="T4" y="T5"/>
                  </a:cxn>
                  <a:cxn ang="0">
                    <a:pos x="T6" y="T7"/>
                  </a:cxn>
                  <a:cxn ang="0">
                    <a:pos x="T8" y="T9"/>
                  </a:cxn>
                  <a:cxn ang="0">
                    <a:pos x="T10" y="T11"/>
                  </a:cxn>
                </a:cxnLst>
                <a:rect l="0" t="0" r="r" b="b"/>
                <a:pathLst>
                  <a:path w="132" h="19">
                    <a:moveTo>
                      <a:pt x="132" y="19"/>
                    </a:moveTo>
                    <a:lnTo>
                      <a:pt x="113" y="0"/>
                    </a:lnTo>
                    <a:lnTo>
                      <a:pt x="0" y="0"/>
                    </a:lnTo>
                    <a:lnTo>
                      <a:pt x="18" y="19"/>
                    </a:lnTo>
                    <a:lnTo>
                      <a:pt x="132" y="19"/>
                    </a:lnTo>
                    <a:lnTo>
                      <a:pt x="132"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2" name="Freeform 76">
                <a:extLst>
                  <a:ext uri="{FF2B5EF4-FFF2-40B4-BE49-F238E27FC236}">
                    <a16:creationId xmlns:a16="http://schemas.microsoft.com/office/drawing/2014/main" id="{AEDA3BDC-A921-2733-86A1-423EB7D3D624}"/>
                  </a:ext>
                </a:extLst>
              </p:cNvPr>
              <p:cNvSpPr>
                <a:spLocks/>
              </p:cNvSpPr>
              <p:nvPr/>
            </p:nvSpPr>
            <p:spPr bwMode="blackWhite">
              <a:xfrm>
                <a:off x="3415"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3" name="Freeform 77">
                <a:extLst>
                  <a:ext uri="{FF2B5EF4-FFF2-40B4-BE49-F238E27FC236}">
                    <a16:creationId xmlns:a16="http://schemas.microsoft.com/office/drawing/2014/main" id="{026DB3A1-7F68-50A5-A706-AE71E964A83E}"/>
                  </a:ext>
                </a:extLst>
              </p:cNvPr>
              <p:cNvSpPr>
                <a:spLocks/>
              </p:cNvSpPr>
              <p:nvPr/>
            </p:nvSpPr>
            <p:spPr bwMode="blackWhite">
              <a:xfrm>
                <a:off x="3301"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4" name="Freeform 78">
                <a:extLst>
                  <a:ext uri="{FF2B5EF4-FFF2-40B4-BE49-F238E27FC236}">
                    <a16:creationId xmlns:a16="http://schemas.microsoft.com/office/drawing/2014/main" id="{900BCB00-2D6B-2A79-3555-2AF6C41DF9CE}"/>
                  </a:ext>
                </a:extLst>
              </p:cNvPr>
              <p:cNvSpPr>
                <a:spLocks/>
              </p:cNvSpPr>
              <p:nvPr/>
            </p:nvSpPr>
            <p:spPr bwMode="blackWhite">
              <a:xfrm>
                <a:off x="3605"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5" name="Freeform 79">
                <a:extLst>
                  <a:ext uri="{FF2B5EF4-FFF2-40B4-BE49-F238E27FC236}">
                    <a16:creationId xmlns:a16="http://schemas.microsoft.com/office/drawing/2014/main" id="{BE66AF42-C4DE-5E59-3520-737F853DED92}"/>
                  </a:ext>
                </a:extLst>
              </p:cNvPr>
              <p:cNvSpPr>
                <a:spLocks/>
              </p:cNvSpPr>
              <p:nvPr/>
            </p:nvSpPr>
            <p:spPr bwMode="blackWhite">
              <a:xfrm>
                <a:off x="3491"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6" name="Freeform 80">
                <a:extLst>
                  <a:ext uri="{FF2B5EF4-FFF2-40B4-BE49-F238E27FC236}">
                    <a16:creationId xmlns:a16="http://schemas.microsoft.com/office/drawing/2014/main" id="{BAC0C122-ED7B-E4F1-0DCC-536EED2D330C}"/>
                  </a:ext>
                </a:extLst>
              </p:cNvPr>
              <p:cNvSpPr>
                <a:spLocks/>
              </p:cNvSpPr>
              <p:nvPr/>
            </p:nvSpPr>
            <p:spPr bwMode="blackWhite">
              <a:xfrm>
                <a:off x="3036"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7" name="Freeform 81">
                <a:extLst>
                  <a:ext uri="{FF2B5EF4-FFF2-40B4-BE49-F238E27FC236}">
                    <a16:creationId xmlns:a16="http://schemas.microsoft.com/office/drawing/2014/main" id="{D0FA1538-3137-339D-4741-BFAAEE870425}"/>
                  </a:ext>
                </a:extLst>
              </p:cNvPr>
              <p:cNvSpPr>
                <a:spLocks/>
              </p:cNvSpPr>
              <p:nvPr/>
            </p:nvSpPr>
            <p:spPr bwMode="blackWhite">
              <a:xfrm>
                <a:off x="2922"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8" name="Freeform 82">
                <a:extLst>
                  <a:ext uri="{FF2B5EF4-FFF2-40B4-BE49-F238E27FC236}">
                    <a16:creationId xmlns:a16="http://schemas.microsoft.com/office/drawing/2014/main" id="{0605BE70-6882-69E2-B47C-A971CA3077C5}"/>
                  </a:ext>
                </a:extLst>
              </p:cNvPr>
              <p:cNvSpPr>
                <a:spLocks/>
              </p:cNvSpPr>
              <p:nvPr/>
            </p:nvSpPr>
            <p:spPr bwMode="blackWhite">
              <a:xfrm>
                <a:off x="3320" y="3269"/>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699" name="Freeform 83">
                <a:extLst>
                  <a:ext uri="{FF2B5EF4-FFF2-40B4-BE49-F238E27FC236}">
                    <a16:creationId xmlns:a16="http://schemas.microsoft.com/office/drawing/2014/main" id="{5A380132-830B-AF42-7D64-EC67D28E451C}"/>
                  </a:ext>
                </a:extLst>
              </p:cNvPr>
              <p:cNvSpPr>
                <a:spLocks/>
              </p:cNvSpPr>
              <p:nvPr/>
            </p:nvSpPr>
            <p:spPr bwMode="blackWhite">
              <a:xfrm>
                <a:off x="3206" y="3383"/>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00" name="Line 84">
                <a:extLst>
                  <a:ext uri="{FF2B5EF4-FFF2-40B4-BE49-F238E27FC236}">
                    <a16:creationId xmlns:a16="http://schemas.microsoft.com/office/drawing/2014/main" id="{AA7B4CB6-5A65-1A3A-B48E-CF5E48FFBCB1}"/>
                  </a:ext>
                </a:extLst>
              </p:cNvPr>
              <p:cNvSpPr>
                <a:spLocks noChangeShapeType="1"/>
              </p:cNvSpPr>
              <p:nvPr/>
            </p:nvSpPr>
            <p:spPr bwMode="blackWhite">
              <a:xfrm flipV="1">
                <a:off x="3263" y="3392"/>
                <a:ext cx="1" cy="67"/>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01" name="Line 85">
                <a:extLst>
                  <a:ext uri="{FF2B5EF4-FFF2-40B4-BE49-F238E27FC236}">
                    <a16:creationId xmlns:a16="http://schemas.microsoft.com/office/drawing/2014/main" id="{5F9413A6-4F3D-3708-0A8A-2D287C15F09C}"/>
                  </a:ext>
                </a:extLst>
              </p:cNvPr>
              <p:cNvSpPr>
                <a:spLocks noChangeShapeType="1"/>
              </p:cNvSpPr>
              <p:nvPr/>
            </p:nvSpPr>
            <p:spPr bwMode="blackWhite">
              <a:xfrm flipV="1">
                <a:off x="3168"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02" name="Line 86">
                <a:extLst>
                  <a:ext uri="{FF2B5EF4-FFF2-40B4-BE49-F238E27FC236}">
                    <a16:creationId xmlns:a16="http://schemas.microsoft.com/office/drawing/2014/main" id="{C4A2E7EE-085D-A642-429E-7C9A9C7CB847}"/>
                  </a:ext>
                </a:extLst>
              </p:cNvPr>
              <p:cNvSpPr>
                <a:spLocks noChangeShapeType="1"/>
              </p:cNvSpPr>
              <p:nvPr/>
            </p:nvSpPr>
            <p:spPr bwMode="blackWhite">
              <a:xfrm flipV="1">
                <a:off x="3358"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03" name="Freeform 87">
                <a:extLst>
                  <a:ext uri="{FF2B5EF4-FFF2-40B4-BE49-F238E27FC236}">
                    <a16:creationId xmlns:a16="http://schemas.microsoft.com/office/drawing/2014/main" id="{9AEC758A-4619-D7EE-BBD7-39B00652BD21}"/>
                  </a:ext>
                </a:extLst>
              </p:cNvPr>
              <p:cNvSpPr>
                <a:spLocks/>
              </p:cNvSpPr>
              <p:nvPr/>
            </p:nvSpPr>
            <p:spPr bwMode="blackWhite">
              <a:xfrm>
                <a:off x="3762" y="3459"/>
                <a:ext cx="570" cy="56"/>
              </a:xfrm>
              <a:custGeom>
                <a:avLst/>
                <a:gdLst>
                  <a:gd name="T0" fmla="*/ 0 w 570"/>
                  <a:gd name="T1" fmla="*/ 56 h 56"/>
                  <a:gd name="T2" fmla="*/ 0 w 570"/>
                  <a:gd name="T3" fmla="*/ 0 h 56"/>
                  <a:gd name="T4" fmla="*/ 570 w 570"/>
                  <a:gd name="T5" fmla="*/ 0 h 56"/>
                  <a:gd name="T6" fmla="*/ 570 w 570"/>
                  <a:gd name="T7" fmla="*/ 56 h 56"/>
                </a:gdLst>
                <a:ahLst/>
                <a:cxnLst>
                  <a:cxn ang="0">
                    <a:pos x="T0" y="T1"/>
                  </a:cxn>
                  <a:cxn ang="0">
                    <a:pos x="T2" y="T3"/>
                  </a:cxn>
                  <a:cxn ang="0">
                    <a:pos x="T4" y="T5"/>
                  </a:cxn>
                  <a:cxn ang="0">
                    <a:pos x="T6" y="T7"/>
                  </a:cxn>
                </a:cxnLst>
                <a:rect l="0" t="0" r="r" b="b"/>
                <a:pathLst>
                  <a:path w="570" h="56">
                    <a:moveTo>
                      <a:pt x="0" y="56"/>
                    </a:moveTo>
                    <a:lnTo>
                      <a:pt x="0" y="0"/>
                    </a:lnTo>
                    <a:lnTo>
                      <a:pt x="570" y="0"/>
                    </a:lnTo>
                    <a:lnTo>
                      <a:pt x="570" y="56"/>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04" name="Freeform 88">
                <a:extLst>
                  <a:ext uri="{FF2B5EF4-FFF2-40B4-BE49-F238E27FC236}">
                    <a16:creationId xmlns:a16="http://schemas.microsoft.com/office/drawing/2014/main" id="{5F63AEC8-BD24-601C-D593-F91855432048}"/>
                  </a:ext>
                </a:extLst>
              </p:cNvPr>
              <p:cNvSpPr>
                <a:spLocks/>
              </p:cNvSpPr>
              <p:nvPr/>
            </p:nvSpPr>
            <p:spPr bwMode="blackWhite">
              <a:xfrm>
                <a:off x="4009"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05" name="Freeform 89">
                <a:extLst>
                  <a:ext uri="{FF2B5EF4-FFF2-40B4-BE49-F238E27FC236}">
                    <a16:creationId xmlns:a16="http://schemas.microsoft.com/office/drawing/2014/main" id="{5FBF6936-3514-D2CA-C925-CDE8D84FDABF}"/>
                  </a:ext>
                </a:extLst>
              </p:cNvPr>
              <p:cNvSpPr>
                <a:spLocks/>
              </p:cNvSpPr>
              <p:nvPr/>
            </p:nvSpPr>
            <p:spPr bwMode="blackWhite">
              <a:xfrm>
                <a:off x="3895"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06" name="Freeform 90">
                <a:extLst>
                  <a:ext uri="{FF2B5EF4-FFF2-40B4-BE49-F238E27FC236}">
                    <a16:creationId xmlns:a16="http://schemas.microsoft.com/office/drawing/2014/main" id="{989461F7-BCA5-AA3F-24C1-0ECB10DE32C8}"/>
                  </a:ext>
                </a:extLst>
              </p:cNvPr>
              <p:cNvSpPr>
                <a:spLocks/>
              </p:cNvSpPr>
              <p:nvPr/>
            </p:nvSpPr>
            <p:spPr bwMode="blackWhite">
              <a:xfrm>
                <a:off x="4199"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07" name="Freeform 91">
                <a:extLst>
                  <a:ext uri="{FF2B5EF4-FFF2-40B4-BE49-F238E27FC236}">
                    <a16:creationId xmlns:a16="http://schemas.microsoft.com/office/drawing/2014/main" id="{CE5DF0B8-E559-ECCC-0113-7887BE88D945}"/>
                  </a:ext>
                </a:extLst>
              </p:cNvPr>
              <p:cNvSpPr>
                <a:spLocks/>
              </p:cNvSpPr>
              <p:nvPr/>
            </p:nvSpPr>
            <p:spPr bwMode="blackWhite">
              <a:xfrm>
                <a:off x="4085"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08" name="Freeform 92">
                <a:extLst>
                  <a:ext uri="{FF2B5EF4-FFF2-40B4-BE49-F238E27FC236}">
                    <a16:creationId xmlns:a16="http://schemas.microsoft.com/office/drawing/2014/main" id="{23A9E094-0D6F-5EE5-D439-C50B38B40FA3}"/>
                  </a:ext>
                </a:extLst>
              </p:cNvPr>
              <p:cNvSpPr>
                <a:spLocks/>
              </p:cNvSpPr>
              <p:nvPr/>
            </p:nvSpPr>
            <p:spPr bwMode="blackWhite">
              <a:xfrm>
                <a:off x="4389"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09" name="Freeform 93">
                <a:extLst>
                  <a:ext uri="{FF2B5EF4-FFF2-40B4-BE49-F238E27FC236}">
                    <a16:creationId xmlns:a16="http://schemas.microsoft.com/office/drawing/2014/main" id="{8F0EC624-BAAA-648F-6C44-89F5E0638E67}"/>
                  </a:ext>
                </a:extLst>
              </p:cNvPr>
              <p:cNvSpPr>
                <a:spLocks/>
              </p:cNvSpPr>
              <p:nvPr/>
            </p:nvSpPr>
            <p:spPr bwMode="blackWhite">
              <a:xfrm>
                <a:off x="4275"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10" name="Freeform 94">
                <a:extLst>
                  <a:ext uri="{FF2B5EF4-FFF2-40B4-BE49-F238E27FC236}">
                    <a16:creationId xmlns:a16="http://schemas.microsoft.com/office/drawing/2014/main" id="{09B74751-D4EE-9D8A-6C51-1FB6E88ABA78}"/>
                  </a:ext>
                </a:extLst>
              </p:cNvPr>
              <p:cNvSpPr>
                <a:spLocks/>
              </p:cNvSpPr>
              <p:nvPr/>
            </p:nvSpPr>
            <p:spPr bwMode="blackWhite">
              <a:xfrm>
                <a:off x="3819"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11" name="Freeform 95">
                <a:extLst>
                  <a:ext uri="{FF2B5EF4-FFF2-40B4-BE49-F238E27FC236}">
                    <a16:creationId xmlns:a16="http://schemas.microsoft.com/office/drawing/2014/main" id="{4644DF9F-74DD-8740-E12C-8991618A6C5B}"/>
                  </a:ext>
                </a:extLst>
              </p:cNvPr>
              <p:cNvSpPr>
                <a:spLocks/>
              </p:cNvSpPr>
              <p:nvPr/>
            </p:nvSpPr>
            <p:spPr bwMode="blackWhite">
              <a:xfrm>
                <a:off x="3705"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12" name="Freeform 96">
                <a:extLst>
                  <a:ext uri="{FF2B5EF4-FFF2-40B4-BE49-F238E27FC236}">
                    <a16:creationId xmlns:a16="http://schemas.microsoft.com/office/drawing/2014/main" id="{4A37CED9-7B00-2C4C-D3D3-C4BAEFE0F9C6}"/>
                  </a:ext>
                </a:extLst>
              </p:cNvPr>
              <p:cNvSpPr>
                <a:spLocks/>
              </p:cNvSpPr>
              <p:nvPr/>
            </p:nvSpPr>
            <p:spPr bwMode="blackWhite">
              <a:xfrm>
                <a:off x="4104" y="3269"/>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13" name="Freeform 97">
                <a:extLst>
                  <a:ext uri="{FF2B5EF4-FFF2-40B4-BE49-F238E27FC236}">
                    <a16:creationId xmlns:a16="http://schemas.microsoft.com/office/drawing/2014/main" id="{47D405E4-4ED8-8457-4C9F-3484A459AF8E}"/>
                  </a:ext>
                </a:extLst>
              </p:cNvPr>
              <p:cNvSpPr>
                <a:spLocks/>
              </p:cNvSpPr>
              <p:nvPr/>
            </p:nvSpPr>
            <p:spPr bwMode="blackWhite">
              <a:xfrm>
                <a:off x="3990" y="3383"/>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14" name="Line 98">
                <a:extLst>
                  <a:ext uri="{FF2B5EF4-FFF2-40B4-BE49-F238E27FC236}">
                    <a16:creationId xmlns:a16="http://schemas.microsoft.com/office/drawing/2014/main" id="{7FCF8679-C89F-2BB3-11B1-7D6195E728B3}"/>
                  </a:ext>
                </a:extLst>
              </p:cNvPr>
              <p:cNvSpPr>
                <a:spLocks noChangeShapeType="1"/>
              </p:cNvSpPr>
              <p:nvPr/>
            </p:nvSpPr>
            <p:spPr bwMode="blackWhite">
              <a:xfrm flipV="1">
                <a:off x="4047" y="3392"/>
                <a:ext cx="1" cy="67"/>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15" name="Line 99">
                <a:extLst>
                  <a:ext uri="{FF2B5EF4-FFF2-40B4-BE49-F238E27FC236}">
                    <a16:creationId xmlns:a16="http://schemas.microsoft.com/office/drawing/2014/main" id="{D87CE91B-4F6F-186A-CAD4-454B647927D8}"/>
                  </a:ext>
                </a:extLst>
              </p:cNvPr>
              <p:cNvSpPr>
                <a:spLocks noChangeShapeType="1"/>
              </p:cNvSpPr>
              <p:nvPr/>
            </p:nvSpPr>
            <p:spPr bwMode="blackWhite">
              <a:xfrm flipV="1">
                <a:off x="3952"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16" name="Line 100">
                <a:extLst>
                  <a:ext uri="{FF2B5EF4-FFF2-40B4-BE49-F238E27FC236}">
                    <a16:creationId xmlns:a16="http://schemas.microsoft.com/office/drawing/2014/main" id="{AF9F7AA0-C4AF-93AF-0001-BA8D9C8E0533}"/>
                  </a:ext>
                </a:extLst>
              </p:cNvPr>
              <p:cNvSpPr>
                <a:spLocks noChangeShapeType="1"/>
              </p:cNvSpPr>
              <p:nvPr/>
            </p:nvSpPr>
            <p:spPr bwMode="blackWhite">
              <a:xfrm flipV="1">
                <a:off x="4142"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17" name="Freeform 101">
                <a:extLst>
                  <a:ext uri="{FF2B5EF4-FFF2-40B4-BE49-F238E27FC236}">
                    <a16:creationId xmlns:a16="http://schemas.microsoft.com/office/drawing/2014/main" id="{4CD84E61-E934-98A1-4D9F-8CD410F69D5A}"/>
                  </a:ext>
                </a:extLst>
              </p:cNvPr>
              <p:cNvSpPr>
                <a:spLocks/>
              </p:cNvSpPr>
              <p:nvPr/>
            </p:nvSpPr>
            <p:spPr bwMode="blackWhite">
              <a:xfrm>
                <a:off x="4545" y="3459"/>
                <a:ext cx="570" cy="56"/>
              </a:xfrm>
              <a:custGeom>
                <a:avLst/>
                <a:gdLst>
                  <a:gd name="T0" fmla="*/ 0 w 570"/>
                  <a:gd name="T1" fmla="*/ 56 h 56"/>
                  <a:gd name="T2" fmla="*/ 0 w 570"/>
                  <a:gd name="T3" fmla="*/ 0 h 56"/>
                  <a:gd name="T4" fmla="*/ 570 w 570"/>
                  <a:gd name="T5" fmla="*/ 0 h 56"/>
                  <a:gd name="T6" fmla="*/ 570 w 570"/>
                  <a:gd name="T7" fmla="*/ 56 h 56"/>
                </a:gdLst>
                <a:ahLst/>
                <a:cxnLst>
                  <a:cxn ang="0">
                    <a:pos x="T0" y="T1"/>
                  </a:cxn>
                  <a:cxn ang="0">
                    <a:pos x="T2" y="T3"/>
                  </a:cxn>
                  <a:cxn ang="0">
                    <a:pos x="T4" y="T5"/>
                  </a:cxn>
                  <a:cxn ang="0">
                    <a:pos x="T6" y="T7"/>
                  </a:cxn>
                </a:cxnLst>
                <a:rect l="0" t="0" r="r" b="b"/>
                <a:pathLst>
                  <a:path w="570" h="56">
                    <a:moveTo>
                      <a:pt x="0" y="56"/>
                    </a:moveTo>
                    <a:lnTo>
                      <a:pt x="0" y="0"/>
                    </a:lnTo>
                    <a:lnTo>
                      <a:pt x="570" y="0"/>
                    </a:lnTo>
                    <a:lnTo>
                      <a:pt x="570" y="56"/>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18" name="Freeform 102">
                <a:extLst>
                  <a:ext uri="{FF2B5EF4-FFF2-40B4-BE49-F238E27FC236}">
                    <a16:creationId xmlns:a16="http://schemas.microsoft.com/office/drawing/2014/main" id="{F73D6F6E-39CB-3034-9D17-5EF9F09DC761}"/>
                  </a:ext>
                </a:extLst>
              </p:cNvPr>
              <p:cNvSpPr>
                <a:spLocks/>
              </p:cNvSpPr>
              <p:nvPr/>
            </p:nvSpPr>
            <p:spPr bwMode="blackWhite">
              <a:xfrm>
                <a:off x="4792"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19" name="Freeform 103">
                <a:extLst>
                  <a:ext uri="{FF2B5EF4-FFF2-40B4-BE49-F238E27FC236}">
                    <a16:creationId xmlns:a16="http://schemas.microsoft.com/office/drawing/2014/main" id="{C1FF2740-CE4C-EBA3-8995-3BC7E0419899}"/>
                  </a:ext>
                </a:extLst>
              </p:cNvPr>
              <p:cNvSpPr>
                <a:spLocks/>
              </p:cNvSpPr>
              <p:nvPr/>
            </p:nvSpPr>
            <p:spPr bwMode="blackWhite">
              <a:xfrm>
                <a:off x="4678"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0" name="Freeform 104">
                <a:extLst>
                  <a:ext uri="{FF2B5EF4-FFF2-40B4-BE49-F238E27FC236}">
                    <a16:creationId xmlns:a16="http://schemas.microsoft.com/office/drawing/2014/main" id="{11B6C66E-0448-FE20-E145-203FD72FB27F}"/>
                  </a:ext>
                </a:extLst>
              </p:cNvPr>
              <p:cNvSpPr>
                <a:spLocks/>
              </p:cNvSpPr>
              <p:nvPr/>
            </p:nvSpPr>
            <p:spPr bwMode="blackWhite">
              <a:xfrm>
                <a:off x="4982"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1" name="Freeform 105">
                <a:extLst>
                  <a:ext uri="{FF2B5EF4-FFF2-40B4-BE49-F238E27FC236}">
                    <a16:creationId xmlns:a16="http://schemas.microsoft.com/office/drawing/2014/main" id="{3BCCDF45-99E1-C6EF-F433-A8FFA37450C2}"/>
                  </a:ext>
                </a:extLst>
              </p:cNvPr>
              <p:cNvSpPr>
                <a:spLocks/>
              </p:cNvSpPr>
              <p:nvPr/>
            </p:nvSpPr>
            <p:spPr bwMode="blackWhite">
              <a:xfrm>
                <a:off x="4868"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2" name="Freeform 106">
                <a:extLst>
                  <a:ext uri="{FF2B5EF4-FFF2-40B4-BE49-F238E27FC236}">
                    <a16:creationId xmlns:a16="http://schemas.microsoft.com/office/drawing/2014/main" id="{48E36B6E-5954-CF74-99B0-32AD7D27F7F1}"/>
                  </a:ext>
                </a:extLst>
              </p:cNvPr>
              <p:cNvSpPr>
                <a:spLocks/>
              </p:cNvSpPr>
              <p:nvPr/>
            </p:nvSpPr>
            <p:spPr bwMode="blackWhite">
              <a:xfrm>
                <a:off x="5172"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3" name="Freeform 107">
                <a:extLst>
                  <a:ext uri="{FF2B5EF4-FFF2-40B4-BE49-F238E27FC236}">
                    <a16:creationId xmlns:a16="http://schemas.microsoft.com/office/drawing/2014/main" id="{99558F4D-CD2A-FB5B-9EEA-CBDC15A6977F}"/>
                  </a:ext>
                </a:extLst>
              </p:cNvPr>
              <p:cNvSpPr>
                <a:spLocks/>
              </p:cNvSpPr>
              <p:nvPr/>
            </p:nvSpPr>
            <p:spPr bwMode="blackWhite">
              <a:xfrm>
                <a:off x="5058"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4" name="Freeform 108">
                <a:extLst>
                  <a:ext uri="{FF2B5EF4-FFF2-40B4-BE49-F238E27FC236}">
                    <a16:creationId xmlns:a16="http://schemas.microsoft.com/office/drawing/2014/main" id="{9D587577-58F4-DCB0-FA42-A64237D874DF}"/>
                  </a:ext>
                </a:extLst>
              </p:cNvPr>
              <p:cNvSpPr>
                <a:spLocks/>
              </p:cNvSpPr>
              <p:nvPr/>
            </p:nvSpPr>
            <p:spPr bwMode="blackWhite">
              <a:xfrm>
                <a:off x="4602" y="3515"/>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5" name="Freeform 109">
                <a:extLst>
                  <a:ext uri="{FF2B5EF4-FFF2-40B4-BE49-F238E27FC236}">
                    <a16:creationId xmlns:a16="http://schemas.microsoft.com/office/drawing/2014/main" id="{25DFBFBB-93B2-2BDC-4DA2-3C0881C6F8EA}"/>
                  </a:ext>
                </a:extLst>
              </p:cNvPr>
              <p:cNvSpPr>
                <a:spLocks/>
              </p:cNvSpPr>
              <p:nvPr/>
            </p:nvSpPr>
            <p:spPr bwMode="blackWhite">
              <a:xfrm>
                <a:off x="4488" y="3629"/>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6" name="Freeform 110">
                <a:extLst>
                  <a:ext uri="{FF2B5EF4-FFF2-40B4-BE49-F238E27FC236}">
                    <a16:creationId xmlns:a16="http://schemas.microsoft.com/office/drawing/2014/main" id="{663AEB87-F0BB-83B9-EEB9-E44348C1DCB9}"/>
                  </a:ext>
                </a:extLst>
              </p:cNvPr>
              <p:cNvSpPr>
                <a:spLocks/>
              </p:cNvSpPr>
              <p:nvPr/>
            </p:nvSpPr>
            <p:spPr bwMode="blackWhite">
              <a:xfrm>
                <a:off x="4887" y="3269"/>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7" name="Freeform 111">
                <a:extLst>
                  <a:ext uri="{FF2B5EF4-FFF2-40B4-BE49-F238E27FC236}">
                    <a16:creationId xmlns:a16="http://schemas.microsoft.com/office/drawing/2014/main" id="{54C910A9-68D4-6DC6-6ECF-903F21A03632}"/>
                  </a:ext>
                </a:extLst>
              </p:cNvPr>
              <p:cNvSpPr>
                <a:spLocks/>
              </p:cNvSpPr>
              <p:nvPr/>
            </p:nvSpPr>
            <p:spPr bwMode="blackWhite">
              <a:xfrm>
                <a:off x="4773" y="3383"/>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28" name="Line 112">
                <a:extLst>
                  <a:ext uri="{FF2B5EF4-FFF2-40B4-BE49-F238E27FC236}">
                    <a16:creationId xmlns:a16="http://schemas.microsoft.com/office/drawing/2014/main" id="{B1AFC6F7-FFF8-B1CE-56A0-393BF8B165AB}"/>
                  </a:ext>
                </a:extLst>
              </p:cNvPr>
              <p:cNvSpPr>
                <a:spLocks noChangeShapeType="1"/>
              </p:cNvSpPr>
              <p:nvPr/>
            </p:nvSpPr>
            <p:spPr bwMode="blackWhite">
              <a:xfrm flipV="1">
                <a:off x="4830" y="3392"/>
                <a:ext cx="1" cy="67"/>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29" name="Line 113">
                <a:extLst>
                  <a:ext uri="{FF2B5EF4-FFF2-40B4-BE49-F238E27FC236}">
                    <a16:creationId xmlns:a16="http://schemas.microsoft.com/office/drawing/2014/main" id="{1F4EE2A7-4D3F-1022-2DC5-AA952ACBECEB}"/>
                  </a:ext>
                </a:extLst>
              </p:cNvPr>
              <p:cNvSpPr>
                <a:spLocks noChangeShapeType="1"/>
              </p:cNvSpPr>
              <p:nvPr/>
            </p:nvSpPr>
            <p:spPr bwMode="blackWhite">
              <a:xfrm flipV="1">
                <a:off x="4735"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30" name="Line 114">
                <a:extLst>
                  <a:ext uri="{FF2B5EF4-FFF2-40B4-BE49-F238E27FC236}">
                    <a16:creationId xmlns:a16="http://schemas.microsoft.com/office/drawing/2014/main" id="{EF245BE7-C662-5599-D653-D850DF1BD786}"/>
                  </a:ext>
                </a:extLst>
              </p:cNvPr>
              <p:cNvSpPr>
                <a:spLocks noChangeShapeType="1"/>
              </p:cNvSpPr>
              <p:nvPr/>
            </p:nvSpPr>
            <p:spPr bwMode="blackWhite">
              <a:xfrm flipV="1">
                <a:off x="4925" y="3459"/>
                <a:ext cx="1" cy="5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31" name="Freeform 115">
                <a:extLst>
                  <a:ext uri="{FF2B5EF4-FFF2-40B4-BE49-F238E27FC236}">
                    <a16:creationId xmlns:a16="http://schemas.microsoft.com/office/drawing/2014/main" id="{260C651D-FC36-F86A-60E4-71BBFA28AD9A}"/>
                  </a:ext>
                </a:extLst>
              </p:cNvPr>
              <p:cNvSpPr>
                <a:spLocks/>
              </p:cNvSpPr>
              <p:nvPr/>
            </p:nvSpPr>
            <p:spPr bwMode="blackWhite">
              <a:xfrm>
                <a:off x="768" y="2172"/>
                <a:ext cx="551" cy="57"/>
              </a:xfrm>
              <a:custGeom>
                <a:avLst/>
                <a:gdLst>
                  <a:gd name="T0" fmla="*/ 0 w 551"/>
                  <a:gd name="T1" fmla="*/ 57 h 57"/>
                  <a:gd name="T2" fmla="*/ 0 w 551"/>
                  <a:gd name="T3" fmla="*/ 0 h 57"/>
                  <a:gd name="T4" fmla="*/ 551 w 551"/>
                  <a:gd name="T5" fmla="*/ 0 h 57"/>
                  <a:gd name="T6" fmla="*/ 551 w 551"/>
                  <a:gd name="T7" fmla="*/ 57 h 57"/>
                </a:gdLst>
                <a:ahLst/>
                <a:cxnLst>
                  <a:cxn ang="0">
                    <a:pos x="T0" y="T1"/>
                  </a:cxn>
                  <a:cxn ang="0">
                    <a:pos x="T2" y="T3"/>
                  </a:cxn>
                  <a:cxn ang="0">
                    <a:pos x="T4" y="T5"/>
                  </a:cxn>
                  <a:cxn ang="0">
                    <a:pos x="T6" y="T7"/>
                  </a:cxn>
                </a:cxnLst>
                <a:rect l="0" t="0" r="r" b="b"/>
                <a:pathLst>
                  <a:path w="551" h="57">
                    <a:moveTo>
                      <a:pt x="0" y="57"/>
                    </a:moveTo>
                    <a:lnTo>
                      <a:pt x="0" y="0"/>
                    </a:lnTo>
                    <a:lnTo>
                      <a:pt x="551" y="0"/>
                    </a:lnTo>
                    <a:lnTo>
                      <a:pt x="551"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32" name="Freeform 116">
                <a:extLst>
                  <a:ext uri="{FF2B5EF4-FFF2-40B4-BE49-F238E27FC236}">
                    <a16:creationId xmlns:a16="http://schemas.microsoft.com/office/drawing/2014/main" id="{7B75E2BD-ED87-28BA-6D80-5AB9983B7C2C}"/>
                  </a:ext>
                </a:extLst>
              </p:cNvPr>
              <p:cNvSpPr>
                <a:spLocks/>
              </p:cNvSpPr>
              <p:nvPr/>
            </p:nvSpPr>
            <p:spPr bwMode="blackWhite">
              <a:xfrm>
                <a:off x="1661" y="1737"/>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33" name="Freeform 117">
                <a:extLst>
                  <a:ext uri="{FF2B5EF4-FFF2-40B4-BE49-F238E27FC236}">
                    <a16:creationId xmlns:a16="http://schemas.microsoft.com/office/drawing/2014/main" id="{C886C038-2B87-5650-A565-5D691F527651}"/>
                  </a:ext>
                </a:extLst>
              </p:cNvPr>
              <p:cNvSpPr>
                <a:spLocks/>
              </p:cNvSpPr>
              <p:nvPr/>
            </p:nvSpPr>
            <p:spPr bwMode="blackWhite">
              <a:xfrm>
                <a:off x="1547" y="1850"/>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34" name="Line 118">
                <a:extLst>
                  <a:ext uri="{FF2B5EF4-FFF2-40B4-BE49-F238E27FC236}">
                    <a16:creationId xmlns:a16="http://schemas.microsoft.com/office/drawing/2014/main" id="{6655EA02-01FC-4501-DC1C-8D33A8B7F5ED}"/>
                  </a:ext>
                </a:extLst>
              </p:cNvPr>
              <p:cNvSpPr>
                <a:spLocks noChangeShapeType="1"/>
              </p:cNvSpPr>
              <p:nvPr/>
            </p:nvSpPr>
            <p:spPr bwMode="blackWhite">
              <a:xfrm flipV="1">
                <a:off x="1604" y="1860"/>
                <a:ext cx="1" cy="6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35" name="Freeform 119">
                <a:extLst>
                  <a:ext uri="{FF2B5EF4-FFF2-40B4-BE49-F238E27FC236}">
                    <a16:creationId xmlns:a16="http://schemas.microsoft.com/office/drawing/2014/main" id="{FC475412-85DC-9AAF-B0BC-4853C5258946}"/>
                  </a:ext>
                </a:extLst>
              </p:cNvPr>
              <p:cNvSpPr>
                <a:spLocks/>
              </p:cNvSpPr>
              <p:nvPr/>
            </p:nvSpPr>
            <p:spPr bwMode="blackWhite">
              <a:xfrm>
                <a:off x="1044" y="1926"/>
                <a:ext cx="1101" cy="57"/>
              </a:xfrm>
              <a:custGeom>
                <a:avLst/>
                <a:gdLst>
                  <a:gd name="T0" fmla="*/ 0 w 1101"/>
                  <a:gd name="T1" fmla="*/ 57 h 57"/>
                  <a:gd name="T2" fmla="*/ 0 w 1101"/>
                  <a:gd name="T3" fmla="*/ 0 h 57"/>
                  <a:gd name="T4" fmla="*/ 1101 w 1101"/>
                  <a:gd name="T5" fmla="*/ 0 h 57"/>
                  <a:gd name="T6" fmla="*/ 1101 w 1101"/>
                  <a:gd name="T7" fmla="*/ 57 h 57"/>
                </a:gdLst>
                <a:ahLst/>
                <a:cxnLst>
                  <a:cxn ang="0">
                    <a:pos x="T0" y="T1"/>
                  </a:cxn>
                  <a:cxn ang="0">
                    <a:pos x="T2" y="T3"/>
                  </a:cxn>
                  <a:cxn ang="0">
                    <a:pos x="T4" y="T5"/>
                  </a:cxn>
                  <a:cxn ang="0">
                    <a:pos x="T6" y="T7"/>
                  </a:cxn>
                </a:cxnLst>
                <a:rect l="0" t="0" r="r" b="b"/>
                <a:pathLst>
                  <a:path w="1101" h="57">
                    <a:moveTo>
                      <a:pt x="0" y="57"/>
                    </a:moveTo>
                    <a:lnTo>
                      <a:pt x="0" y="0"/>
                    </a:lnTo>
                    <a:lnTo>
                      <a:pt x="1101" y="0"/>
                    </a:lnTo>
                    <a:lnTo>
                      <a:pt x="1101"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36" name="Freeform 120">
                <a:extLst>
                  <a:ext uri="{FF2B5EF4-FFF2-40B4-BE49-F238E27FC236}">
                    <a16:creationId xmlns:a16="http://schemas.microsoft.com/office/drawing/2014/main" id="{01055D24-443A-E4E5-131B-8CA9516488D4}"/>
                  </a:ext>
                </a:extLst>
              </p:cNvPr>
              <p:cNvSpPr>
                <a:spLocks/>
              </p:cNvSpPr>
              <p:nvPr/>
            </p:nvSpPr>
            <p:spPr bwMode="blackWhite">
              <a:xfrm>
                <a:off x="3202" y="2832"/>
                <a:ext cx="38" cy="267"/>
              </a:xfrm>
              <a:custGeom>
                <a:avLst/>
                <a:gdLst>
                  <a:gd name="T0" fmla="*/ 38 w 38"/>
                  <a:gd name="T1" fmla="*/ 267 h 267"/>
                  <a:gd name="T2" fmla="*/ 38 w 38"/>
                  <a:gd name="T3" fmla="*/ 38 h 267"/>
                  <a:gd name="T4" fmla="*/ 0 w 38"/>
                  <a:gd name="T5" fmla="*/ 0 h 267"/>
                  <a:gd name="T6" fmla="*/ 0 w 38"/>
                  <a:gd name="T7" fmla="*/ 229 h 267"/>
                  <a:gd name="T8" fmla="*/ 38 w 38"/>
                  <a:gd name="T9" fmla="*/ 267 h 267"/>
                  <a:gd name="T10" fmla="*/ 38 w 38"/>
                  <a:gd name="T11" fmla="*/ 267 h 267"/>
                </a:gdLst>
                <a:ahLst/>
                <a:cxnLst>
                  <a:cxn ang="0">
                    <a:pos x="T0" y="T1"/>
                  </a:cxn>
                  <a:cxn ang="0">
                    <a:pos x="T2" y="T3"/>
                  </a:cxn>
                  <a:cxn ang="0">
                    <a:pos x="T4" y="T5"/>
                  </a:cxn>
                  <a:cxn ang="0">
                    <a:pos x="T6" y="T7"/>
                  </a:cxn>
                  <a:cxn ang="0">
                    <a:pos x="T8" y="T9"/>
                  </a:cxn>
                  <a:cxn ang="0">
                    <a:pos x="T10" y="T11"/>
                  </a:cxn>
                </a:cxnLst>
                <a:rect l="0" t="0" r="r" b="b"/>
                <a:pathLst>
                  <a:path w="38" h="267">
                    <a:moveTo>
                      <a:pt x="38" y="267"/>
                    </a:moveTo>
                    <a:lnTo>
                      <a:pt x="38" y="38"/>
                    </a:lnTo>
                    <a:lnTo>
                      <a:pt x="0" y="0"/>
                    </a:lnTo>
                    <a:lnTo>
                      <a:pt x="0" y="229"/>
                    </a:lnTo>
                    <a:lnTo>
                      <a:pt x="38" y="267"/>
                    </a:lnTo>
                    <a:lnTo>
                      <a:pt x="38" y="267"/>
                    </a:lnTo>
                    <a:close/>
                  </a:path>
                </a:pathLst>
              </a:custGeom>
              <a:solidFill>
                <a:srgbClr val="D4788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37" name="Freeform 121">
                <a:extLst>
                  <a:ext uri="{FF2B5EF4-FFF2-40B4-BE49-F238E27FC236}">
                    <a16:creationId xmlns:a16="http://schemas.microsoft.com/office/drawing/2014/main" id="{2F296C46-7038-4A1C-72C2-7B686AE063EC}"/>
                  </a:ext>
                </a:extLst>
              </p:cNvPr>
              <p:cNvSpPr>
                <a:spLocks/>
              </p:cNvSpPr>
              <p:nvPr/>
            </p:nvSpPr>
            <p:spPr bwMode="blackWhite">
              <a:xfrm>
                <a:off x="849"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38" name="Freeform 122">
                <a:extLst>
                  <a:ext uri="{FF2B5EF4-FFF2-40B4-BE49-F238E27FC236}">
                    <a16:creationId xmlns:a16="http://schemas.microsoft.com/office/drawing/2014/main" id="{F084A472-9337-D20E-B991-646EBEB0D233}"/>
                  </a:ext>
                </a:extLst>
              </p:cNvPr>
              <p:cNvSpPr>
                <a:spLocks/>
              </p:cNvSpPr>
              <p:nvPr/>
            </p:nvSpPr>
            <p:spPr bwMode="blackWhite">
              <a:xfrm>
                <a:off x="574"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39" name="Freeform 123">
                <a:extLst>
                  <a:ext uri="{FF2B5EF4-FFF2-40B4-BE49-F238E27FC236}">
                    <a16:creationId xmlns:a16="http://schemas.microsoft.com/office/drawing/2014/main" id="{4E18E942-856C-2AFD-55A8-31B42E2DD281}"/>
                  </a:ext>
                </a:extLst>
              </p:cNvPr>
              <p:cNvSpPr>
                <a:spLocks/>
              </p:cNvSpPr>
              <p:nvPr/>
            </p:nvSpPr>
            <p:spPr bwMode="blackWhite">
              <a:xfrm>
                <a:off x="764"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40" name="Freeform 124">
                <a:extLst>
                  <a:ext uri="{FF2B5EF4-FFF2-40B4-BE49-F238E27FC236}">
                    <a16:creationId xmlns:a16="http://schemas.microsoft.com/office/drawing/2014/main" id="{8CE04954-D467-3593-8920-1AA8F1EAA68A}"/>
                  </a:ext>
                </a:extLst>
              </p:cNvPr>
              <p:cNvSpPr>
                <a:spLocks/>
              </p:cNvSpPr>
              <p:nvPr/>
            </p:nvSpPr>
            <p:spPr bwMode="blackWhite">
              <a:xfrm>
                <a:off x="954"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41" name="Freeform 125">
                <a:extLst>
                  <a:ext uri="{FF2B5EF4-FFF2-40B4-BE49-F238E27FC236}">
                    <a16:creationId xmlns:a16="http://schemas.microsoft.com/office/drawing/2014/main" id="{36FEEE3A-3C2F-CF38-EB0D-DF27B647B05D}"/>
                  </a:ext>
                </a:extLst>
              </p:cNvPr>
              <p:cNvSpPr>
                <a:spLocks/>
              </p:cNvSpPr>
              <p:nvPr/>
            </p:nvSpPr>
            <p:spPr bwMode="blackWhite">
              <a:xfrm>
                <a:off x="1144"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42" name="Freeform 126">
                <a:extLst>
                  <a:ext uri="{FF2B5EF4-FFF2-40B4-BE49-F238E27FC236}">
                    <a16:creationId xmlns:a16="http://schemas.microsoft.com/office/drawing/2014/main" id="{982BFC9A-60C0-234E-048B-75D1F66BC2CD}"/>
                  </a:ext>
                </a:extLst>
              </p:cNvPr>
              <p:cNvSpPr>
                <a:spLocks/>
              </p:cNvSpPr>
              <p:nvPr/>
            </p:nvSpPr>
            <p:spPr bwMode="blackWhite">
              <a:xfrm>
                <a:off x="574"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43" name="Freeform 127">
                <a:extLst>
                  <a:ext uri="{FF2B5EF4-FFF2-40B4-BE49-F238E27FC236}">
                    <a16:creationId xmlns:a16="http://schemas.microsoft.com/office/drawing/2014/main" id="{B0EC58D0-0A41-C713-3D8F-C850FB8FF248}"/>
                  </a:ext>
                </a:extLst>
              </p:cNvPr>
              <p:cNvSpPr>
                <a:spLocks/>
              </p:cNvSpPr>
              <p:nvPr/>
            </p:nvSpPr>
            <p:spPr bwMode="blackWhite">
              <a:xfrm>
                <a:off x="712" y="2229"/>
                <a:ext cx="113" cy="113"/>
              </a:xfrm>
              <a:custGeom>
                <a:avLst/>
                <a:gdLst>
                  <a:gd name="T0" fmla="*/ 113 w 113"/>
                  <a:gd name="T1" fmla="*/ 113 h 113"/>
                  <a:gd name="T2" fmla="*/ 113 w 113"/>
                  <a:gd name="T3" fmla="*/ 0 h 113"/>
                  <a:gd name="T4" fmla="*/ 0 w 113"/>
                  <a:gd name="T5" fmla="*/ 0 h 113"/>
                  <a:gd name="T6" fmla="*/ 0 w 113"/>
                  <a:gd name="T7" fmla="*/ 113 h 113"/>
                  <a:gd name="T8" fmla="*/ 113 w 113"/>
                  <a:gd name="T9" fmla="*/ 113 h 113"/>
                  <a:gd name="T10" fmla="*/ 113 w 113"/>
                  <a:gd name="T11" fmla="*/ 113 h 113"/>
                </a:gdLst>
                <a:ahLst/>
                <a:cxnLst>
                  <a:cxn ang="0">
                    <a:pos x="T0" y="T1"/>
                  </a:cxn>
                  <a:cxn ang="0">
                    <a:pos x="T2" y="T3"/>
                  </a:cxn>
                  <a:cxn ang="0">
                    <a:pos x="T4" y="T5"/>
                  </a:cxn>
                  <a:cxn ang="0">
                    <a:pos x="T6" y="T7"/>
                  </a:cxn>
                  <a:cxn ang="0">
                    <a:pos x="T8" y="T9"/>
                  </a:cxn>
                  <a:cxn ang="0">
                    <a:pos x="T10" y="T11"/>
                  </a:cxn>
                </a:cxnLst>
                <a:rect l="0" t="0" r="r" b="b"/>
                <a:pathLst>
                  <a:path w="113" h="113">
                    <a:moveTo>
                      <a:pt x="113" y="113"/>
                    </a:moveTo>
                    <a:lnTo>
                      <a:pt x="113" y="0"/>
                    </a:lnTo>
                    <a:lnTo>
                      <a:pt x="0" y="0"/>
                    </a:lnTo>
                    <a:lnTo>
                      <a:pt x="0" y="113"/>
                    </a:lnTo>
                    <a:lnTo>
                      <a:pt x="113" y="113"/>
                    </a:lnTo>
                    <a:lnTo>
                      <a:pt x="113" y="113"/>
                    </a:lnTo>
                    <a:close/>
                  </a:path>
                </a:pathLst>
              </a:custGeom>
              <a:solidFill>
                <a:srgbClr val="CAA7D1"/>
              </a:solidFill>
              <a:ln w="3175">
                <a:solidFill>
                  <a:srgbClr val="CAA7D1"/>
                </a:solidFill>
                <a:prstDash val="solid"/>
                <a:round/>
                <a:headEnd/>
                <a:tailEnd/>
              </a:ln>
            </p:spPr>
            <p:txBody>
              <a:bodyPr/>
              <a:lstStyle/>
              <a:p>
                <a:endParaRPr lang="en-VN"/>
              </a:p>
            </p:txBody>
          </p:sp>
          <p:sp>
            <p:nvSpPr>
              <p:cNvPr id="367744" name="Freeform 128">
                <a:extLst>
                  <a:ext uri="{FF2B5EF4-FFF2-40B4-BE49-F238E27FC236}">
                    <a16:creationId xmlns:a16="http://schemas.microsoft.com/office/drawing/2014/main" id="{FDDF3600-627F-6BCF-86C6-6276B1C20AD2}"/>
                  </a:ext>
                </a:extLst>
              </p:cNvPr>
              <p:cNvSpPr>
                <a:spLocks/>
              </p:cNvSpPr>
              <p:nvPr/>
            </p:nvSpPr>
            <p:spPr bwMode="blackWhite">
              <a:xfrm>
                <a:off x="1182" y="2415"/>
                <a:ext cx="275" cy="57"/>
              </a:xfrm>
              <a:custGeom>
                <a:avLst/>
                <a:gdLst>
                  <a:gd name="T0" fmla="*/ 0 w 275"/>
                  <a:gd name="T1" fmla="*/ 57 h 57"/>
                  <a:gd name="T2" fmla="*/ 0 w 275"/>
                  <a:gd name="T3" fmla="*/ 0 h 57"/>
                  <a:gd name="T4" fmla="*/ 275 w 275"/>
                  <a:gd name="T5" fmla="*/ 0 h 57"/>
                  <a:gd name="T6" fmla="*/ 275 w 275"/>
                  <a:gd name="T7" fmla="*/ 57 h 57"/>
                </a:gdLst>
                <a:ahLst/>
                <a:cxnLst>
                  <a:cxn ang="0">
                    <a:pos x="T0" y="T1"/>
                  </a:cxn>
                  <a:cxn ang="0">
                    <a:pos x="T2" y="T3"/>
                  </a:cxn>
                  <a:cxn ang="0">
                    <a:pos x="T4" y="T5"/>
                  </a:cxn>
                  <a:cxn ang="0">
                    <a:pos x="T6" y="T7"/>
                  </a:cxn>
                </a:cxnLst>
                <a:rect l="0" t="0" r="r" b="b"/>
                <a:pathLst>
                  <a:path w="275" h="57">
                    <a:moveTo>
                      <a:pt x="0" y="57"/>
                    </a:moveTo>
                    <a:lnTo>
                      <a:pt x="0" y="0"/>
                    </a:lnTo>
                    <a:lnTo>
                      <a:pt x="275" y="0"/>
                    </a:lnTo>
                    <a:lnTo>
                      <a:pt x="275"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45" name="Freeform 129">
                <a:extLst>
                  <a:ext uri="{FF2B5EF4-FFF2-40B4-BE49-F238E27FC236}">
                    <a16:creationId xmlns:a16="http://schemas.microsoft.com/office/drawing/2014/main" id="{DF2A2DCF-9758-149E-35C3-022F6A2531BF}"/>
                  </a:ext>
                </a:extLst>
              </p:cNvPr>
              <p:cNvSpPr>
                <a:spLocks/>
              </p:cNvSpPr>
              <p:nvPr/>
            </p:nvSpPr>
            <p:spPr bwMode="blackWhite">
              <a:xfrm>
                <a:off x="1514"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46" name="Freeform 130">
                <a:extLst>
                  <a:ext uri="{FF2B5EF4-FFF2-40B4-BE49-F238E27FC236}">
                    <a16:creationId xmlns:a16="http://schemas.microsoft.com/office/drawing/2014/main" id="{F186DFB5-BB5C-1A83-ECAD-96B07BDE757F}"/>
                  </a:ext>
                </a:extLst>
              </p:cNvPr>
              <p:cNvSpPr>
                <a:spLocks/>
              </p:cNvSpPr>
              <p:nvPr/>
            </p:nvSpPr>
            <p:spPr bwMode="blackWhite">
              <a:xfrm>
                <a:off x="1400"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47" name="Freeform 131">
                <a:extLst>
                  <a:ext uri="{FF2B5EF4-FFF2-40B4-BE49-F238E27FC236}">
                    <a16:creationId xmlns:a16="http://schemas.microsoft.com/office/drawing/2014/main" id="{437CDAB3-8354-C479-3E4F-8920C949E787}"/>
                  </a:ext>
                </a:extLst>
              </p:cNvPr>
              <p:cNvSpPr>
                <a:spLocks/>
              </p:cNvSpPr>
              <p:nvPr/>
            </p:nvSpPr>
            <p:spPr bwMode="blackWhite">
              <a:xfrm>
                <a:off x="1239"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48" name="Freeform 132">
                <a:extLst>
                  <a:ext uri="{FF2B5EF4-FFF2-40B4-BE49-F238E27FC236}">
                    <a16:creationId xmlns:a16="http://schemas.microsoft.com/office/drawing/2014/main" id="{91FA7A15-54AB-59D3-2DFE-CDBF6622320A}"/>
                  </a:ext>
                </a:extLst>
              </p:cNvPr>
              <p:cNvSpPr>
                <a:spLocks/>
              </p:cNvSpPr>
              <p:nvPr/>
            </p:nvSpPr>
            <p:spPr bwMode="blackWhite">
              <a:xfrm>
                <a:off x="1125"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49" name="Freeform 133">
                <a:extLst>
                  <a:ext uri="{FF2B5EF4-FFF2-40B4-BE49-F238E27FC236}">
                    <a16:creationId xmlns:a16="http://schemas.microsoft.com/office/drawing/2014/main" id="{5E3517F7-AECA-DDE1-0AF6-EBBF52925279}"/>
                  </a:ext>
                </a:extLst>
              </p:cNvPr>
              <p:cNvSpPr>
                <a:spLocks/>
              </p:cNvSpPr>
              <p:nvPr/>
            </p:nvSpPr>
            <p:spPr bwMode="blackWhite">
              <a:xfrm>
                <a:off x="1376"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50" name="Freeform 134">
                <a:extLst>
                  <a:ext uri="{FF2B5EF4-FFF2-40B4-BE49-F238E27FC236}">
                    <a16:creationId xmlns:a16="http://schemas.microsoft.com/office/drawing/2014/main" id="{8DF795F1-6365-42A0-335D-BA7D6B9A967A}"/>
                  </a:ext>
                </a:extLst>
              </p:cNvPr>
              <p:cNvSpPr>
                <a:spLocks/>
              </p:cNvSpPr>
              <p:nvPr/>
            </p:nvSpPr>
            <p:spPr bwMode="blackWhite">
              <a:xfrm>
                <a:off x="1262" y="2342"/>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51" name="Line 135">
                <a:extLst>
                  <a:ext uri="{FF2B5EF4-FFF2-40B4-BE49-F238E27FC236}">
                    <a16:creationId xmlns:a16="http://schemas.microsoft.com/office/drawing/2014/main" id="{8250CF49-8FF7-E0DF-E1F2-A43CC3E5AB84}"/>
                  </a:ext>
                </a:extLst>
              </p:cNvPr>
              <p:cNvSpPr>
                <a:spLocks noChangeShapeType="1"/>
              </p:cNvSpPr>
              <p:nvPr/>
            </p:nvSpPr>
            <p:spPr bwMode="blackWhite">
              <a:xfrm flipV="1">
                <a:off x="1319"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52" name="Freeform 136">
                <a:extLst>
                  <a:ext uri="{FF2B5EF4-FFF2-40B4-BE49-F238E27FC236}">
                    <a16:creationId xmlns:a16="http://schemas.microsoft.com/office/drawing/2014/main" id="{CB5DD687-B0AD-0878-847E-66F1C6BA6B92}"/>
                  </a:ext>
                </a:extLst>
              </p:cNvPr>
              <p:cNvSpPr>
                <a:spLocks/>
              </p:cNvSpPr>
              <p:nvPr/>
            </p:nvSpPr>
            <p:spPr bwMode="blackWhite">
              <a:xfrm>
                <a:off x="1400"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53" name="Freeform 137">
                <a:extLst>
                  <a:ext uri="{FF2B5EF4-FFF2-40B4-BE49-F238E27FC236}">
                    <a16:creationId xmlns:a16="http://schemas.microsoft.com/office/drawing/2014/main" id="{7D36AFE2-EF5A-1C4C-9787-2F4D7D69970F}"/>
                  </a:ext>
                </a:extLst>
              </p:cNvPr>
              <p:cNvSpPr>
                <a:spLocks/>
              </p:cNvSpPr>
              <p:nvPr/>
            </p:nvSpPr>
            <p:spPr bwMode="blackWhite">
              <a:xfrm>
                <a:off x="1125"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54" name="Freeform 138">
                <a:extLst>
                  <a:ext uri="{FF2B5EF4-FFF2-40B4-BE49-F238E27FC236}">
                    <a16:creationId xmlns:a16="http://schemas.microsoft.com/office/drawing/2014/main" id="{9BE7DE61-86D4-7FE9-CB3C-F8E13F1C3BB0}"/>
                  </a:ext>
                </a:extLst>
              </p:cNvPr>
              <p:cNvSpPr>
                <a:spLocks/>
              </p:cNvSpPr>
              <p:nvPr/>
            </p:nvSpPr>
            <p:spPr bwMode="blackWhite">
              <a:xfrm>
                <a:off x="1262" y="2229"/>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755" name="Freeform 139">
                <a:extLst>
                  <a:ext uri="{FF2B5EF4-FFF2-40B4-BE49-F238E27FC236}">
                    <a16:creationId xmlns:a16="http://schemas.microsoft.com/office/drawing/2014/main" id="{19EF4522-A994-6608-41AB-C9F8609D440D}"/>
                  </a:ext>
                </a:extLst>
              </p:cNvPr>
              <p:cNvSpPr>
                <a:spLocks/>
              </p:cNvSpPr>
              <p:nvPr/>
            </p:nvSpPr>
            <p:spPr bwMode="blackWhite">
              <a:xfrm>
                <a:off x="1547"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56" name="Freeform 140">
                <a:extLst>
                  <a:ext uri="{FF2B5EF4-FFF2-40B4-BE49-F238E27FC236}">
                    <a16:creationId xmlns:a16="http://schemas.microsoft.com/office/drawing/2014/main" id="{4AD25334-8AE1-5E9B-B442-A73FC659F9AB}"/>
                  </a:ext>
                </a:extLst>
              </p:cNvPr>
              <p:cNvSpPr>
                <a:spLocks/>
              </p:cNvSpPr>
              <p:nvPr/>
            </p:nvSpPr>
            <p:spPr bwMode="blackWhite">
              <a:xfrm>
                <a:off x="1737"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57" name="Freeform 141">
                <a:extLst>
                  <a:ext uri="{FF2B5EF4-FFF2-40B4-BE49-F238E27FC236}">
                    <a16:creationId xmlns:a16="http://schemas.microsoft.com/office/drawing/2014/main" id="{DCB0EC05-407D-6C9A-D8D8-FC5FA5080B63}"/>
                  </a:ext>
                </a:extLst>
              </p:cNvPr>
              <p:cNvSpPr>
                <a:spLocks/>
              </p:cNvSpPr>
              <p:nvPr/>
            </p:nvSpPr>
            <p:spPr bwMode="blackWhite">
              <a:xfrm>
                <a:off x="1927"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58" name="Freeform 142">
                <a:extLst>
                  <a:ext uri="{FF2B5EF4-FFF2-40B4-BE49-F238E27FC236}">
                    <a16:creationId xmlns:a16="http://schemas.microsoft.com/office/drawing/2014/main" id="{0C9F44A2-5BA6-A4A7-D3FA-25BEB6FAB323}"/>
                  </a:ext>
                </a:extLst>
              </p:cNvPr>
              <p:cNvSpPr>
                <a:spLocks/>
              </p:cNvSpPr>
              <p:nvPr/>
            </p:nvSpPr>
            <p:spPr bwMode="blackWhite">
              <a:xfrm>
                <a:off x="1357"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59" name="Freeform 143">
                <a:extLst>
                  <a:ext uri="{FF2B5EF4-FFF2-40B4-BE49-F238E27FC236}">
                    <a16:creationId xmlns:a16="http://schemas.microsoft.com/office/drawing/2014/main" id="{4B37FB88-CAD8-F699-503A-2A01DA8FC1F8}"/>
                  </a:ext>
                </a:extLst>
              </p:cNvPr>
              <p:cNvSpPr>
                <a:spLocks/>
              </p:cNvSpPr>
              <p:nvPr/>
            </p:nvSpPr>
            <p:spPr bwMode="blackWhite">
              <a:xfrm>
                <a:off x="2331" y="3515"/>
                <a:ext cx="113" cy="114"/>
              </a:xfrm>
              <a:custGeom>
                <a:avLst/>
                <a:gdLst>
                  <a:gd name="T0" fmla="*/ 113 w 113"/>
                  <a:gd name="T1" fmla="*/ 114 h 114"/>
                  <a:gd name="T2" fmla="*/ 113 w 113"/>
                  <a:gd name="T3" fmla="*/ 0 h 114"/>
                  <a:gd name="T4" fmla="*/ 0 w 113"/>
                  <a:gd name="T5" fmla="*/ 0 h 114"/>
                  <a:gd name="T6" fmla="*/ 0 w 113"/>
                  <a:gd name="T7" fmla="*/ 114 h 114"/>
                  <a:gd name="T8" fmla="*/ 113 w 113"/>
                  <a:gd name="T9" fmla="*/ 114 h 114"/>
                  <a:gd name="T10" fmla="*/ 113 w 113"/>
                  <a:gd name="T11" fmla="*/ 114 h 114"/>
                </a:gdLst>
                <a:ahLst/>
                <a:cxnLst>
                  <a:cxn ang="0">
                    <a:pos x="T0" y="T1"/>
                  </a:cxn>
                  <a:cxn ang="0">
                    <a:pos x="T2" y="T3"/>
                  </a:cxn>
                  <a:cxn ang="0">
                    <a:pos x="T4" y="T5"/>
                  </a:cxn>
                  <a:cxn ang="0">
                    <a:pos x="T6" y="T7"/>
                  </a:cxn>
                  <a:cxn ang="0">
                    <a:pos x="T8" y="T9"/>
                  </a:cxn>
                  <a:cxn ang="0">
                    <a:pos x="T10" y="T11"/>
                  </a:cxn>
                </a:cxnLst>
                <a:rect l="0" t="0" r="r" b="b"/>
                <a:pathLst>
                  <a:path w="113" h="114">
                    <a:moveTo>
                      <a:pt x="113" y="114"/>
                    </a:moveTo>
                    <a:lnTo>
                      <a:pt x="113" y="0"/>
                    </a:lnTo>
                    <a:lnTo>
                      <a:pt x="0" y="0"/>
                    </a:lnTo>
                    <a:lnTo>
                      <a:pt x="0" y="114"/>
                    </a:lnTo>
                    <a:lnTo>
                      <a:pt x="113" y="114"/>
                    </a:lnTo>
                    <a:lnTo>
                      <a:pt x="113"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0" name="Freeform 144">
                <a:extLst>
                  <a:ext uri="{FF2B5EF4-FFF2-40B4-BE49-F238E27FC236}">
                    <a16:creationId xmlns:a16="http://schemas.microsoft.com/office/drawing/2014/main" id="{99ACACDA-DFD1-E80B-28C0-C111959A7498}"/>
                  </a:ext>
                </a:extLst>
              </p:cNvPr>
              <p:cNvSpPr>
                <a:spLocks/>
              </p:cNvSpPr>
              <p:nvPr/>
            </p:nvSpPr>
            <p:spPr bwMode="blackWhite">
              <a:xfrm>
                <a:off x="2520"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1" name="Freeform 145">
                <a:extLst>
                  <a:ext uri="{FF2B5EF4-FFF2-40B4-BE49-F238E27FC236}">
                    <a16:creationId xmlns:a16="http://schemas.microsoft.com/office/drawing/2014/main" id="{E6761EBD-C3AB-8ED8-7258-89C5EAF39A50}"/>
                  </a:ext>
                </a:extLst>
              </p:cNvPr>
              <p:cNvSpPr>
                <a:spLocks/>
              </p:cNvSpPr>
              <p:nvPr/>
            </p:nvSpPr>
            <p:spPr bwMode="blackWhite">
              <a:xfrm>
                <a:off x="2710"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2" name="Freeform 146">
                <a:extLst>
                  <a:ext uri="{FF2B5EF4-FFF2-40B4-BE49-F238E27FC236}">
                    <a16:creationId xmlns:a16="http://schemas.microsoft.com/office/drawing/2014/main" id="{312D992A-461D-A0AE-3C64-A4EB62B903FF}"/>
                  </a:ext>
                </a:extLst>
              </p:cNvPr>
              <p:cNvSpPr>
                <a:spLocks/>
              </p:cNvSpPr>
              <p:nvPr/>
            </p:nvSpPr>
            <p:spPr bwMode="blackWhite">
              <a:xfrm>
                <a:off x="2141"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3" name="Freeform 147">
                <a:extLst>
                  <a:ext uri="{FF2B5EF4-FFF2-40B4-BE49-F238E27FC236}">
                    <a16:creationId xmlns:a16="http://schemas.microsoft.com/office/drawing/2014/main" id="{AB43A009-8403-D784-8244-7962956FA155}"/>
                  </a:ext>
                </a:extLst>
              </p:cNvPr>
              <p:cNvSpPr>
                <a:spLocks/>
              </p:cNvSpPr>
              <p:nvPr/>
            </p:nvSpPr>
            <p:spPr bwMode="blackWhite">
              <a:xfrm>
                <a:off x="3112" y="3515"/>
                <a:ext cx="113" cy="114"/>
              </a:xfrm>
              <a:custGeom>
                <a:avLst/>
                <a:gdLst>
                  <a:gd name="T0" fmla="*/ 113 w 113"/>
                  <a:gd name="T1" fmla="*/ 114 h 114"/>
                  <a:gd name="T2" fmla="*/ 113 w 113"/>
                  <a:gd name="T3" fmla="*/ 0 h 114"/>
                  <a:gd name="T4" fmla="*/ 0 w 113"/>
                  <a:gd name="T5" fmla="*/ 0 h 114"/>
                  <a:gd name="T6" fmla="*/ 0 w 113"/>
                  <a:gd name="T7" fmla="*/ 114 h 114"/>
                  <a:gd name="T8" fmla="*/ 113 w 113"/>
                  <a:gd name="T9" fmla="*/ 114 h 114"/>
                  <a:gd name="T10" fmla="*/ 113 w 113"/>
                  <a:gd name="T11" fmla="*/ 114 h 114"/>
                </a:gdLst>
                <a:ahLst/>
                <a:cxnLst>
                  <a:cxn ang="0">
                    <a:pos x="T0" y="T1"/>
                  </a:cxn>
                  <a:cxn ang="0">
                    <a:pos x="T2" y="T3"/>
                  </a:cxn>
                  <a:cxn ang="0">
                    <a:pos x="T4" y="T5"/>
                  </a:cxn>
                  <a:cxn ang="0">
                    <a:pos x="T6" y="T7"/>
                  </a:cxn>
                  <a:cxn ang="0">
                    <a:pos x="T8" y="T9"/>
                  </a:cxn>
                  <a:cxn ang="0">
                    <a:pos x="T10" y="T11"/>
                  </a:cxn>
                </a:cxnLst>
                <a:rect l="0" t="0" r="r" b="b"/>
                <a:pathLst>
                  <a:path w="113" h="114">
                    <a:moveTo>
                      <a:pt x="113" y="114"/>
                    </a:moveTo>
                    <a:lnTo>
                      <a:pt x="113" y="0"/>
                    </a:lnTo>
                    <a:lnTo>
                      <a:pt x="0" y="0"/>
                    </a:lnTo>
                    <a:lnTo>
                      <a:pt x="0" y="114"/>
                    </a:lnTo>
                    <a:lnTo>
                      <a:pt x="113" y="114"/>
                    </a:lnTo>
                    <a:lnTo>
                      <a:pt x="113"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4" name="Freeform 148">
                <a:extLst>
                  <a:ext uri="{FF2B5EF4-FFF2-40B4-BE49-F238E27FC236}">
                    <a16:creationId xmlns:a16="http://schemas.microsoft.com/office/drawing/2014/main" id="{42F8EB3D-CEC3-69B1-8D47-45AFC5F710BC}"/>
                  </a:ext>
                </a:extLst>
              </p:cNvPr>
              <p:cNvSpPr>
                <a:spLocks/>
              </p:cNvSpPr>
              <p:nvPr/>
            </p:nvSpPr>
            <p:spPr bwMode="blackWhite">
              <a:xfrm>
                <a:off x="3301"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5" name="Freeform 149">
                <a:extLst>
                  <a:ext uri="{FF2B5EF4-FFF2-40B4-BE49-F238E27FC236}">
                    <a16:creationId xmlns:a16="http://schemas.microsoft.com/office/drawing/2014/main" id="{FDF455C3-DD71-76E8-077C-D84C33EEBFE5}"/>
                  </a:ext>
                </a:extLst>
              </p:cNvPr>
              <p:cNvSpPr>
                <a:spLocks/>
              </p:cNvSpPr>
              <p:nvPr/>
            </p:nvSpPr>
            <p:spPr bwMode="blackWhite">
              <a:xfrm>
                <a:off x="3491"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6" name="Freeform 150">
                <a:extLst>
                  <a:ext uri="{FF2B5EF4-FFF2-40B4-BE49-F238E27FC236}">
                    <a16:creationId xmlns:a16="http://schemas.microsoft.com/office/drawing/2014/main" id="{32F93041-6E0D-867B-B75E-31A067C6C8DF}"/>
                  </a:ext>
                </a:extLst>
              </p:cNvPr>
              <p:cNvSpPr>
                <a:spLocks/>
              </p:cNvSpPr>
              <p:nvPr/>
            </p:nvSpPr>
            <p:spPr bwMode="blackWhite">
              <a:xfrm>
                <a:off x="2922"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7" name="Freeform 151">
                <a:extLst>
                  <a:ext uri="{FF2B5EF4-FFF2-40B4-BE49-F238E27FC236}">
                    <a16:creationId xmlns:a16="http://schemas.microsoft.com/office/drawing/2014/main" id="{82AD1156-0D5F-100F-E2DE-1E06C9AB848D}"/>
                  </a:ext>
                </a:extLst>
              </p:cNvPr>
              <p:cNvSpPr>
                <a:spLocks/>
              </p:cNvSpPr>
              <p:nvPr/>
            </p:nvSpPr>
            <p:spPr bwMode="blackWhite">
              <a:xfrm>
                <a:off x="3895"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8" name="Freeform 152">
                <a:extLst>
                  <a:ext uri="{FF2B5EF4-FFF2-40B4-BE49-F238E27FC236}">
                    <a16:creationId xmlns:a16="http://schemas.microsoft.com/office/drawing/2014/main" id="{FC7A5F0D-A26F-7DD0-9663-712CBEEA192F}"/>
                  </a:ext>
                </a:extLst>
              </p:cNvPr>
              <p:cNvSpPr>
                <a:spLocks/>
              </p:cNvSpPr>
              <p:nvPr/>
            </p:nvSpPr>
            <p:spPr bwMode="blackWhite">
              <a:xfrm>
                <a:off x="4085"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69" name="Freeform 153">
                <a:extLst>
                  <a:ext uri="{FF2B5EF4-FFF2-40B4-BE49-F238E27FC236}">
                    <a16:creationId xmlns:a16="http://schemas.microsoft.com/office/drawing/2014/main" id="{D4C5F8DC-4F1C-3B5F-D21E-1EB5B432794E}"/>
                  </a:ext>
                </a:extLst>
              </p:cNvPr>
              <p:cNvSpPr>
                <a:spLocks/>
              </p:cNvSpPr>
              <p:nvPr/>
            </p:nvSpPr>
            <p:spPr bwMode="blackWhite">
              <a:xfrm>
                <a:off x="4275"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70" name="Freeform 154">
                <a:extLst>
                  <a:ext uri="{FF2B5EF4-FFF2-40B4-BE49-F238E27FC236}">
                    <a16:creationId xmlns:a16="http://schemas.microsoft.com/office/drawing/2014/main" id="{728900D2-83CC-5B54-361F-15CB00AA5F51}"/>
                  </a:ext>
                </a:extLst>
              </p:cNvPr>
              <p:cNvSpPr>
                <a:spLocks/>
              </p:cNvSpPr>
              <p:nvPr/>
            </p:nvSpPr>
            <p:spPr bwMode="blackWhite">
              <a:xfrm>
                <a:off x="3705"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71" name="Freeform 155">
                <a:extLst>
                  <a:ext uri="{FF2B5EF4-FFF2-40B4-BE49-F238E27FC236}">
                    <a16:creationId xmlns:a16="http://schemas.microsoft.com/office/drawing/2014/main" id="{6368CD94-B2CF-726C-31CF-FA5C14354AFC}"/>
                  </a:ext>
                </a:extLst>
              </p:cNvPr>
              <p:cNvSpPr>
                <a:spLocks/>
              </p:cNvSpPr>
              <p:nvPr/>
            </p:nvSpPr>
            <p:spPr bwMode="blackWhite">
              <a:xfrm>
                <a:off x="4678"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72" name="Freeform 156">
                <a:extLst>
                  <a:ext uri="{FF2B5EF4-FFF2-40B4-BE49-F238E27FC236}">
                    <a16:creationId xmlns:a16="http://schemas.microsoft.com/office/drawing/2014/main" id="{894C4DEE-BD13-CB89-ABE5-5CF4FE68B72C}"/>
                  </a:ext>
                </a:extLst>
              </p:cNvPr>
              <p:cNvSpPr>
                <a:spLocks/>
              </p:cNvSpPr>
              <p:nvPr/>
            </p:nvSpPr>
            <p:spPr bwMode="blackWhite">
              <a:xfrm>
                <a:off x="4868"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73" name="Freeform 157">
                <a:extLst>
                  <a:ext uri="{FF2B5EF4-FFF2-40B4-BE49-F238E27FC236}">
                    <a16:creationId xmlns:a16="http://schemas.microsoft.com/office/drawing/2014/main" id="{1A30B9FD-6F10-89EB-A761-44D11AE7133A}"/>
                  </a:ext>
                </a:extLst>
              </p:cNvPr>
              <p:cNvSpPr>
                <a:spLocks/>
              </p:cNvSpPr>
              <p:nvPr/>
            </p:nvSpPr>
            <p:spPr bwMode="blackWhite">
              <a:xfrm>
                <a:off x="5058"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74" name="Freeform 158">
                <a:extLst>
                  <a:ext uri="{FF2B5EF4-FFF2-40B4-BE49-F238E27FC236}">
                    <a16:creationId xmlns:a16="http://schemas.microsoft.com/office/drawing/2014/main" id="{2359A09F-FC10-0514-54A5-DA85E7590E27}"/>
                  </a:ext>
                </a:extLst>
              </p:cNvPr>
              <p:cNvSpPr>
                <a:spLocks/>
              </p:cNvSpPr>
              <p:nvPr/>
            </p:nvSpPr>
            <p:spPr bwMode="blackWhite">
              <a:xfrm>
                <a:off x="4488" y="3515"/>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75" name="Freeform 159">
                <a:extLst>
                  <a:ext uri="{FF2B5EF4-FFF2-40B4-BE49-F238E27FC236}">
                    <a16:creationId xmlns:a16="http://schemas.microsoft.com/office/drawing/2014/main" id="{E98CE1EC-E16E-7824-5E20-1D65A9C352E5}"/>
                  </a:ext>
                </a:extLst>
              </p:cNvPr>
              <p:cNvSpPr>
                <a:spLocks/>
              </p:cNvSpPr>
              <p:nvPr/>
            </p:nvSpPr>
            <p:spPr bwMode="blackWhite">
              <a:xfrm>
                <a:off x="1547" y="1737"/>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776" name="Freeform 160">
                <a:extLst>
                  <a:ext uri="{FF2B5EF4-FFF2-40B4-BE49-F238E27FC236}">
                    <a16:creationId xmlns:a16="http://schemas.microsoft.com/office/drawing/2014/main" id="{7B727F65-B63C-EC4B-BC75-88C67A88ECF0}"/>
                  </a:ext>
                </a:extLst>
              </p:cNvPr>
              <p:cNvSpPr>
                <a:spLocks/>
              </p:cNvSpPr>
              <p:nvPr/>
            </p:nvSpPr>
            <p:spPr bwMode="blackWhite">
              <a:xfrm>
                <a:off x="987" y="1983"/>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777" name="Freeform 161">
                <a:extLst>
                  <a:ext uri="{FF2B5EF4-FFF2-40B4-BE49-F238E27FC236}">
                    <a16:creationId xmlns:a16="http://schemas.microsoft.com/office/drawing/2014/main" id="{9C72C139-F1DE-6657-CE3B-F4BD9FA3728E}"/>
                  </a:ext>
                </a:extLst>
              </p:cNvPr>
              <p:cNvSpPr>
                <a:spLocks/>
              </p:cNvSpPr>
              <p:nvPr/>
            </p:nvSpPr>
            <p:spPr bwMode="blackWhite">
              <a:xfrm>
                <a:off x="1732" y="2415"/>
                <a:ext cx="276" cy="57"/>
              </a:xfrm>
              <a:custGeom>
                <a:avLst/>
                <a:gdLst>
                  <a:gd name="T0" fmla="*/ 0 w 276"/>
                  <a:gd name="T1" fmla="*/ 57 h 57"/>
                  <a:gd name="T2" fmla="*/ 0 w 276"/>
                  <a:gd name="T3" fmla="*/ 0 h 57"/>
                  <a:gd name="T4" fmla="*/ 276 w 276"/>
                  <a:gd name="T5" fmla="*/ 0 h 57"/>
                  <a:gd name="T6" fmla="*/ 276 w 276"/>
                  <a:gd name="T7" fmla="*/ 57 h 57"/>
                </a:gdLst>
                <a:ahLst/>
                <a:cxnLst>
                  <a:cxn ang="0">
                    <a:pos x="T0" y="T1"/>
                  </a:cxn>
                  <a:cxn ang="0">
                    <a:pos x="T2" y="T3"/>
                  </a:cxn>
                  <a:cxn ang="0">
                    <a:pos x="T4" y="T5"/>
                  </a:cxn>
                  <a:cxn ang="0">
                    <a:pos x="T6" y="T7"/>
                  </a:cxn>
                </a:cxnLst>
                <a:rect l="0" t="0" r="r" b="b"/>
                <a:pathLst>
                  <a:path w="276" h="57">
                    <a:moveTo>
                      <a:pt x="0" y="57"/>
                    </a:moveTo>
                    <a:lnTo>
                      <a:pt x="0" y="0"/>
                    </a:lnTo>
                    <a:lnTo>
                      <a:pt x="276" y="0"/>
                    </a:lnTo>
                    <a:lnTo>
                      <a:pt x="276"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78" name="Freeform 162">
                <a:extLst>
                  <a:ext uri="{FF2B5EF4-FFF2-40B4-BE49-F238E27FC236}">
                    <a16:creationId xmlns:a16="http://schemas.microsoft.com/office/drawing/2014/main" id="{4D8D51D0-E3D5-272B-3D8C-B55200D293AC}"/>
                  </a:ext>
                </a:extLst>
              </p:cNvPr>
              <p:cNvSpPr>
                <a:spLocks/>
              </p:cNvSpPr>
              <p:nvPr/>
            </p:nvSpPr>
            <p:spPr bwMode="blackWhite">
              <a:xfrm>
                <a:off x="2065"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79" name="Freeform 163">
                <a:extLst>
                  <a:ext uri="{FF2B5EF4-FFF2-40B4-BE49-F238E27FC236}">
                    <a16:creationId xmlns:a16="http://schemas.microsoft.com/office/drawing/2014/main" id="{FE77651F-D483-46B8-22F0-1D7F7402CE56}"/>
                  </a:ext>
                </a:extLst>
              </p:cNvPr>
              <p:cNvSpPr>
                <a:spLocks/>
              </p:cNvSpPr>
              <p:nvPr/>
            </p:nvSpPr>
            <p:spPr bwMode="blackWhite">
              <a:xfrm>
                <a:off x="1951"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0" name="Freeform 164">
                <a:extLst>
                  <a:ext uri="{FF2B5EF4-FFF2-40B4-BE49-F238E27FC236}">
                    <a16:creationId xmlns:a16="http://schemas.microsoft.com/office/drawing/2014/main" id="{B12F2012-2361-FE46-E097-26C2E9DB9D12}"/>
                  </a:ext>
                </a:extLst>
              </p:cNvPr>
              <p:cNvSpPr>
                <a:spLocks/>
              </p:cNvSpPr>
              <p:nvPr/>
            </p:nvSpPr>
            <p:spPr bwMode="blackWhite">
              <a:xfrm>
                <a:off x="1789"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1" name="Freeform 165">
                <a:extLst>
                  <a:ext uri="{FF2B5EF4-FFF2-40B4-BE49-F238E27FC236}">
                    <a16:creationId xmlns:a16="http://schemas.microsoft.com/office/drawing/2014/main" id="{42C05E91-514E-A66A-E84F-1D450D0DD734}"/>
                  </a:ext>
                </a:extLst>
              </p:cNvPr>
              <p:cNvSpPr>
                <a:spLocks/>
              </p:cNvSpPr>
              <p:nvPr/>
            </p:nvSpPr>
            <p:spPr bwMode="blackWhite">
              <a:xfrm>
                <a:off x="1675"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2" name="Freeform 166">
                <a:extLst>
                  <a:ext uri="{FF2B5EF4-FFF2-40B4-BE49-F238E27FC236}">
                    <a16:creationId xmlns:a16="http://schemas.microsoft.com/office/drawing/2014/main" id="{27214CDA-0450-B222-3586-7309051671C0}"/>
                  </a:ext>
                </a:extLst>
              </p:cNvPr>
              <p:cNvSpPr>
                <a:spLocks/>
              </p:cNvSpPr>
              <p:nvPr/>
            </p:nvSpPr>
            <p:spPr bwMode="blackWhite">
              <a:xfrm>
                <a:off x="1927"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3" name="Freeform 167">
                <a:extLst>
                  <a:ext uri="{FF2B5EF4-FFF2-40B4-BE49-F238E27FC236}">
                    <a16:creationId xmlns:a16="http://schemas.microsoft.com/office/drawing/2014/main" id="{37ED4781-8D3E-C09A-6F78-00EC94745767}"/>
                  </a:ext>
                </a:extLst>
              </p:cNvPr>
              <p:cNvSpPr>
                <a:spLocks/>
              </p:cNvSpPr>
              <p:nvPr/>
            </p:nvSpPr>
            <p:spPr bwMode="blackWhite">
              <a:xfrm>
                <a:off x="1813" y="2342"/>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4" name="Line 168">
                <a:extLst>
                  <a:ext uri="{FF2B5EF4-FFF2-40B4-BE49-F238E27FC236}">
                    <a16:creationId xmlns:a16="http://schemas.microsoft.com/office/drawing/2014/main" id="{5ACF0181-F9E7-D720-12EE-49384DA01D69}"/>
                  </a:ext>
                </a:extLst>
              </p:cNvPr>
              <p:cNvSpPr>
                <a:spLocks noChangeShapeType="1"/>
              </p:cNvSpPr>
              <p:nvPr/>
            </p:nvSpPr>
            <p:spPr bwMode="blackWhite">
              <a:xfrm flipV="1">
                <a:off x="1870"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85" name="Freeform 169">
                <a:extLst>
                  <a:ext uri="{FF2B5EF4-FFF2-40B4-BE49-F238E27FC236}">
                    <a16:creationId xmlns:a16="http://schemas.microsoft.com/office/drawing/2014/main" id="{61864E13-E154-46EA-1CF7-63A8A0E023A1}"/>
                  </a:ext>
                </a:extLst>
              </p:cNvPr>
              <p:cNvSpPr>
                <a:spLocks/>
              </p:cNvSpPr>
              <p:nvPr/>
            </p:nvSpPr>
            <p:spPr bwMode="blackWhite">
              <a:xfrm>
                <a:off x="2202" y="1983"/>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6" name="Freeform 170">
                <a:extLst>
                  <a:ext uri="{FF2B5EF4-FFF2-40B4-BE49-F238E27FC236}">
                    <a16:creationId xmlns:a16="http://schemas.microsoft.com/office/drawing/2014/main" id="{708DF49B-4C1B-8234-8741-2A900A04BC8C}"/>
                  </a:ext>
                </a:extLst>
              </p:cNvPr>
              <p:cNvSpPr>
                <a:spLocks/>
              </p:cNvSpPr>
              <p:nvPr/>
            </p:nvSpPr>
            <p:spPr bwMode="blackWhite">
              <a:xfrm>
                <a:off x="2088" y="209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87" name="Line 171">
                <a:extLst>
                  <a:ext uri="{FF2B5EF4-FFF2-40B4-BE49-F238E27FC236}">
                    <a16:creationId xmlns:a16="http://schemas.microsoft.com/office/drawing/2014/main" id="{E9EC0B2E-E72A-EC03-B024-578876A92D8F}"/>
                  </a:ext>
                </a:extLst>
              </p:cNvPr>
              <p:cNvSpPr>
                <a:spLocks noChangeShapeType="1"/>
              </p:cNvSpPr>
              <p:nvPr/>
            </p:nvSpPr>
            <p:spPr bwMode="blackWhite">
              <a:xfrm flipV="1">
                <a:off x="2145" y="2106"/>
                <a:ext cx="1" cy="6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788" name="Freeform 172">
                <a:extLst>
                  <a:ext uri="{FF2B5EF4-FFF2-40B4-BE49-F238E27FC236}">
                    <a16:creationId xmlns:a16="http://schemas.microsoft.com/office/drawing/2014/main" id="{5A533185-897C-1DB1-DE73-1647FBA14A61}"/>
                  </a:ext>
                </a:extLst>
              </p:cNvPr>
              <p:cNvSpPr>
                <a:spLocks/>
              </p:cNvSpPr>
              <p:nvPr/>
            </p:nvSpPr>
            <p:spPr bwMode="blackWhite">
              <a:xfrm>
                <a:off x="1870" y="2172"/>
                <a:ext cx="551" cy="57"/>
              </a:xfrm>
              <a:custGeom>
                <a:avLst/>
                <a:gdLst>
                  <a:gd name="T0" fmla="*/ 0 w 551"/>
                  <a:gd name="T1" fmla="*/ 57 h 57"/>
                  <a:gd name="T2" fmla="*/ 0 w 551"/>
                  <a:gd name="T3" fmla="*/ 0 h 57"/>
                  <a:gd name="T4" fmla="*/ 551 w 551"/>
                  <a:gd name="T5" fmla="*/ 0 h 57"/>
                  <a:gd name="T6" fmla="*/ 551 w 551"/>
                  <a:gd name="T7" fmla="*/ 57 h 57"/>
                </a:gdLst>
                <a:ahLst/>
                <a:cxnLst>
                  <a:cxn ang="0">
                    <a:pos x="T0" y="T1"/>
                  </a:cxn>
                  <a:cxn ang="0">
                    <a:pos x="T2" y="T3"/>
                  </a:cxn>
                  <a:cxn ang="0">
                    <a:pos x="T4" y="T5"/>
                  </a:cxn>
                  <a:cxn ang="0">
                    <a:pos x="T6" y="T7"/>
                  </a:cxn>
                </a:cxnLst>
                <a:rect l="0" t="0" r="r" b="b"/>
                <a:pathLst>
                  <a:path w="551" h="57">
                    <a:moveTo>
                      <a:pt x="0" y="57"/>
                    </a:moveTo>
                    <a:lnTo>
                      <a:pt x="0" y="0"/>
                    </a:lnTo>
                    <a:lnTo>
                      <a:pt x="551" y="0"/>
                    </a:lnTo>
                    <a:lnTo>
                      <a:pt x="551"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89" name="Freeform 173">
                <a:extLst>
                  <a:ext uri="{FF2B5EF4-FFF2-40B4-BE49-F238E27FC236}">
                    <a16:creationId xmlns:a16="http://schemas.microsoft.com/office/drawing/2014/main" id="{B8C59A3C-CE37-CB96-03EE-CB625E2194B0}"/>
                  </a:ext>
                </a:extLst>
              </p:cNvPr>
              <p:cNvSpPr>
                <a:spLocks/>
              </p:cNvSpPr>
              <p:nvPr/>
            </p:nvSpPr>
            <p:spPr bwMode="blackWhite">
              <a:xfrm>
                <a:off x="1951"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90" name="Freeform 174">
                <a:extLst>
                  <a:ext uri="{FF2B5EF4-FFF2-40B4-BE49-F238E27FC236}">
                    <a16:creationId xmlns:a16="http://schemas.microsoft.com/office/drawing/2014/main" id="{5F9858DA-7A05-49B9-82F6-B1BB708B84E0}"/>
                  </a:ext>
                </a:extLst>
              </p:cNvPr>
              <p:cNvSpPr>
                <a:spLocks/>
              </p:cNvSpPr>
              <p:nvPr/>
            </p:nvSpPr>
            <p:spPr bwMode="blackWhite">
              <a:xfrm>
                <a:off x="1675"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791" name="Freeform 175">
                <a:extLst>
                  <a:ext uri="{FF2B5EF4-FFF2-40B4-BE49-F238E27FC236}">
                    <a16:creationId xmlns:a16="http://schemas.microsoft.com/office/drawing/2014/main" id="{58B65718-6BD8-015D-A49E-E950C822C7B3}"/>
                  </a:ext>
                </a:extLst>
              </p:cNvPr>
              <p:cNvSpPr>
                <a:spLocks/>
              </p:cNvSpPr>
              <p:nvPr/>
            </p:nvSpPr>
            <p:spPr bwMode="blackWhite">
              <a:xfrm>
                <a:off x="1813" y="2229"/>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792" name="Freeform 176">
                <a:extLst>
                  <a:ext uri="{FF2B5EF4-FFF2-40B4-BE49-F238E27FC236}">
                    <a16:creationId xmlns:a16="http://schemas.microsoft.com/office/drawing/2014/main" id="{C7BEE150-73CA-EF00-B029-D760FE6D7E4E}"/>
                  </a:ext>
                </a:extLst>
              </p:cNvPr>
              <p:cNvSpPr>
                <a:spLocks/>
              </p:cNvSpPr>
              <p:nvPr/>
            </p:nvSpPr>
            <p:spPr bwMode="blackWhite">
              <a:xfrm>
                <a:off x="2283" y="2415"/>
                <a:ext cx="275" cy="57"/>
              </a:xfrm>
              <a:custGeom>
                <a:avLst/>
                <a:gdLst>
                  <a:gd name="T0" fmla="*/ 0 w 275"/>
                  <a:gd name="T1" fmla="*/ 57 h 57"/>
                  <a:gd name="T2" fmla="*/ 0 w 275"/>
                  <a:gd name="T3" fmla="*/ 0 h 57"/>
                  <a:gd name="T4" fmla="*/ 275 w 275"/>
                  <a:gd name="T5" fmla="*/ 0 h 57"/>
                  <a:gd name="T6" fmla="*/ 275 w 275"/>
                  <a:gd name="T7" fmla="*/ 57 h 57"/>
                </a:gdLst>
                <a:ahLst/>
                <a:cxnLst>
                  <a:cxn ang="0">
                    <a:pos x="T0" y="T1"/>
                  </a:cxn>
                  <a:cxn ang="0">
                    <a:pos x="T2" y="T3"/>
                  </a:cxn>
                  <a:cxn ang="0">
                    <a:pos x="T4" y="T5"/>
                  </a:cxn>
                  <a:cxn ang="0">
                    <a:pos x="T6" y="T7"/>
                  </a:cxn>
                </a:cxnLst>
                <a:rect l="0" t="0" r="r" b="b"/>
                <a:pathLst>
                  <a:path w="275" h="57">
                    <a:moveTo>
                      <a:pt x="0" y="57"/>
                    </a:moveTo>
                    <a:lnTo>
                      <a:pt x="0" y="0"/>
                    </a:lnTo>
                    <a:lnTo>
                      <a:pt x="275" y="0"/>
                    </a:lnTo>
                    <a:lnTo>
                      <a:pt x="275"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793" name="Freeform 177">
                <a:extLst>
                  <a:ext uri="{FF2B5EF4-FFF2-40B4-BE49-F238E27FC236}">
                    <a16:creationId xmlns:a16="http://schemas.microsoft.com/office/drawing/2014/main" id="{C7BE91B3-37AF-0CAB-71B5-783795B9CFFC}"/>
                  </a:ext>
                </a:extLst>
              </p:cNvPr>
              <p:cNvSpPr>
                <a:spLocks/>
              </p:cNvSpPr>
              <p:nvPr/>
            </p:nvSpPr>
            <p:spPr bwMode="blackWhite">
              <a:xfrm>
                <a:off x="2615"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94" name="Freeform 178">
                <a:extLst>
                  <a:ext uri="{FF2B5EF4-FFF2-40B4-BE49-F238E27FC236}">
                    <a16:creationId xmlns:a16="http://schemas.microsoft.com/office/drawing/2014/main" id="{1733895B-EEE3-822F-3A5B-0969947D9002}"/>
                  </a:ext>
                </a:extLst>
              </p:cNvPr>
              <p:cNvSpPr>
                <a:spLocks/>
              </p:cNvSpPr>
              <p:nvPr/>
            </p:nvSpPr>
            <p:spPr bwMode="blackWhite">
              <a:xfrm>
                <a:off x="2501"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95" name="Freeform 179">
                <a:extLst>
                  <a:ext uri="{FF2B5EF4-FFF2-40B4-BE49-F238E27FC236}">
                    <a16:creationId xmlns:a16="http://schemas.microsoft.com/office/drawing/2014/main" id="{5FED98CD-1E94-B0AD-F35B-F2D3CACFCACB}"/>
                  </a:ext>
                </a:extLst>
              </p:cNvPr>
              <p:cNvSpPr>
                <a:spLocks/>
              </p:cNvSpPr>
              <p:nvPr/>
            </p:nvSpPr>
            <p:spPr bwMode="blackWhite">
              <a:xfrm>
                <a:off x="2340"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96" name="Freeform 180">
                <a:extLst>
                  <a:ext uri="{FF2B5EF4-FFF2-40B4-BE49-F238E27FC236}">
                    <a16:creationId xmlns:a16="http://schemas.microsoft.com/office/drawing/2014/main" id="{852B17C3-C9E1-E022-A231-8181C1ABBAAB}"/>
                  </a:ext>
                </a:extLst>
              </p:cNvPr>
              <p:cNvSpPr>
                <a:spLocks/>
              </p:cNvSpPr>
              <p:nvPr/>
            </p:nvSpPr>
            <p:spPr bwMode="blackWhite">
              <a:xfrm>
                <a:off x="2226"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97" name="Freeform 181">
                <a:extLst>
                  <a:ext uri="{FF2B5EF4-FFF2-40B4-BE49-F238E27FC236}">
                    <a16:creationId xmlns:a16="http://schemas.microsoft.com/office/drawing/2014/main" id="{5143E531-C7BE-10CE-F607-A984FE031879}"/>
                  </a:ext>
                </a:extLst>
              </p:cNvPr>
              <p:cNvSpPr>
                <a:spLocks/>
              </p:cNvSpPr>
              <p:nvPr/>
            </p:nvSpPr>
            <p:spPr bwMode="blackWhite">
              <a:xfrm>
                <a:off x="2478"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98" name="Freeform 182">
                <a:extLst>
                  <a:ext uri="{FF2B5EF4-FFF2-40B4-BE49-F238E27FC236}">
                    <a16:creationId xmlns:a16="http://schemas.microsoft.com/office/drawing/2014/main" id="{D2492C73-7C44-D214-591B-CA0E0D3480EA}"/>
                  </a:ext>
                </a:extLst>
              </p:cNvPr>
              <p:cNvSpPr>
                <a:spLocks/>
              </p:cNvSpPr>
              <p:nvPr/>
            </p:nvSpPr>
            <p:spPr bwMode="blackWhite">
              <a:xfrm>
                <a:off x="2364" y="2342"/>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799" name="Line 183">
                <a:extLst>
                  <a:ext uri="{FF2B5EF4-FFF2-40B4-BE49-F238E27FC236}">
                    <a16:creationId xmlns:a16="http://schemas.microsoft.com/office/drawing/2014/main" id="{C1F5A6DE-AE62-D880-0D84-75AA408B9263}"/>
                  </a:ext>
                </a:extLst>
              </p:cNvPr>
              <p:cNvSpPr>
                <a:spLocks noChangeShapeType="1"/>
              </p:cNvSpPr>
              <p:nvPr/>
            </p:nvSpPr>
            <p:spPr bwMode="blackWhite">
              <a:xfrm flipV="1">
                <a:off x="2421"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00" name="Freeform 184">
                <a:extLst>
                  <a:ext uri="{FF2B5EF4-FFF2-40B4-BE49-F238E27FC236}">
                    <a16:creationId xmlns:a16="http://schemas.microsoft.com/office/drawing/2014/main" id="{AF907752-7833-FADE-8FF5-EE5194DAF081}"/>
                  </a:ext>
                </a:extLst>
              </p:cNvPr>
              <p:cNvSpPr>
                <a:spLocks/>
              </p:cNvSpPr>
              <p:nvPr/>
            </p:nvSpPr>
            <p:spPr bwMode="blackWhite">
              <a:xfrm>
                <a:off x="2501"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01" name="Freeform 185">
                <a:extLst>
                  <a:ext uri="{FF2B5EF4-FFF2-40B4-BE49-F238E27FC236}">
                    <a16:creationId xmlns:a16="http://schemas.microsoft.com/office/drawing/2014/main" id="{96B5F977-43CB-5522-B526-3FC9BDB8AF48}"/>
                  </a:ext>
                </a:extLst>
              </p:cNvPr>
              <p:cNvSpPr>
                <a:spLocks/>
              </p:cNvSpPr>
              <p:nvPr/>
            </p:nvSpPr>
            <p:spPr bwMode="blackWhite">
              <a:xfrm>
                <a:off x="2226"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02" name="Freeform 186">
                <a:extLst>
                  <a:ext uri="{FF2B5EF4-FFF2-40B4-BE49-F238E27FC236}">
                    <a16:creationId xmlns:a16="http://schemas.microsoft.com/office/drawing/2014/main" id="{0C5BD9BA-1A52-D22E-A617-A41384F7924F}"/>
                  </a:ext>
                </a:extLst>
              </p:cNvPr>
              <p:cNvSpPr>
                <a:spLocks/>
              </p:cNvSpPr>
              <p:nvPr/>
            </p:nvSpPr>
            <p:spPr bwMode="blackWhite">
              <a:xfrm>
                <a:off x="2364" y="2229"/>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03" name="Freeform 187">
                <a:extLst>
                  <a:ext uri="{FF2B5EF4-FFF2-40B4-BE49-F238E27FC236}">
                    <a16:creationId xmlns:a16="http://schemas.microsoft.com/office/drawing/2014/main" id="{203F119A-6E8F-C38C-4B12-368CFA763EFC}"/>
                  </a:ext>
                </a:extLst>
              </p:cNvPr>
              <p:cNvSpPr>
                <a:spLocks/>
              </p:cNvSpPr>
              <p:nvPr/>
            </p:nvSpPr>
            <p:spPr bwMode="blackWhite">
              <a:xfrm>
                <a:off x="2088" y="1983"/>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04" name="Freeform 188">
                <a:extLst>
                  <a:ext uri="{FF2B5EF4-FFF2-40B4-BE49-F238E27FC236}">
                    <a16:creationId xmlns:a16="http://schemas.microsoft.com/office/drawing/2014/main" id="{DEF16EA3-0C4D-6190-9CAA-07FB665F2098}"/>
                  </a:ext>
                </a:extLst>
              </p:cNvPr>
              <p:cNvSpPr>
                <a:spLocks/>
              </p:cNvSpPr>
              <p:nvPr/>
            </p:nvSpPr>
            <p:spPr bwMode="blackWhite">
              <a:xfrm>
                <a:off x="3185" y="2415"/>
                <a:ext cx="275" cy="57"/>
              </a:xfrm>
              <a:custGeom>
                <a:avLst/>
                <a:gdLst>
                  <a:gd name="T0" fmla="*/ 0 w 275"/>
                  <a:gd name="T1" fmla="*/ 57 h 57"/>
                  <a:gd name="T2" fmla="*/ 0 w 275"/>
                  <a:gd name="T3" fmla="*/ 0 h 57"/>
                  <a:gd name="T4" fmla="*/ 275 w 275"/>
                  <a:gd name="T5" fmla="*/ 0 h 57"/>
                  <a:gd name="T6" fmla="*/ 275 w 275"/>
                  <a:gd name="T7" fmla="*/ 57 h 57"/>
                </a:gdLst>
                <a:ahLst/>
                <a:cxnLst>
                  <a:cxn ang="0">
                    <a:pos x="T0" y="T1"/>
                  </a:cxn>
                  <a:cxn ang="0">
                    <a:pos x="T2" y="T3"/>
                  </a:cxn>
                  <a:cxn ang="0">
                    <a:pos x="T4" y="T5"/>
                  </a:cxn>
                  <a:cxn ang="0">
                    <a:pos x="T6" y="T7"/>
                  </a:cxn>
                </a:cxnLst>
                <a:rect l="0" t="0" r="r" b="b"/>
                <a:pathLst>
                  <a:path w="275" h="57">
                    <a:moveTo>
                      <a:pt x="0" y="57"/>
                    </a:moveTo>
                    <a:lnTo>
                      <a:pt x="0" y="0"/>
                    </a:lnTo>
                    <a:lnTo>
                      <a:pt x="275" y="0"/>
                    </a:lnTo>
                    <a:lnTo>
                      <a:pt x="275"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05" name="Freeform 189">
                <a:extLst>
                  <a:ext uri="{FF2B5EF4-FFF2-40B4-BE49-F238E27FC236}">
                    <a16:creationId xmlns:a16="http://schemas.microsoft.com/office/drawing/2014/main" id="{DA27AD2D-3B40-B5FA-C849-8E648DBA01C6}"/>
                  </a:ext>
                </a:extLst>
              </p:cNvPr>
              <p:cNvSpPr>
                <a:spLocks/>
              </p:cNvSpPr>
              <p:nvPr/>
            </p:nvSpPr>
            <p:spPr bwMode="blackWhite">
              <a:xfrm>
                <a:off x="3517"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06" name="Freeform 190">
                <a:extLst>
                  <a:ext uri="{FF2B5EF4-FFF2-40B4-BE49-F238E27FC236}">
                    <a16:creationId xmlns:a16="http://schemas.microsoft.com/office/drawing/2014/main" id="{43AC1F17-5C7D-F946-7EFE-E38BB4477342}"/>
                  </a:ext>
                </a:extLst>
              </p:cNvPr>
              <p:cNvSpPr>
                <a:spLocks/>
              </p:cNvSpPr>
              <p:nvPr/>
            </p:nvSpPr>
            <p:spPr bwMode="blackWhite">
              <a:xfrm>
                <a:off x="3403"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07" name="Freeform 191">
                <a:extLst>
                  <a:ext uri="{FF2B5EF4-FFF2-40B4-BE49-F238E27FC236}">
                    <a16:creationId xmlns:a16="http://schemas.microsoft.com/office/drawing/2014/main" id="{2726A4D9-F2C0-5241-8CA9-D401317E1B08}"/>
                  </a:ext>
                </a:extLst>
              </p:cNvPr>
              <p:cNvSpPr>
                <a:spLocks/>
              </p:cNvSpPr>
              <p:nvPr/>
            </p:nvSpPr>
            <p:spPr bwMode="blackWhite">
              <a:xfrm>
                <a:off x="3242"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08" name="Freeform 192">
                <a:extLst>
                  <a:ext uri="{FF2B5EF4-FFF2-40B4-BE49-F238E27FC236}">
                    <a16:creationId xmlns:a16="http://schemas.microsoft.com/office/drawing/2014/main" id="{929299DA-0ADB-9F3B-A10C-9E592127258E}"/>
                  </a:ext>
                </a:extLst>
              </p:cNvPr>
              <p:cNvSpPr>
                <a:spLocks/>
              </p:cNvSpPr>
              <p:nvPr/>
            </p:nvSpPr>
            <p:spPr bwMode="blackWhite">
              <a:xfrm>
                <a:off x="3128"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09" name="Freeform 193">
                <a:extLst>
                  <a:ext uri="{FF2B5EF4-FFF2-40B4-BE49-F238E27FC236}">
                    <a16:creationId xmlns:a16="http://schemas.microsoft.com/office/drawing/2014/main" id="{420C54CF-6E2B-B2BF-2AB8-0B0570182973}"/>
                  </a:ext>
                </a:extLst>
              </p:cNvPr>
              <p:cNvSpPr>
                <a:spLocks/>
              </p:cNvSpPr>
              <p:nvPr/>
            </p:nvSpPr>
            <p:spPr bwMode="blackWhite">
              <a:xfrm>
                <a:off x="3380"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10" name="Freeform 194">
                <a:extLst>
                  <a:ext uri="{FF2B5EF4-FFF2-40B4-BE49-F238E27FC236}">
                    <a16:creationId xmlns:a16="http://schemas.microsoft.com/office/drawing/2014/main" id="{2DB717A8-FDBE-2F97-4623-FB4639362CA4}"/>
                  </a:ext>
                </a:extLst>
              </p:cNvPr>
              <p:cNvSpPr>
                <a:spLocks/>
              </p:cNvSpPr>
              <p:nvPr/>
            </p:nvSpPr>
            <p:spPr bwMode="blackWhite">
              <a:xfrm>
                <a:off x="3266" y="2342"/>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11" name="Line 195">
                <a:extLst>
                  <a:ext uri="{FF2B5EF4-FFF2-40B4-BE49-F238E27FC236}">
                    <a16:creationId xmlns:a16="http://schemas.microsoft.com/office/drawing/2014/main" id="{FB0131DD-CCFB-7151-614C-CBEB7105DA90}"/>
                  </a:ext>
                </a:extLst>
              </p:cNvPr>
              <p:cNvSpPr>
                <a:spLocks noChangeShapeType="1"/>
              </p:cNvSpPr>
              <p:nvPr/>
            </p:nvSpPr>
            <p:spPr bwMode="blackWhite">
              <a:xfrm flipV="1">
                <a:off x="3323"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12" name="Freeform 196">
                <a:extLst>
                  <a:ext uri="{FF2B5EF4-FFF2-40B4-BE49-F238E27FC236}">
                    <a16:creationId xmlns:a16="http://schemas.microsoft.com/office/drawing/2014/main" id="{1C5D6616-E92C-6F34-583C-9F77EF2722E5}"/>
                  </a:ext>
                </a:extLst>
              </p:cNvPr>
              <p:cNvSpPr>
                <a:spLocks/>
              </p:cNvSpPr>
              <p:nvPr/>
            </p:nvSpPr>
            <p:spPr bwMode="blackWhite">
              <a:xfrm>
                <a:off x="3655" y="1983"/>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13" name="Freeform 197">
                <a:extLst>
                  <a:ext uri="{FF2B5EF4-FFF2-40B4-BE49-F238E27FC236}">
                    <a16:creationId xmlns:a16="http://schemas.microsoft.com/office/drawing/2014/main" id="{8FCD8CA3-F7FB-8C0F-580B-C4827DE2D974}"/>
                  </a:ext>
                </a:extLst>
              </p:cNvPr>
              <p:cNvSpPr>
                <a:spLocks/>
              </p:cNvSpPr>
              <p:nvPr/>
            </p:nvSpPr>
            <p:spPr bwMode="blackWhite">
              <a:xfrm>
                <a:off x="3541" y="209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14" name="Line 198">
                <a:extLst>
                  <a:ext uri="{FF2B5EF4-FFF2-40B4-BE49-F238E27FC236}">
                    <a16:creationId xmlns:a16="http://schemas.microsoft.com/office/drawing/2014/main" id="{9860821A-EFF7-339E-3413-C4EBD8A7E4A7}"/>
                  </a:ext>
                </a:extLst>
              </p:cNvPr>
              <p:cNvSpPr>
                <a:spLocks noChangeShapeType="1"/>
              </p:cNvSpPr>
              <p:nvPr/>
            </p:nvSpPr>
            <p:spPr bwMode="blackWhite">
              <a:xfrm flipV="1">
                <a:off x="3598" y="2106"/>
                <a:ext cx="1" cy="6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15" name="Freeform 199">
                <a:extLst>
                  <a:ext uri="{FF2B5EF4-FFF2-40B4-BE49-F238E27FC236}">
                    <a16:creationId xmlns:a16="http://schemas.microsoft.com/office/drawing/2014/main" id="{708D198A-0532-3647-F28D-6BD55380742A}"/>
                  </a:ext>
                </a:extLst>
              </p:cNvPr>
              <p:cNvSpPr>
                <a:spLocks/>
              </p:cNvSpPr>
              <p:nvPr/>
            </p:nvSpPr>
            <p:spPr bwMode="blackWhite">
              <a:xfrm>
                <a:off x="3323" y="2172"/>
                <a:ext cx="551" cy="57"/>
              </a:xfrm>
              <a:custGeom>
                <a:avLst/>
                <a:gdLst>
                  <a:gd name="T0" fmla="*/ 0 w 551"/>
                  <a:gd name="T1" fmla="*/ 57 h 57"/>
                  <a:gd name="T2" fmla="*/ 0 w 551"/>
                  <a:gd name="T3" fmla="*/ 0 h 57"/>
                  <a:gd name="T4" fmla="*/ 551 w 551"/>
                  <a:gd name="T5" fmla="*/ 0 h 57"/>
                  <a:gd name="T6" fmla="*/ 551 w 551"/>
                  <a:gd name="T7" fmla="*/ 57 h 57"/>
                </a:gdLst>
                <a:ahLst/>
                <a:cxnLst>
                  <a:cxn ang="0">
                    <a:pos x="T0" y="T1"/>
                  </a:cxn>
                  <a:cxn ang="0">
                    <a:pos x="T2" y="T3"/>
                  </a:cxn>
                  <a:cxn ang="0">
                    <a:pos x="T4" y="T5"/>
                  </a:cxn>
                  <a:cxn ang="0">
                    <a:pos x="T6" y="T7"/>
                  </a:cxn>
                </a:cxnLst>
                <a:rect l="0" t="0" r="r" b="b"/>
                <a:pathLst>
                  <a:path w="551" h="57">
                    <a:moveTo>
                      <a:pt x="0" y="57"/>
                    </a:moveTo>
                    <a:lnTo>
                      <a:pt x="0" y="0"/>
                    </a:lnTo>
                    <a:lnTo>
                      <a:pt x="551" y="0"/>
                    </a:lnTo>
                    <a:lnTo>
                      <a:pt x="551"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16" name="Freeform 200">
                <a:extLst>
                  <a:ext uri="{FF2B5EF4-FFF2-40B4-BE49-F238E27FC236}">
                    <a16:creationId xmlns:a16="http://schemas.microsoft.com/office/drawing/2014/main" id="{52A850B7-47F6-DB22-E5FB-A8293367963E}"/>
                  </a:ext>
                </a:extLst>
              </p:cNvPr>
              <p:cNvSpPr>
                <a:spLocks/>
              </p:cNvSpPr>
              <p:nvPr/>
            </p:nvSpPr>
            <p:spPr bwMode="blackWhite">
              <a:xfrm>
                <a:off x="4215" y="1737"/>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17" name="Freeform 201">
                <a:extLst>
                  <a:ext uri="{FF2B5EF4-FFF2-40B4-BE49-F238E27FC236}">
                    <a16:creationId xmlns:a16="http://schemas.microsoft.com/office/drawing/2014/main" id="{FCCE3F0E-5C6A-0A45-19A8-8E2AAEA8803F}"/>
                  </a:ext>
                </a:extLst>
              </p:cNvPr>
              <p:cNvSpPr>
                <a:spLocks/>
              </p:cNvSpPr>
              <p:nvPr/>
            </p:nvSpPr>
            <p:spPr bwMode="blackWhite">
              <a:xfrm>
                <a:off x="4101" y="1850"/>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18" name="Line 202">
                <a:extLst>
                  <a:ext uri="{FF2B5EF4-FFF2-40B4-BE49-F238E27FC236}">
                    <a16:creationId xmlns:a16="http://schemas.microsoft.com/office/drawing/2014/main" id="{CA8A53B5-93BA-5B3C-286C-D8EBCDD76C56}"/>
                  </a:ext>
                </a:extLst>
              </p:cNvPr>
              <p:cNvSpPr>
                <a:spLocks noChangeShapeType="1"/>
              </p:cNvSpPr>
              <p:nvPr/>
            </p:nvSpPr>
            <p:spPr bwMode="blackWhite">
              <a:xfrm flipV="1">
                <a:off x="4158" y="1860"/>
                <a:ext cx="1" cy="6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19" name="Freeform 203">
                <a:extLst>
                  <a:ext uri="{FF2B5EF4-FFF2-40B4-BE49-F238E27FC236}">
                    <a16:creationId xmlns:a16="http://schemas.microsoft.com/office/drawing/2014/main" id="{FAD86D0F-A16C-C6BF-2C32-E72BC588AE79}"/>
                  </a:ext>
                </a:extLst>
              </p:cNvPr>
              <p:cNvSpPr>
                <a:spLocks/>
              </p:cNvSpPr>
              <p:nvPr/>
            </p:nvSpPr>
            <p:spPr bwMode="blackWhite">
              <a:xfrm>
                <a:off x="3598" y="1926"/>
                <a:ext cx="1102" cy="57"/>
              </a:xfrm>
              <a:custGeom>
                <a:avLst/>
                <a:gdLst>
                  <a:gd name="T0" fmla="*/ 0 w 1102"/>
                  <a:gd name="T1" fmla="*/ 57 h 57"/>
                  <a:gd name="T2" fmla="*/ 0 w 1102"/>
                  <a:gd name="T3" fmla="*/ 0 h 57"/>
                  <a:gd name="T4" fmla="*/ 1102 w 1102"/>
                  <a:gd name="T5" fmla="*/ 0 h 57"/>
                  <a:gd name="T6" fmla="*/ 1102 w 1102"/>
                  <a:gd name="T7" fmla="*/ 57 h 57"/>
                </a:gdLst>
                <a:ahLst/>
                <a:cxnLst>
                  <a:cxn ang="0">
                    <a:pos x="T0" y="T1"/>
                  </a:cxn>
                  <a:cxn ang="0">
                    <a:pos x="T2" y="T3"/>
                  </a:cxn>
                  <a:cxn ang="0">
                    <a:pos x="T4" y="T5"/>
                  </a:cxn>
                  <a:cxn ang="0">
                    <a:pos x="T6" y="T7"/>
                  </a:cxn>
                </a:cxnLst>
                <a:rect l="0" t="0" r="r" b="b"/>
                <a:pathLst>
                  <a:path w="1102" h="57">
                    <a:moveTo>
                      <a:pt x="0" y="57"/>
                    </a:moveTo>
                    <a:lnTo>
                      <a:pt x="0" y="0"/>
                    </a:lnTo>
                    <a:lnTo>
                      <a:pt x="1102" y="0"/>
                    </a:lnTo>
                    <a:lnTo>
                      <a:pt x="1102"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20" name="Freeform 204">
                <a:extLst>
                  <a:ext uri="{FF2B5EF4-FFF2-40B4-BE49-F238E27FC236}">
                    <a16:creationId xmlns:a16="http://schemas.microsoft.com/office/drawing/2014/main" id="{5C5A82A5-9AE9-172F-EF5D-913DAC0996D5}"/>
                  </a:ext>
                </a:extLst>
              </p:cNvPr>
              <p:cNvSpPr>
                <a:spLocks/>
              </p:cNvSpPr>
              <p:nvPr/>
            </p:nvSpPr>
            <p:spPr bwMode="blackWhite">
              <a:xfrm>
                <a:off x="3403"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grpSp>
        <p:sp>
          <p:nvSpPr>
            <p:cNvPr id="367821" name="Freeform 205">
              <a:extLst>
                <a:ext uri="{FF2B5EF4-FFF2-40B4-BE49-F238E27FC236}">
                  <a16:creationId xmlns:a16="http://schemas.microsoft.com/office/drawing/2014/main" id="{B09A8253-67F9-F1BB-E60F-F6F746250521}"/>
                </a:ext>
              </a:extLst>
            </p:cNvPr>
            <p:cNvSpPr>
              <a:spLocks/>
            </p:cNvSpPr>
            <p:nvPr/>
          </p:nvSpPr>
          <p:spPr bwMode="blackWhite">
            <a:xfrm>
              <a:off x="3128"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22" name="Freeform 206">
              <a:extLst>
                <a:ext uri="{FF2B5EF4-FFF2-40B4-BE49-F238E27FC236}">
                  <a16:creationId xmlns:a16="http://schemas.microsoft.com/office/drawing/2014/main" id="{DA040754-BCC1-4722-CBFD-11B3F0E787A0}"/>
                </a:ext>
              </a:extLst>
            </p:cNvPr>
            <p:cNvSpPr>
              <a:spLocks/>
            </p:cNvSpPr>
            <p:nvPr/>
          </p:nvSpPr>
          <p:spPr bwMode="blackWhite">
            <a:xfrm>
              <a:off x="3266" y="2229"/>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23" name="Freeform 207">
              <a:extLst>
                <a:ext uri="{FF2B5EF4-FFF2-40B4-BE49-F238E27FC236}">
                  <a16:creationId xmlns:a16="http://schemas.microsoft.com/office/drawing/2014/main" id="{19FC74D5-0722-B296-FFB1-78C8DBFFADC8}"/>
                </a:ext>
              </a:extLst>
            </p:cNvPr>
            <p:cNvSpPr>
              <a:spLocks/>
            </p:cNvSpPr>
            <p:nvPr/>
          </p:nvSpPr>
          <p:spPr bwMode="blackWhite">
            <a:xfrm>
              <a:off x="3736" y="2415"/>
              <a:ext cx="275" cy="57"/>
            </a:xfrm>
            <a:custGeom>
              <a:avLst/>
              <a:gdLst>
                <a:gd name="T0" fmla="*/ 0 w 275"/>
                <a:gd name="T1" fmla="*/ 57 h 57"/>
                <a:gd name="T2" fmla="*/ 0 w 275"/>
                <a:gd name="T3" fmla="*/ 0 h 57"/>
                <a:gd name="T4" fmla="*/ 275 w 275"/>
                <a:gd name="T5" fmla="*/ 0 h 57"/>
                <a:gd name="T6" fmla="*/ 275 w 275"/>
                <a:gd name="T7" fmla="*/ 57 h 57"/>
              </a:gdLst>
              <a:ahLst/>
              <a:cxnLst>
                <a:cxn ang="0">
                  <a:pos x="T0" y="T1"/>
                </a:cxn>
                <a:cxn ang="0">
                  <a:pos x="T2" y="T3"/>
                </a:cxn>
                <a:cxn ang="0">
                  <a:pos x="T4" y="T5"/>
                </a:cxn>
                <a:cxn ang="0">
                  <a:pos x="T6" y="T7"/>
                </a:cxn>
              </a:cxnLst>
              <a:rect l="0" t="0" r="r" b="b"/>
              <a:pathLst>
                <a:path w="275" h="57">
                  <a:moveTo>
                    <a:pt x="0" y="57"/>
                  </a:moveTo>
                  <a:lnTo>
                    <a:pt x="0" y="0"/>
                  </a:lnTo>
                  <a:lnTo>
                    <a:pt x="275" y="0"/>
                  </a:lnTo>
                  <a:lnTo>
                    <a:pt x="275"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24" name="Freeform 208">
              <a:extLst>
                <a:ext uri="{FF2B5EF4-FFF2-40B4-BE49-F238E27FC236}">
                  <a16:creationId xmlns:a16="http://schemas.microsoft.com/office/drawing/2014/main" id="{96FFB1EC-ECEA-CB71-416E-4F2613396309}"/>
                </a:ext>
              </a:extLst>
            </p:cNvPr>
            <p:cNvSpPr>
              <a:spLocks/>
            </p:cNvSpPr>
            <p:nvPr/>
          </p:nvSpPr>
          <p:spPr bwMode="blackWhite">
            <a:xfrm>
              <a:off x="4068"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25" name="Freeform 209">
              <a:extLst>
                <a:ext uri="{FF2B5EF4-FFF2-40B4-BE49-F238E27FC236}">
                  <a16:creationId xmlns:a16="http://schemas.microsoft.com/office/drawing/2014/main" id="{D1885353-12EA-57C8-CD45-62C9D49DB7D7}"/>
                </a:ext>
              </a:extLst>
            </p:cNvPr>
            <p:cNvSpPr>
              <a:spLocks/>
            </p:cNvSpPr>
            <p:nvPr/>
          </p:nvSpPr>
          <p:spPr bwMode="blackWhite">
            <a:xfrm>
              <a:off x="3954"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26" name="Freeform 210">
              <a:extLst>
                <a:ext uri="{FF2B5EF4-FFF2-40B4-BE49-F238E27FC236}">
                  <a16:creationId xmlns:a16="http://schemas.microsoft.com/office/drawing/2014/main" id="{CD355387-38D9-AEE5-DB98-F7CA04519F9C}"/>
                </a:ext>
              </a:extLst>
            </p:cNvPr>
            <p:cNvSpPr>
              <a:spLocks/>
            </p:cNvSpPr>
            <p:nvPr/>
          </p:nvSpPr>
          <p:spPr bwMode="blackWhite">
            <a:xfrm>
              <a:off x="3793"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27" name="Freeform 211">
              <a:extLst>
                <a:ext uri="{FF2B5EF4-FFF2-40B4-BE49-F238E27FC236}">
                  <a16:creationId xmlns:a16="http://schemas.microsoft.com/office/drawing/2014/main" id="{610ECA7F-757A-18C1-62D0-40C9E55DF56B}"/>
                </a:ext>
              </a:extLst>
            </p:cNvPr>
            <p:cNvSpPr>
              <a:spLocks/>
            </p:cNvSpPr>
            <p:nvPr/>
          </p:nvSpPr>
          <p:spPr bwMode="blackWhite">
            <a:xfrm>
              <a:off x="3679"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28" name="Freeform 212">
              <a:extLst>
                <a:ext uri="{FF2B5EF4-FFF2-40B4-BE49-F238E27FC236}">
                  <a16:creationId xmlns:a16="http://schemas.microsoft.com/office/drawing/2014/main" id="{16AEF63E-79B3-8534-3B6D-AD524EB64241}"/>
                </a:ext>
              </a:extLst>
            </p:cNvPr>
            <p:cNvSpPr>
              <a:spLocks/>
            </p:cNvSpPr>
            <p:nvPr/>
          </p:nvSpPr>
          <p:spPr bwMode="blackWhite">
            <a:xfrm>
              <a:off x="3930"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29" name="Freeform 213">
              <a:extLst>
                <a:ext uri="{FF2B5EF4-FFF2-40B4-BE49-F238E27FC236}">
                  <a16:creationId xmlns:a16="http://schemas.microsoft.com/office/drawing/2014/main" id="{A3638D63-3B54-F3D4-73EC-7ECC9774473B}"/>
                </a:ext>
              </a:extLst>
            </p:cNvPr>
            <p:cNvSpPr>
              <a:spLocks/>
            </p:cNvSpPr>
            <p:nvPr/>
          </p:nvSpPr>
          <p:spPr bwMode="blackWhite">
            <a:xfrm>
              <a:off x="3817" y="2342"/>
              <a:ext cx="132" cy="19"/>
            </a:xfrm>
            <a:custGeom>
              <a:avLst/>
              <a:gdLst>
                <a:gd name="T0" fmla="*/ 132 w 132"/>
                <a:gd name="T1" fmla="*/ 19 h 19"/>
                <a:gd name="T2" fmla="*/ 113 w 132"/>
                <a:gd name="T3" fmla="*/ 0 h 19"/>
                <a:gd name="T4" fmla="*/ 0 w 132"/>
                <a:gd name="T5" fmla="*/ 0 h 19"/>
                <a:gd name="T6" fmla="*/ 19 w 132"/>
                <a:gd name="T7" fmla="*/ 19 h 19"/>
                <a:gd name="T8" fmla="*/ 132 w 132"/>
                <a:gd name="T9" fmla="*/ 19 h 19"/>
                <a:gd name="T10" fmla="*/ 132 w 132"/>
                <a:gd name="T11" fmla="*/ 19 h 19"/>
              </a:gdLst>
              <a:ahLst/>
              <a:cxnLst>
                <a:cxn ang="0">
                  <a:pos x="T0" y="T1"/>
                </a:cxn>
                <a:cxn ang="0">
                  <a:pos x="T2" y="T3"/>
                </a:cxn>
                <a:cxn ang="0">
                  <a:pos x="T4" y="T5"/>
                </a:cxn>
                <a:cxn ang="0">
                  <a:pos x="T6" y="T7"/>
                </a:cxn>
                <a:cxn ang="0">
                  <a:pos x="T8" y="T9"/>
                </a:cxn>
                <a:cxn ang="0">
                  <a:pos x="T10" y="T11"/>
                </a:cxn>
              </a:cxnLst>
              <a:rect l="0" t="0" r="r" b="b"/>
              <a:pathLst>
                <a:path w="132" h="19">
                  <a:moveTo>
                    <a:pt x="132" y="19"/>
                  </a:moveTo>
                  <a:lnTo>
                    <a:pt x="113" y="0"/>
                  </a:lnTo>
                  <a:lnTo>
                    <a:pt x="0" y="0"/>
                  </a:lnTo>
                  <a:lnTo>
                    <a:pt x="19" y="19"/>
                  </a:lnTo>
                  <a:lnTo>
                    <a:pt x="132" y="19"/>
                  </a:lnTo>
                  <a:lnTo>
                    <a:pt x="132"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30" name="Line 214">
              <a:extLst>
                <a:ext uri="{FF2B5EF4-FFF2-40B4-BE49-F238E27FC236}">
                  <a16:creationId xmlns:a16="http://schemas.microsoft.com/office/drawing/2014/main" id="{635D9CFC-96DA-E6F6-C478-1A9D288999FB}"/>
                </a:ext>
              </a:extLst>
            </p:cNvPr>
            <p:cNvSpPr>
              <a:spLocks noChangeShapeType="1"/>
            </p:cNvSpPr>
            <p:nvPr/>
          </p:nvSpPr>
          <p:spPr bwMode="blackWhite">
            <a:xfrm flipV="1">
              <a:off x="3874"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31" name="Freeform 215">
              <a:extLst>
                <a:ext uri="{FF2B5EF4-FFF2-40B4-BE49-F238E27FC236}">
                  <a16:creationId xmlns:a16="http://schemas.microsoft.com/office/drawing/2014/main" id="{E1D8F782-8A0E-2354-B7E8-5EE3D4EDE4F3}"/>
                </a:ext>
              </a:extLst>
            </p:cNvPr>
            <p:cNvSpPr>
              <a:spLocks/>
            </p:cNvSpPr>
            <p:nvPr/>
          </p:nvSpPr>
          <p:spPr bwMode="blackWhite">
            <a:xfrm>
              <a:off x="3954"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32" name="Freeform 216">
              <a:extLst>
                <a:ext uri="{FF2B5EF4-FFF2-40B4-BE49-F238E27FC236}">
                  <a16:creationId xmlns:a16="http://schemas.microsoft.com/office/drawing/2014/main" id="{A5058AD8-9071-BA30-2B5B-D28591CF5E6D}"/>
                </a:ext>
              </a:extLst>
            </p:cNvPr>
            <p:cNvSpPr>
              <a:spLocks/>
            </p:cNvSpPr>
            <p:nvPr/>
          </p:nvSpPr>
          <p:spPr bwMode="blackWhite">
            <a:xfrm>
              <a:off x="3679"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33" name="Freeform 217">
              <a:extLst>
                <a:ext uri="{FF2B5EF4-FFF2-40B4-BE49-F238E27FC236}">
                  <a16:creationId xmlns:a16="http://schemas.microsoft.com/office/drawing/2014/main" id="{1BB84BDF-1747-F861-A307-75488362D058}"/>
                </a:ext>
              </a:extLst>
            </p:cNvPr>
            <p:cNvSpPr>
              <a:spLocks/>
            </p:cNvSpPr>
            <p:nvPr/>
          </p:nvSpPr>
          <p:spPr bwMode="blackWhite">
            <a:xfrm>
              <a:off x="3817" y="2229"/>
              <a:ext cx="113" cy="113"/>
            </a:xfrm>
            <a:custGeom>
              <a:avLst/>
              <a:gdLst>
                <a:gd name="T0" fmla="*/ 113 w 113"/>
                <a:gd name="T1" fmla="*/ 113 h 113"/>
                <a:gd name="T2" fmla="*/ 113 w 113"/>
                <a:gd name="T3" fmla="*/ 0 h 113"/>
                <a:gd name="T4" fmla="*/ 0 w 113"/>
                <a:gd name="T5" fmla="*/ 0 h 113"/>
                <a:gd name="T6" fmla="*/ 0 w 113"/>
                <a:gd name="T7" fmla="*/ 113 h 113"/>
                <a:gd name="T8" fmla="*/ 113 w 113"/>
                <a:gd name="T9" fmla="*/ 113 h 113"/>
                <a:gd name="T10" fmla="*/ 113 w 113"/>
                <a:gd name="T11" fmla="*/ 113 h 113"/>
              </a:gdLst>
              <a:ahLst/>
              <a:cxnLst>
                <a:cxn ang="0">
                  <a:pos x="T0" y="T1"/>
                </a:cxn>
                <a:cxn ang="0">
                  <a:pos x="T2" y="T3"/>
                </a:cxn>
                <a:cxn ang="0">
                  <a:pos x="T4" y="T5"/>
                </a:cxn>
                <a:cxn ang="0">
                  <a:pos x="T6" y="T7"/>
                </a:cxn>
                <a:cxn ang="0">
                  <a:pos x="T8" y="T9"/>
                </a:cxn>
                <a:cxn ang="0">
                  <a:pos x="T10" y="T11"/>
                </a:cxn>
              </a:cxnLst>
              <a:rect l="0" t="0" r="r" b="b"/>
              <a:pathLst>
                <a:path w="113" h="113">
                  <a:moveTo>
                    <a:pt x="113" y="113"/>
                  </a:moveTo>
                  <a:lnTo>
                    <a:pt x="113" y="0"/>
                  </a:lnTo>
                  <a:lnTo>
                    <a:pt x="0" y="0"/>
                  </a:lnTo>
                  <a:lnTo>
                    <a:pt x="0" y="113"/>
                  </a:lnTo>
                  <a:lnTo>
                    <a:pt x="113" y="113"/>
                  </a:lnTo>
                  <a:lnTo>
                    <a:pt x="113"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34" name="Freeform 218">
              <a:extLst>
                <a:ext uri="{FF2B5EF4-FFF2-40B4-BE49-F238E27FC236}">
                  <a16:creationId xmlns:a16="http://schemas.microsoft.com/office/drawing/2014/main" id="{70CF40A6-6CD2-937D-5F7A-C92BD973B640}"/>
                </a:ext>
              </a:extLst>
            </p:cNvPr>
            <p:cNvSpPr>
              <a:spLocks/>
            </p:cNvSpPr>
            <p:nvPr/>
          </p:nvSpPr>
          <p:spPr bwMode="blackWhite">
            <a:xfrm>
              <a:off x="4101" y="1737"/>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35" name="Freeform 219">
              <a:extLst>
                <a:ext uri="{FF2B5EF4-FFF2-40B4-BE49-F238E27FC236}">
                  <a16:creationId xmlns:a16="http://schemas.microsoft.com/office/drawing/2014/main" id="{5CA85DCE-F301-5EA6-E78D-BD1E0172CF75}"/>
                </a:ext>
              </a:extLst>
            </p:cNvPr>
            <p:cNvSpPr>
              <a:spLocks/>
            </p:cNvSpPr>
            <p:nvPr/>
          </p:nvSpPr>
          <p:spPr bwMode="blackWhite">
            <a:xfrm>
              <a:off x="3541" y="1983"/>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36" name="Freeform 220">
              <a:extLst>
                <a:ext uri="{FF2B5EF4-FFF2-40B4-BE49-F238E27FC236}">
                  <a16:creationId xmlns:a16="http://schemas.microsoft.com/office/drawing/2014/main" id="{420BD952-9BBE-F4DD-6761-B766AC8F393A}"/>
                </a:ext>
              </a:extLst>
            </p:cNvPr>
            <p:cNvSpPr>
              <a:spLocks/>
            </p:cNvSpPr>
            <p:nvPr/>
          </p:nvSpPr>
          <p:spPr bwMode="blackWhite">
            <a:xfrm>
              <a:off x="4287" y="2415"/>
              <a:ext cx="275" cy="57"/>
            </a:xfrm>
            <a:custGeom>
              <a:avLst/>
              <a:gdLst>
                <a:gd name="T0" fmla="*/ 0 w 275"/>
                <a:gd name="T1" fmla="*/ 57 h 57"/>
                <a:gd name="T2" fmla="*/ 0 w 275"/>
                <a:gd name="T3" fmla="*/ 0 h 57"/>
                <a:gd name="T4" fmla="*/ 275 w 275"/>
                <a:gd name="T5" fmla="*/ 0 h 57"/>
                <a:gd name="T6" fmla="*/ 275 w 275"/>
                <a:gd name="T7" fmla="*/ 57 h 57"/>
              </a:gdLst>
              <a:ahLst/>
              <a:cxnLst>
                <a:cxn ang="0">
                  <a:pos x="T0" y="T1"/>
                </a:cxn>
                <a:cxn ang="0">
                  <a:pos x="T2" y="T3"/>
                </a:cxn>
                <a:cxn ang="0">
                  <a:pos x="T4" y="T5"/>
                </a:cxn>
                <a:cxn ang="0">
                  <a:pos x="T6" y="T7"/>
                </a:cxn>
              </a:cxnLst>
              <a:rect l="0" t="0" r="r" b="b"/>
              <a:pathLst>
                <a:path w="275" h="57">
                  <a:moveTo>
                    <a:pt x="0" y="57"/>
                  </a:moveTo>
                  <a:lnTo>
                    <a:pt x="0" y="0"/>
                  </a:lnTo>
                  <a:lnTo>
                    <a:pt x="275" y="0"/>
                  </a:lnTo>
                  <a:lnTo>
                    <a:pt x="275"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37" name="Freeform 221">
              <a:extLst>
                <a:ext uri="{FF2B5EF4-FFF2-40B4-BE49-F238E27FC236}">
                  <a16:creationId xmlns:a16="http://schemas.microsoft.com/office/drawing/2014/main" id="{45525C73-1C6C-2AA5-7258-C369235CE4E3}"/>
                </a:ext>
              </a:extLst>
            </p:cNvPr>
            <p:cNvSpPr>
              <a:spLocks/>
            </p:cNvSpPr>
            <p:nvPr/>
          </p:nvSpPr>
          <p:spPr bwMode="blackWhite">
            <a:xfrm>
              <a:off x="4619"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38" name="Freeform 222">
              <a:extLst>
                <a:ext uri="{FF2B5EF4-FFF2-40B4-BE49-F238E27FC236}">
                  <a16:creationId xmlns:a16="http://schemas.microsoft.com/office/drawing/2014/main" id="{D104E518-C2C1-7F6E-E0A2-EE18829BA8C8}"/>
                </a:ext>
              </a:extLst>
            </p:cNvPr>
            <p:cNvSpPr>
              <a:spLocks/>
            </p:cNvSpPr>
            <p:nvPr/>
          </p:nvSpPr>
          <p:spPr bwMode="blackWhite">
            <a:xfrm>
              <a:off x="4505"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39" name="Freeform 223">
              <a:extLst>
                <a:ext uri="{FF2B5EF4-FFF2-40B4-BE49-F238E27FC236}">
                  <a16:creationId xmlns:a16="http://schemas.microsoft.com/office/drawing/2014/main" id="{929EA1B8-08D0-60A4-7CE7-345DA0185831}"/>
                </a:ext>
              </a:extLst>
            </p:cNvPr>
            <p:cNvSpPr>
              <a:spLocks/>
            </p:cNvSpPr>
            <p:nvPr/>
          </p:nvSpPr>
          <p:spPr bwMode="blackWhite">
            <a:xfrm>
              <a:off x="4344"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40" name="Freeform 224">
              <a:extLst>
                <a:ext uri="{FF2B5EF4-FFF2-40B4-BE49-F238E27FC236}">
                  <a16:creationId xmlns:a16="http://schemas.microsoft.com/office/drawing/2014/main" id="{C2983C34-68A3-4F4C-832A-CE5CB114C97A}"/>
                </a:ext>
              </a:extLst>
            </p:cNvPr>
            <p:cNvSpPr>
              <a:spLocks/>
            </p:cNvSpPr>
            <p:nvPr/>
          </p:nvSpPr>
          <p:spPr bwMode="blackWhite">
            <a:xfrm>
              <a:off x="4230"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41" name="Freeform 225">
              <a:extLst>
                <a:ext uri="{FF2B5EF4-FFF2-40B4-BE49-F238E27FC236}">
                  <a16:creationId xmlns:a16="http://schemas.microsoft.com/office/drawing/2014/main" id="{4D6E0F18-A2B2-AB88-71BE-138A5BEEF14C}"/>
                </a:ext>
              </a:extLst>
            </p:cNvPr>
            <p:cNvSpPr>
              <a:spLocks/>
            </p:cNvSpPr>
            <p:nvPr/>
          </p:nvSpPr>
          <p:spPr bwMode="blackWhite">
            <a:xfrm>
              <a:off x="4481"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42" name="Freeform 226">
              <a:extLst>
                <a:ext uri="{FF2B5EF4-FFF2-40B4-BE49-F238E27FC236}">
                  <a16:creationId xmlns:a16="http://schemas.microsoft.com/office/drawing/2014/main" id="{38227F06-DDBD-217E-4B51-74550FFF3681}"/>
                </a:ext>
              </a:extLst>
            </p:cNvPr>
            <p:cNvSpPr>
              <a:spLocks/>
            </p:cNvSpPr>
            <p:nvPr/>
          </p:nvSpPr>
          <p:spPr bwMode="blackWhite">
            <a:xfrm>
              <a:off x="4367" y="2342"/>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43" name="Line 227">
              <a:extLst>
                <a:ext uri="{FF2B5EF4-FFF2-40B4-BE49-F238E27FC236}">
                  <a16:creationId xmlns:a16="http://schemas.microsoft.com/office/drawing/2014/main" id="{3E14492F-0DE5-ED4B-674F-5E9B6E94DAC3}"/>
                </a:ext>
              </a:extLst>
            </p:cNvPr>
            <p:cNvSpPr>
              <a:spLocks noChangeShapeType="1"/>
            </p:cNvSpPr>
            <p:nvPr/>
          </p:nvSpPr>
          <p:spPr bwMode="blackWhite">
            <a:xfrm flipV="1">
              <a:off x="4424"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44" name="Freeform 228">
              <a:extLst>
                <a:ext uri="{FF2B5EF4-FFF2-40B4-BE49-F238E27FC236}">
                  <a16:creationId xmlns:a16="http://schemas.microsoft.com/office/drawing/2014/main" id="{A8B6210C-FD21-D10F-7056-F25AE33B83B6}"/>
                </a:ext>
              </a:extLst>
            </p:cNvPr>
            <p:cNvSpPr>
              <a:spLocks/>
            </p:cNvSpPr>
            <p:nvPr/>
          </p:nvSpPr>
          <p:spPr bwMode="blackWhite">
            <a:xfrm>
              <a:off x="4757" y="1983"/>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45" name="Freeform 229">
              <a:extLst>
                <a:ext uri="{FF2B5EF4-FFF2-40B4-BE49-F238E27FC236}">
                  <a16:creationId xmlns:a16="http://schemas.microsoft.com/office/drawing/2014/main" id="{44CC0D42-A513-6F4F-B932-4C505245613B}"/>
                </a:ext>
              </a:extLst>
            </p:cNvPr>
            <p:cNvSpPr>
              <a:spLocks/>
            </p:cNvSpPr>
            <p:nvPr/>
          </p:nvSpPr>
          <p:spPr bwMode="blackWhite">
            <a:xfrm>
              <a:off x="4643" y="209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46" name="Line 230">
              <a:extLst>
                <a:ext uri="{FF2B5EF4-FFF2-40B4-BE49-F238E27FC236}">
                  <a16:creationId xmlns:a16="http://schemas.microsoft.com/office/drawing/2014/main" id="{BED23297-26A7-4105-5293-A2F4D2F36C2F}"/>
                </a:ext>
              </a:extLst>
            </p:cNvPr>
            <p:cNvSpPr>
              <a:spLocks noChangeShapeType="1"/>
            </p:cNvSpPr>
            <p:nvPr/>
          </p:nvSpPr>
          <p:spPr bwMode="blackWhite">
            <a:xfrm flipV="1">
              <a:off x="4700" y="2106"/>
              <a:ext cx="1" cy="66"/>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47" name="Freeform 231">
              <a:extLst>
                <a:ext uri="{FF2B5EF4-FFF2-40B4-BE49-F238E27FC236}">
                  <a16:creationId xmlns:a16="http://schemas.microsoft.com/office/drawing/2014/main" id="{A1418ED3-045B-D740-33BB-0BAED6243C87}"/>
                </a:ext>
              </a:extLst>
            </p:cNvPr>
            <p:cNvSpPr>
              <a:spLocks/>
            </p:cNvSpPr>
            <p:nvPr/>
          </p:nvSpPr>
          <p:spPr bwMode="blackWhite">
            <a:xfrm>
              <a:off x="4424" y="2172"/>
              <a:ext cx="551" cy="57"/>
            </a:xfrm>
            <a:custGeom>
              <a:avLst/>
              <a:gdLst>
                <a:gd name="T0" fmla="*/ 0 w 551"/>
                <a:gd name="T1" fmla="*/ 57 h 57"/>
                <a:gd name="T2" fmla="*/ 0 w 551"/>
                <a:gd name="T3" fmla="*/ 0 h 57"/>
                <a:gd name="T4" fmla="*/ 551 w 551"/>
                <a:gd name="T5" fmla="*/ 0 h 57"/>
                <a:gd name="T6" fmla="*/ 551 w 551"/>
                <a:gd name="T7" fmla="*/ 57 h 57"/>
              </a:gdLst>
              <a:ahLst/>
              <a:cxnLst>
                <a:cxn ang="0">
                  <a:pos x="T0" y="T1"/>
                </a:cxn>
                <a:cxn ang="0">
                  <a:pos x="T2" y="T3"/>
                </a:cxn>
                <a:cxn ang="0">
                  <a:pos x="T4" y="T5"/>
                </a:cxn>
                <a:cxn ang="0">
                  <a:pos x="T6" y="T7"/>
                </a:cxn>
              </a:cxnLst>
              <a:rect l="0" t="0" r="r" b="b"/>
              <a:pathLst>
                <a:path w="551" h="57">
                  <a:moveTo>
                    <a:pt x="0" y="57"/>
                  </a:moveTo>
                  <a:lnTo>
                    <a:pt x="0" y="0"/>
                  </a:lnTo>
                  <a:lnTo>
                    <a:pt x="551" y="0"/>
                  </a:lnTo>
                  <a:lnTo>
                    <a:pt x="551"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48" name="Freeform 232">
              <a:extLst>
                <a:ext uri="{FF2B5EF4-FFF2-40B4-BE49-F238E27FC236}">
                  <a16:creationId xmlns:a16="http://schemas.microsoft.com/office/drawing/2014/main" id="{979C3D81-A7D6-D5C1-700B-EA1581F0946F}"/>
                </a:ext>
              </a:extLst>
            </p:cNvPr>
            <p:cNvSpPr>
              <a:spLocks/>
            </p:cNvSpPr>
            <p:nvPr/>
          </p:nvSpPr>
          <p:spPr bwMode="blackWhite">
            <a:xfrm>
              <a:off x="4505"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49" name="Freeform 233">
              <a:extLst>
                <a:ext uri="{FF2B5EF4-FFF2-40B4-BE49-F238E27FC236}">
                  <a16:creationId xmlns:a16="http://schemas.microsoft.com/office/drawing/2014/main" id="{BE676992-2582-C0E8-E100-511C3E497441}"/>
                </a:ext>
              </a:extLst>
            </p:cNvPr>
            <p:cNvSpPr>
              <a:spLocks/>
            </p:cNvSpPr>
            <p:nvPr/>
          </p:nvSpPr>
          <p:spPr bwMode="blackWhite">
            <a:xfrm>
              <a:off x="4230"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50" name="Freeform 234">
              <a:extLst>
                <a:ext uri="{FF2B5EF4-FFF2-40B4-BE49-F238E27FC236}">
                  <a16:creationId xmlns:a16="http://schemas.microsoft.com/office/drawing/2014/main" id="{0603A0D3-4C5C-D084-8186-8AC60A4EE24C}"/>
                </a:ext>
              </a:extLst>
            </p:cNvPr>
            <p:cNvSpPr>
              <a:spLocks/>
            </p:cNvSpPr>
            <p:nvPr/>
          </p:nvSpPr>
          <p:spPr bwMode="blackWhite">
            <a:xfrm>
              <a:off x="4367" y="2229"/>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51" name="Freeform 235">
              <a:extLst>
                <a:ext uri="{FF2B5EF4-FFF2-40B4-BE49-F238E27FC236}">
                  <a16:creationId xmlns:a16="http://schemas.microsoft.com/office/drawing/2014/main" id="{5E7F903C-F28C-138D-E29C-3CCD6609F8A9}"/>
                </a:ext>
              </a:extLst>
            </p:cNvPr>
            <p:cNvSpPr>
              <a:spLocks/>
            </p:cNvSpPr>
            <p:nvPr/>
          </p:nvSpPr>
          <p:spPr bwMode="blackWhite">
            <a:xfrm>
              <a:off x="4837" y="2415"/>
              <a:ext cx="276" cy="57"/>
            </a:xfrm>
            <a:custGeom>
              <a:avLst/>
              <a:gdLst>
                <a:gd name="T0" fmla="*/ 0 w 276"/>
                <a:gd name="T1" fmla="*/ 57 h 57"/>
                <a:gd name="T2" fmla="*/ 0 w 276"/>
                <a:gd name="T3" fmla="*/ 0 h 57"/>
                <a:gd name="T4" fmla="*/ 276 w 276"/>
                <a:gd name="T5" fmla="*/ 0 h 57"/>
                <a:gd name="T6" fmla="*/ 276 w 276"/>
                <a:gd name="T7" fmla="*/ 57 h 57"/>
              </a:gdLst>
              <a:ahLst/>
              <a:cxnLst>
                <a:cxn ang="0">
                  <a:pos x="T0" y="T1"/>
                </a:cxn>
                <a:cxn ang="0">
                  <a:pos x="T2" y="T3"/>
                </a:cxn>
                <a:cxn ang="0">
                  <a:pos x="T4" y="T5"/>
                </a:cxn>
                <a:cxn ang="0">
                  <a:pos x="T6" y="T7"/>
                </a:cxn>
              </a:cxnLst>
              <a:rect l="0" t="0" r="r" b="b"/>
              <a:pathLst>
                <a:path w="276" h="57">
                  <a:moveTo>
                    <a:pt x="0" y="57"/>
                  </a:moveTo>
                  <a:lnTo>
                    <a:pt x="0" y="0"/>
                  </a:lnTo>
                  <a:lnTo>
                    <a:pt x="276" y="0"/>
                  </a:lnTo>
                  <a:lnTo>
                    <a:pt x="276" y="57"/>
                  </a:lnTo>
                </a:path>
              </a:pathLst>
            </a:custGeom>
            <a:noFill/>
            <a:ln w="22225">
              <a:solidFill>
                <a:srgbClr val="0F298F"/>
              </a:solidFill>
              <a:prstDash val="solid"/>
              <a:round/>
              <a:headEnd/>
              <a:tailEnd/>
            </a:ln>
            <a:extLst>
              <a:ext uri="{909E8E84-426E-40DD-AFC4-6F175D3DCCD1}">
                <a14:hiddenFill xmlns:a14="http://schemas.microsoft.com/office/drawing/2010/main">
                  <a:solidFill>
                    <a:srgbClr val="FFFFFF"/>
                  </a:solidFill>
                </a14:hiddenFill>
              </a:ext>
            </a:extLst>
          </p:spPr>
          <p:txBody>
            <a:bodyPr/>
            <a:lstStyle/>
            <a:p>
              <a:endParaRPr lang="en-VN"/>
            </a:p>
          </p:txBody>
        </p:sp>
        <p:sp>
          <p:nvSpPr>
            <p:cNvPr id="367852" name="Freeform 236">
              <a:extLst>
                <a:ext uri="{FF2B5EF4-FFF2-40B4-BE49-F238E27FC236}">
                  <a16:creationId xmlns:a16="http://schemas.microsoft.com/office/drawing/2014/main" id="{EDF52311-EED6-266F-92BC-7AA7525A5BFE}"/>
                </a:ext>
              </a:extLst>
            </p:cNvPr>
            <p:cNvSpPr>
              <a:spLocks/>
            </p:cNvSpPr>
            <p:nvPr/>
          </p:nvSpPr>
          <p:spPr bwMode="blackWhite">
            <a:xfrm>
              <a:off x="5170"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53" name="Freeform 237">
              <a:extLst>
                <a:ext uri="{FF2B5EF4-FFF2-40B4-BE49-F238E27FC236}">
                  <a16:creationId xmlns:a16="http://schemas.microsoft.com/office/drawing/2014/main" id="{4F518DA1-95B0-8C17-C193-61A59E044A06}"/>
                </a:ext>
              </a:extLst>
            </p:cNvPr>
            <p:cNvSpPr>
              <a:spLocks/>
            </p:cNvSpPr>
            <p:nvPr/>
          </p:nvSpPr>
          <p:spPr bwMode="blackWhite">
            <a:xfrm>
              <a:off x="5056"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54" name="Freeform 238">
              <a:extLst>
                <a:ext uri="{FF2B5EF4-FFF2-40B4-BE49-F238E27FC236}">
                  <a16:creationId xmlns:a16="http://schemas.microsoft.com/office/drawing/2014/main" id="{D054F350-AA98-8CD7-1996-5FD2F9E4AB97}"/>
                </a:ext>
              </a:extLst>
            </p:cNvPr>
            <p:cNvSpPr>
              <a:spLocks/>
            </p:cNvSpPr>
            <p:nvPr/>
          </p:nvSpPr>
          <p:spPr bwMode="blackWhite">
            <a:xfrm>
              <a:off x="4894" y="2472"/>
              <a:ext cx="19" cy="133"/>
            </a:xfrm>
            <a:custGeom>
              <a:avLst/>
              <a:gdLst>
                <a:gd name="T0" fmla="*/ 19 w 19"/>
                <a:gd name="T1" fmla="*/ 133 h 133"/>
                <a:gd name="T2" fmla="*/ 19 w 19"/>
                <a:gd name="T3" fmla="*/ 19 h 133"/>
                <a:gd name="T4" fmla="*/ 0 w 19"/>
                <a:gd name="T5" fmla="*/ 0 h 133"/>
                <a:gd name="T6" fmla="*/ 0 w 19"/>
                <a:gd name="T7" fmla="*/ 114 h 133"/>
                <a:gd name="T8" fmla="*/ 19 w 19"/>
                <a:gd name="T9" fmla="*/ 133 h 133"/>
                <a:gd name="T10" fmla="*/ 19 w 19"/>
                <a:gd name="T11" fmla="*/ 133 h 133"/>
              </a:gdLst>
              <a:ahLst/>
              <a:cxnLst>
                <a:cxn ang="0">
                  <a:pos x="T0" y="T1"/>
                </a:cxn>
                <a:cxn ang="0">
                  <a:pos x="T2" y="T3"/>
                </a:cxn>
                <a:cxn ang="0">
                  <a:pos x="T4" y="T5"/>
                </a:cxn>
                <a:cxn ang="0">
                  <a:pos x="T6" y="T7"/>
                </a:cxn>
                <a:cxn ang="0">
                  <a:pos x="T8" y="T9"/>
                </a:cxn>
                <a:cxn ang="0">
                  <a:pos x="T10" y="T11"/>
                </a:cxn>
              </a:cxnLst>
              <a:rect l="0" t="0" r="r" b="b"/>
              <a:pathLst>
                <a:path w="19" h="133">
                  <a:moveTo>
                    <a:pt x="19" y="133"/>
                  </a:moveTo>
                  <a:lnTo>
                    <a:pt x="19" y="19"/>
                  </a:lnTo>
                  <a:lnTo>
                    <a:pt x="0" y="0"/>
                  </a:lnTo>
                  <a:lnTo>
                    <a:pt x="0" y="114"/>
                  </a:lnTo>
                  <a:lnTo>
                    <a:pt x="19" y="133"/>
                  </a:lnTo>
                  <a:lnTo>
                    <a:pt x="19" y="133"/>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55" name="Freeform 239">
              <a:extLst>
                <a:ext uri="{FF2B5EF4-FFF2-40B4-BE49-F238E27FC236}">
                  <a16:creationId xmlns:a16="http://schemas.microsoft.com/office/drawing/2014/main" id="{9250A2CC-9833-A01C-5BEE-F191E1D9F545}"/>
                </a:ext>
              </a:extLst>
            </p:cNvPr>
            <p:cNvSpPr>
              <a:spLocks/>
            </p:cNvSpPr>
            <p:nvPr/>
          </p:nvSpPr>
          <p:spPr bwMode="blackWhite">
            <a:xfrm>
              <a:off x="4780" y="2586"/>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56" name="Freeform 240">
              <a:extLst>
                <a:ext uri="{FF2B5EF4-FFF2-40B4-BE49-F238E27FC236}">
                  <a16:creationId xmlns:a16="http://schemas.microsoft.com/office/drawing/2014/main" id="{515994F5-E5B5-FCD6-0BE0-04099E3BBF10}"/>
                </a:ext>
              </a:extLst>
            </p:cNvPr>
            <p:cNvSpPr>
              <a:spLocks/>
            </p:cNvSpPr>
            <p:nvPr/>
          </p:nvSpPr>
          <p:spPr bwMode="blackWhite">
            <a:xfrm>
              <a:off x="5032" y="2229"/>
              <a:ext cx="19" cy="132"/>
            </a:xfrm>
            <a:custGeom>
              <a:avLst/>
              <a:gdLst>
                <a:gd name="T0" fmla="*/ 19 w 19"/>
                <a:gd name="T1" fmla="*/ 132 h 132"/>
                <a:gd name="T2" fmla="*/ 19 w 19"/>
                <a:gd name="T3" fmla="*/ 19 h 132"/>
                <a:gd name="T4" fmla="*/ 0 w 19"/>
                <a:gd name="T5" fmla="*/ 0 h 132"/>
                <a:gd name="T6" fmla="*/ 0 w 19"/>
                <a:gd name="T7" fmla="*/ 113 h 132"/>
                <a:gd name="T8" fmla="*/ 19 w 19"/>
                <a:gd name="T9" fmla="*/ 132 h 132"/>
                <a:gd name="T10" fmla="*/ 19 w 19"/>
                <a:gd name="T11" fmla="*/ 132 h 132"/>
              </a:gdLst>
              <a:ahLst/>
              <a:cxnLst>
                <a:cxn ang="0">
                  <a:pos x="T0" y="T1"/>
                </a:cxn>
                <a:cxn ang="0">
                  <a:pos x="T2" y="T3"/>
                </a:cxn>
                <a:cxn ang="0">
                  <a:pos x="T4" y="T5"/>
                </a:cxn>
                <a:cxn ang="0">
                  <a:pos x="T6" y="T7"/>
                </a:cxn>
                <a:cxn ang="0">
                  <a:pos x="T8" y="T9"/>
                </a:cxn>
                <a:cxn ang="0">
                  <a:pos x="T10" y="T11"/>
                </a:cxn>
              </a:cxnLst>
              <a:rect l="0" t="0" r="r" b="b"/>
              <a:pathLst>
                <a:path w="19" h="132">
                  <a:moveTo>
                    <a:pt x="19" y="132"/>
                  </a:moveTo>
                  <a:lnTo>
                    <a:pt x="19" y="19"/>
                  </a:lnTo>
                  <a:lnTo>
                    <a:pt x="0" y="0"/>
                  </a:lnTo>
                  <a:lnTo>
                    <a:pt x="0" y="113"/>
                  </a:lnTo>
                  <a:lnTo>
                    <a:pt x="19" y="132"/>
                  </a:lnTo>
                  <a:lnTo>
                    <a:pt x="19" y="132"/>
                  </a:lnTo>
                  <a:close/>
                </a:path>
              </a:pathLst>
            </a:custGeom>
            <a:solidFill>
              <a:srgbClr val="AC8EB1"/>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57" name="Freeform 241">
              <a:extLst>
                <a:ext uri="{FF2B5EF4-FFF2-40B4-BE49-F238E27FC236}">
                  <a16:creationId xmlns:a16="http://schemas.microsoft.com/office/drawing/2014/main" id="{0F0A6E59-3877-2CCC-9CF2-38C01FB58152}"/>
                </a:ext>
              </a:extLst>
            </p:cNvPr>
            <p:cNvSpPr>
              <a:spLocks/>
            </p:cNvSpPr>
            <p:nvPr/>
          </p:nvSpPr>
          <p:spPr bwMode="blackWhite">
            <a:xfrm>
              <a:off x="4918" y="2342"/>
              <a:ext cx="133" cy="19"/>
            </a:xfrm>
            <a:custGeom>
              <a:avLst/>
              <a:gdLst>
                <a:gd name="T0" fmla="*/ 133 w 133"/>
                <a:gd name="T1" fmla="*/ 19 h 19"/>
                <a:gd name="T2" fmla="*/ 114 w 133"/>
                <a:gd name="T3" fmla="*/ 0 h 19"/>
                <a:gd name="T4" fmla="*/ 0 w 133"/>
                <a:gd name="T5" fmla="*/ 0 h 19"/>
                <a:gd name="T6" fmla="*/ 19 w 133"/>
                <a:gd name="T7" fmla="*/ 19 h 19"/>
                <a:gd name="T8" fmla="*/ 133 w 133"/>
                <a:gd name="T9" fmla="*/ 19 h 19"/>
                <a:gd name="T10" fmla="*/ 133 w 133"/>
                <a:gd name="T11" fmla="*/ 19 h 19"/>
              </a:gdLst>
              <a:ahLst/>
              <a:cxnLst>
                <a:cxn ang="0">
                  <a:pos x="T0" y="T1"/>
                </a:cxn>
                <a:cxn ang="0">
                  <a:pos x="T2" y="T3"/>
                </a:cxn>
                <a:cxn ang="0">
                  <a:pos x="T4" y="T5"/>
                </a:cxn>
                <a:cxn ang="0">
                  <a:pos x="T6" y="T7"/>
                </a:cxn>
                <a:cxn ang="0">
                  <a:pos x="T8" y="T9"/>
                </a:cxn>
                <a:cxn ang="0">
                  <a:pos x="T10" y="T11"/>
                </a:cxn>
              </a:cxnLst>
              <a:rect l="0" t="0" r="r" b="b"/>
              <a:pathLst>
                <a:path w="133" h="19">
                  <a:moveTo>
                    <a:pt x="133" y="19"/>
                  </a:moveTo>
                  <a:lnTo>
                    <a:pt x="114" y="0"/>
                  </a:lnTo>
                  <a:lnTo>
                    <a:pt x="0" y="0"/>
                  </a:lnTo>
                  <a:lnTo>
                    <a:pt x="19" y="19"/>
                  </a:lnTo>
                  <a:lnTo>
                    <a:pt x="133" y="19"/>
                  </a:lnTo>
                  <a:lnTo>
                    <a:pt x="133" y="19"/>
                  </a:lnTo>
                  <a:close/>
                </a:path>
              </a:pathLst>
            </a:custGeom>
            <a:solidFill>
              <a:srgbClr val="8E7593"/>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7858" name="Line 242">
              <a:extLst>
                <a:ext uri="{FF2B5EF4-FFF2-40B4-BE49-F238E27FC236}">
                  <a16:creationId xmlns:a16="http://schemas.microsoft.com/office/drawing/2014/main" id="{017CB99A-723D-9461-D547-EFFE95CDA777}"/>
                </a:ext>
              </a:extLst>
            </p:cNvPr>
            <p:cNvSpPr>
              <a:spLocks noChangeShapeType="1"/>
            </p:cNvSpPr>
            <p:nvPr/>
          </p:nvSpPr>
          <p:spPr bwMode="blackWhite">
            <a:xfrm flipV="1">
              <a:off x="4975" y="2352"/>
              <a:ext cx="1" cy="63"/>
            </a:xfrm>
            <a:prstGeom prst="line">
              <a:avLst/>
            </a:prstGeom>
            <a:noFill/>
            <a:ln w="22225">
              <a:solidFill>
                <a:srgbClr val="0F298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7859" name="Freeform 243">
              <a:extLst>
                <a:ext uri="{FF2B5EF4-FFF2-40B4-BE49-F238E27FC236}">
                  <a16:creationId xmlns:a16="http://schemas.microsoft.com/office/drawing/2014/main" id="{FE21118D-DB51-DB5B-0614-66AD4049D85F}"/>
                </a:ext>
              </a:extLst>
            </p:cNvPr>
            <p:cNvSpPr>
              <a:spLocks/>
            </p:cNvSpPr>
            <p:nvPr/>
          </p:nvSpPr>
          <p:spPr bwMode="blackWhite">
            <a:xfrm>
              <a:off x="5056"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60" name="Freeform 244">
              <a:extLst>
                <a:ext uri="{FF2B5EF4-FFF2-40B4-BE49-F238E27FC236}">
                  <a16:creationId xmlns:a16="http://schemas.microsoft.com/office/drawing/2014/main" id="{907C6C20-D62F-A92B-B4C8-898B31DE5AE0}"/>
                </a:ext>
              </a:extLst>
            </p:cNvPr>
            <p:cNvSpPr>
              <a:spLocks/>
            </p:cNvSpPr>
            <p:nvPr/>
          </p:nvSpPr>
          <p:spPr bwMode="blackWhite">
            <a:xfrm>
              <a:off x="4780" y="2472"/>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61" name="Freeform 245">
              <a:extLst>
                <a:ext uri="{FF2B5EF4-FFF2-40B4-BE49-F238E27FC236}">
                  <a16:creationId xmlns:a16="http://schemas.microsoft.com/office/drawing/2014/main" id="{22B9F812-78D4-7A1E-EE76-761D2D76C624}"/>
                </a:ext>
              </a:extLst>
            </p:cNvPr>
            <p:cNvSpPr>
              <a:spLocks/>
            </p:cNvSpPr>
            <p:nvPr/>
          </p:nvSpPr>
          <p:spPr bwMode="blackWhite">
            <a:xfrm>
              <a:off x="4918" y="2229"/>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62" name="Freeform 246">
              <a:extLst>
                <a:ext uri="{FF2B5EF4-FFF2-40B4-BE49-F238E27FC236}">
                  <a16:creationId xmlns:a16="http://schemas.microsoft.com/office/drawing/2014/main" id="{E3D2CA8C-4E9A-B81D-B5A2-EE5219F42BF6}"/>
                </a:ext>
              </a:extLst>
            </p:cNvPr>
            <p:cNvSpPr>
              <a:spLocks/>
            </p:cNvSpPr>
            <p:nvPr/>
          </p:nvSpPr>
          <p:spPr bwMode="blackWhite">
            <a:xfrm>
              <a:off x="4643" y="1983"/>
              <a:ext cx="114" cy="113"/>
            </a:xfrm>
            <a:custGeom>
              <a:avLst/>
              <a:gdLst>
                <a:gd name="T0" fmla="*/ 114 w 114"/>
                <a:gd name="T1" fmla="*/ 113 h 113"/>
                <a:gd name="T2" fmla="*/ 114 w 114"/>
                <a:gd name="T3" fmla="*/ 0 h 113"/>
                <a:gd name="T4" fmla="*/ 0 w 114"/>
                <a:gd name="T5" fmla="*/ 0 h 113"/>
                <a:gd name="T6" fmla="*/ 0 w 114"/>
                <a:gd name="T7" fmla="*/ 113 h 113"/>
                <a:gd name="T8" fmla="*/ 114 w 114"/>
                <a:gd name="T9" fmla="*/ 113 h 113"/>
                <a:gd name="T10" fmla="*/ 114 w 114"/>
                <a:gd name="T11" fmla="*/ 113 h 113"/>
              </a:gdLst>
              <a:ahLst/>
              <a:cxnLst>
                <a:cxn ang="0">
                  <a:pos x="T0" y="T1"/>
                </a:cxn>
                <a:cxn ang="0">
                  <a:pos x="T2" y="T3"/>
                </a:cxn>
                <a:cxn ang="0">
                  <a:pos x="T4" y="T5"/>
                </a:cxn>
                <a:cxn ang="0">
                  <a:pos x="T6" y="T7"/>
                </a:cxn>
                <a:cxn ang="0">
                  <a:pos x="T8" y="T9"/>
                </a:cxn>
                <a:cxn ang="0">
                  <a:pos x="T10" y="T11"/>
                </a:cxn>
              </a:cxnLst>
              <a:rect l="0" t="0" r="r" b="b"/>
              <a:pathLst>
                <a:path w="114" h="113">
                  <a:moveTo>
                    <a:pt x="114" y="113"/>
                  </a:moveTo>
                  <a:lnTo>
                    <a:pt x="114" y="0"/>
                  </a:lnTo>
                  <a:lnTo>
                    <a:pt x="0" y="0"/>
                  </a:lnTo>
                  <a:lnTo>
                    <a:pt x="0" y="113"/>
                  </a:lnTo>
                  <a:lnTo>
                    <a:pt x="114" y="113"/>
                  </a:lnTo>
                  <a:lnTo>
                    <a:pt x="114" y="113"/>
                  </a:lnTo>
                  <a:close/>
                </a:path>
              </a:pathLst>
            </a:custGeom>
            <a:solidFill>
              <a:srgbClr val="CAA7D1"/>
            </a:solidFill>
            <a:ln w="3175">
              <a:solidFill>
                <a:srgbClr val="CAA7D1"/>
              </a:solidFill>
              <a:prstDash val="solid"/>
              <a:round/>
              <a:headEnd/>
              <a:tailEnd/>
            </a:ln>
          </p:spPr>
          <p:txBody>
            <a:bodyPr/>
            <a:lstStyle/>
            <a:p>
              <a:endParaRPr lang="en-VN"/>
            </a:p>
          </p:txBody>
        </p:sp>
        <p:sp>
          <p:nvSpPr>
            <p:cNvPr id="367863" name="Rectangle 247">
              <a:extLst>
                <a:ext uri="{FF2B5EF4-FFF2-40B4-BE49-F238E27FC236}">
                  <a16:creationId xmlns:a16="http://schemas.microsoft.com/office/drawing/2014/main" id="{CB63946D-993C-90A5-2E10-B91C7FED203A}"/>
                </a:ext>
              </a:extLst>
            </p:cNvPr>
            <p:cNvSpPr>
              <a:spLocks noChangeArrowheads="1"/>
            </p:cNvSpPr>
            <p:nvPr/>
          </p:nvSpPr>
          <p:spPr bwMode="blackWhite">
            <a:xfrm>
              <a:off x="574" y="1285"/>
              <a:ext cx="1082"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VN" sz="1800" b="1">
                  <a:solidFill>
                    <a:srgbClr val="000000"/>
                  </a:solidFill>
                  <a:latin typeface="Arial" panose="020B0604020202020204" pitchFamily="34" charset="0"/>
                </a:rPr>
                <a:t>Tall Organization</a:t>
              </a:r>
              <a:endParaRPr lang="en-US" altLang="en-VN" sz="1800" b="1">
                <a:latin typeface="Arial" panose="020B0604020202020204" pitchFamily="34" charset="0"/>
              </a:endParaRPr>
            </a:p>
          </p:txBody>
        </p:sp>
        <p:sp>
          <p:nvSpPr>
            <p:cNvPr id="367864" name="Rectangle 248">
              <a:extLst>
                <a:ext uri="{FF2B5EF4-FFF2-40B4-BE49-F238E27FC236}">
                  <a16:creationId xmlns:a16="http://schemas.microsoft.com/office/drawing/2014/main" id="{9D2E0350-B623-4BE2-B39A-EDE55C8201E4}"/>
                </a:ext>
              </a:extLst>
            </p:cNvPr>
            <p:cNvSpPr>
              <a:spLocks noChangeArrowheads="1"/>
            </p:cNvSpPr>
            <p:nvPr/>
          </p:nvSpPr>
          <p:spPr bwMode="blackWhite">
            <a:xfrm>
              <a:off x="574" y="2815"/>
              <a:ext cx="1090" cy="1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r>
                <a:rPr lang="en-US" altLang="en-VN" sz="1800" b="1">
                  <a:solidFill>
                    <a:srgbClr val="000000"/>
                  </a:solidFill>
                  <a:latin typeface="Arial" panose="020B0604020202020204" pitchFamily="34" charset="0"/>
                </a:rPr>
                <a:t>Flat Organization</a:t>
              </a:r>
              <a:endParaRPr lang="en-US" altLang="en-VN" sz="1800" b="1">
                <a:latin typeface="Arial" panose="020B0604020202020204" pitchFamily="34" charset="0"/>
              </a:endParaRPr>
            </a:p>
          </p:txBody>
        </p:sp>
        <p:sp>
          <p:nvSpPr>
            <p:cNvPr id="367865" name="Freeform 249">
              <a:extLst>
                <a:ext uri="{FF2B5EF4-FFF2-40B4-BE49-F238E27FC236}">
                  <a16:creationId xmlns:a16="http://schemas.microsoft.com/office/drawing/2014/main" id="{541B8E02-55AD-9D8A-7573-549F51AE9187}"/>
                </a:ext>
              </a:extLst>
            </p:cNvPr>
            <p:cNvSpPr>
              <a:spLocks/>
            </p:cNvSpPr>
            <p:nvPr/>
          </p:nvSpPr>
          <p:spPr bwMode="blackWhite">
            <a:xfrm>
              <a:off x="859" y="3269"/>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66" name="Freeform 250">
              <a:extLst>
                <a:ext uri="{FF2B5EF4-FFF2-40B4-BE49-F238E27FC236}">
                  <a16:creationId xmlns:a16="http://schemas.microsoft.com/office/drawing/2014/main" id="{7C116610-9FF7-034A-BF57-A7E16F39AB89}"/>
                </a:ext>
              </a:extLst>
            </p:cNvPr>
            <p:cNvSpPr>
              <a:spLocks/>
            </p:cNvSpPr>
            <p:nvPr/>
          </p:nvSpPr>
          <p:spPr bwMode="blackWhite">
            <a:xfrm>
              <a:off x="1642" y="3269"/>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67" name="Freeform 251">
              <a:extLst>
                <a:ext uri="{FF2B5EF4-FFF2-40B4-BE49-F238E27FC236}">
                  <a16:creationId xmlns:a16="http://schemas.microsoft.com/office/drawing/2014/main" id="{AC709EE0-88D3-961A-C746-21ECBC7C00E1}"/>
                </a:ext>
              </a:extLst>
            </p:cNvPr>
            <p:cNvSpPr>
              <a:spLocks/>
            </p:cNvSpPr>
            <p:nvPr/>
          </p:nvSpPr>
          <p:spPr bwMode="blackWhite">
            <a:xfrm>
              <a:off x="2425" y="3269"/>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68" name="Freeform 252">
              <a:extLst>
                <a:ext uri="{FF2B5EF4-FFF2-40B4-BE49-F238E27FC236}">
                  <a16:creationId xmlns:a16="http://schemas.microsoft.com/office/drawing/2014/main" id="{0A2A86F8-A897-9D22-B9F8-FA39258BB1DD}"/>
                </a:ext>
              </a:extLst>
            </p:cNvPr>
            <p:cNvSpPr>
              <a:spLocks/>
            </p:cNvSpPr>
            <p:nvPr/>
          </p:nvSpPr>
          <p:spPr bwMode="blackWhite">
            <a:xfrm>
              <a:off x="3206" y="3269"/>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69" name="Freeform 253">
              <a:extLst>
                <a:ext uri="{FF2B5EF4-FFF2-40B4-BE49-F238E27FC236}">
                  <a16:creationId xmlns:a16="http://schemas.microsoft.com/office/drawing/2014/main" id="{6A7EB469-2796-6A2E-D128-69B96DBF50A4}"/>
                </a:ext>
              </a:extLst>
            </p:cNvPr>
            <p:cNvSpPr>
              <a:spLocks/>
            </p:cNvSpPr>
            <p:nvPr/>
          </p:nvSpPr>
          <p:spPr bwMode="blackWhite">
            <a:xfrm>
              <a:off x="3990" y="3269"/>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70" name="Freeform 254">
              <a:extLst>
                <a:ext uri="{FF2B5EF4-FFF2-40B4-BE49-F238E27FC236}">
                  <a16:creationId xmlns:a16="http://schemas.microsoft.com/office/drawing/2014/main" id="{3C06B7DD-0927-177C-2538-C0002B5A8F05}"/>
                </a:ext>
              </a:extLst>
            </p:cNvPr>
            <p:cNvSpPr>
              <a:spLocks/>
            </p:cNvSpPr>
            <p:nvPr/>
          </p:nvSpPr>
          <p:spPr bwMode="blackWhite">
            <a:xfrm>
              <a:off x="4773" y="3269"/>
              <a:ext cx="114" cy="114"/>
            </a:xfrm>
            <a:custGeom>
              <a:avLst/>
              <a:gdLst>
                <a:gd name="T0" fmla="*/ 114 w 114"/>
                <a:gd name="T1" fmla="*/ 114 h 114"/>
                <a:gd name="T2" fmla="*/ 114 w 114"/>
                <a:gd name="T3" fmla="*/ 0 h 114"/>
                <a:gd name="T4" fmla="*/ 0 w 114"/>
                <a:gd name="T5" fmla="*/ 0 h 114"/>
                <a:gd name="T6" fmla="*/ 0 w 114"/>
                <a:gd name="T7" fmla="*/ 114 h 114"/>
                <a:gd name="T8" fmla="*/ 114 w 114"/>
                <a:gd name="T9" fmla="*/ 114 h 114"/>
                <a:gd name="T10" fmla="*/ 114 w 114"/>
                <a:gd name="T11" fmla="*/ 114 h 114"/>
              </a:gdLst>
              <a:ahLst/>
              <a:cxnLst>
                <a:cxn ang="0">
                  <a:pos x="T0" y="T1"/>
                </a:cxn>
                <a:cxn ang="0">
                  <a:pos x="T2" y="T3"/>
                </a:cxn>
                <a:cxn ang="0">
                  <a:pos x="T4" y="T5"/>
                </a:cxn>
                <a:cxn ang="0">
                  <a:pos x="T6" y="T7"/>
                </a:cxn>
                <a:cxn ang="0">
                  <a:pos x="T8" y="T9"/>
                </a:cxn>
                <a:cxn ang="0">
                  <a:pos x="T10" y="T11"/>
                </a:cxn>
              </a:cxnLst>
              <a:rect l="0" t="0" r="r" b="b"/>
              <a:pathLst>
                <a:path w="114" h="114">
                  <a:moveTo>
                    <a:pt x="114" y="114"/>
                  </a:moveTo>
                  <a:lnTo>
                    <a:pt x="114" y="0"/>
                  </a:lnTo>
                  <a:lnTo>
                    <a:pt x="0" y="0"/>
                  </a:lnTo>
                  <a:lnTo>
                    <a:pt x="0" y="114"/>
                  </a:lnTo>
                  <a:lnTo>
                    <a:pt x="114" y="114"/>
                  </a:lnTo>
                  <a:lnTo>
                    <a:pt x="114" y="114"/>
                  </a:lnTo>
                  <a:close/>
                </a:path>
              </a:pathLst>
            </a:custGeom>
            <a:solidFill>
              <a:srgbClr val="CAA7D1"/>
            </a:solidFill>
            <a:ln w="3175">
              <a:solidFill>
                <a:srgbClr val="CAA7D1"/>
              </a:solidFill>
              <a:prstDash val="solid"/>
              <a:round/>
              <a:headEnd/>
              <a:tailEnd/>
            </a:ln>
          </p:spPr>
          <p:txBody>
            <a:bodyPr/>
            <a:lstStyle/>
            <a:p>
              <a:endParaRPr lang="en-VN"/>
            </a:p>
          </p:txBody>
        </p:sp>
        <p:sp>
          <p:nvSpPr>
            <p:cNvPr id="367871" name="Freeform 255">
              <a:extLst>
                <a:ext uri="{FF2B5EF4-FFF2-40B4-BE49-F238E27FC236}">
                  <a16:creationId xmlns:a16="http://schemas.microsoft.com/office/drawing/2014/main" id="{C322DA9D-D1BF-9AFE-D06D-2393659874DE}"/>
                </a:ext>
              </a:extLst>
            </p:cNvPr>
            <p:cNvSpPr>
              <a:spLocks/>
            </p:cNvSpPr>
            <p:nvPr/>
          </p:nvSpPr>
          <p:spPr bwMode="blackWhite">
            <a:xfrm>
              <a:off x="2876" y="2581"/>
              <a:ext cx="1" cy="1"/>
            </a:xfrm>
            <a:custGeom>
              <a:avLst/>
              <a:gdLst/>
              <a:ahLst/>
              <a:cxnLst>
                <a:cxn ang="0">
                  <a:pos x="0" y="0"/>
                </a:cxn>
                <a:cxn ang="0">
                  <a:pos x="0" y="0"/>
                </a:cxn>
                <a:cxn ang="0">
                  <a:pos x="0" y="0"/>
                </a:cxn>
              </a:cxnLst>
              <a:rect l="0" t="0" r="r" b="b"/>
              <a:pathLst>
                <a:path>
                  <a:moveTo>
                    <a:pt x="0" y="0"/>
                  </a:moveTo>
                  <a:lnTo>
                    <a:pt x="0" y="0"/>
                  </a:lnTo>
                  <a:lnTo>
                    <a:pt x="0" y="0"/>
                  </a:lnTo>
                  <a:close/>
                </a:path>
              </a:pathLst>
            </a:custGeom>
            <a:solidFill>
              <a:srgbClr val="AF6376"/>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grpSp>
      <p:sp>
        <p:nvSpPr>
          <p:cNvPr id="367872" name="Text Box 256">
            <a:extLst>
              <a:ext uri="{FF2B5EF4-FFF2-40B4-BE49-F238E27FC236}">
                <a16:creationId xmlns:a16="http://schemas.microsoft.com/office/drawing/2014/main" id="{68216279-D843-2220-E599-2660CFB29D9A}"/>
              </a:ext>
            </a:extLst>
          </p:cNvPr>
          <p:cNvSpPr txBox="1">
            <a:spLocks noChangeArrowheads="1"/>
          </p:cNvSpPr>
          <p:nvPr/>
        </p:nvSpPr>
        <p:spPr bwMode="auto">
          <a:xfrm>
            <a:off x="7543800" y="6286500"/>
            <a:ext cx="10668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lgn="r">
              <a:spcBef>
                <a:spcPct val="50000"/>
              </a:spcBef>
            </a:pPr>
            <a:r>
              <a:rPr lang="en-US" altLang="en-VN" sz="1600" i="1">
                <a:solidFill>
                  <a:srgbClr val="333399"/>
                </a:solidFill>
                <a:latin typeface="Tahoma" panose="020B0604030504040204" pitchFamily="34" charset="0"/>
              </a:rPr>
              <a:t>Figure </a:t>
            </a:r>
            <a:r>
              <a:rPr lang="en-US" altLang="en-VN" sz="1600">
                <a:solidFill>
                  <a:srgbClr val="333399"/>
                </a:solidFill>
                <a:latin typeface="Tahoma" panose="020B0604030504040204" pitchFamily="34" charset="0"/>
              </a:rPr>
              <a:t>11.3</a:t>
            </a:r>
            <a:endParaRPr lang="en-US" altLang="en-VN" sz="1600" baseline="-6000">
              <a:solidFill>
                <a:srgbClr val="333399"/>
              </a:solidFill>
              <a:latin typeface="Tahoma" panose="020B060403050404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7" presetClass="entr" presetSubtype="10" fill="hold" nodeType="afterEffect">
                                  <p:stCondLst>
                                    <p:cond delay="0"/>
                                  </p:stCondLst>
                                  <p:childTnLst>
                                    <p:set>
                                      <p:cBhvr>
                                        <p:cTn id="6" dur="1" fill="hold">
                                          <p:stCondLst>
                                            <p:cond delay="0"/>
                                          </p:stCondLst>
                                        </p:cTn>
                                        <p:tgtEl>
                                          <p:spTgt spid="367619"/>
                                        </p:tgtEl>
                                        <p:attrNameLst>
                                          <p:attrName>style.visibility</p:attrName>
                                        </p:attrNameLst>
                                      </p:cBhvr>
                                      <p:to>
                                        <p:strVal val="visible"/>
                                      </p:to>
                                    </p:set>
                                    <p:anim calcmode="lin" valueType="num">
                                      <p:cBhvr>
                                        <p:cTn id="7" dur="500" fill="hold"/>
                                        <p:tgtEl>
                                          <p:spTgt spid="367619"/>
                                        </p:tgtEl>
                                        <p:attrNameLst>
                                          <p:attrName>ppt_w</p:attrName>
                                        </p:attrNameLst>
                                      </p:cBhvr>
                                      <p:tavLst>
                                        <p:tav tm="0">
                                          <p:val>
                                            <p:fltVal val="0"/>
                                          </p:val>
                                        </p:tav>
                                        <p:tav tm="100000">
                                          <p:val>
                                            <p:strVal val="#ppt_w"/>
                                          </p:val>
                                        </p:tav>
                                      </p:tavLst>
                                    </p:anim>
                                    <p:anim calcmode="lin" valueType="num">
                                      <p:cBhvr>
                                        <p:cTn id="8" dur="500" fill="hold"/>
                                        <p:tgtEl>
                                          <p:spTgt spid="367619"/>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descr="A diagram of a span of control&#10;&#10;Description automatically generated">
            <a:extLst>
              <a:ext uri="{FF2B5EF4-FFF2-40B4-BE49-F238E27FC236}">
                <a16:creationId xmlns:a16="http://schemas.microsoft.com/office/drawing/2014/main" id="{5C4A5B40-89E8-82C4-AD9B-5DC42583D113}"/>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597748" y="68263"/>
            <a:ext cx="5948505" cy="6721475"/>
          </a:xfrm>
          <a:noFill/>
        </p:spPr>
      </p:pic>
    </p:spTree>
    <p:extLst>
      <p:ext uri="{BB962C8B-B14F-4D97-AF65-F5344CB8AC3E}">
        <p14:creationId xmlns:p14="http://schemas.microsoft.com/office/powerpoint/2010/main" val="109379195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1">
            <a:extLst>
              <a:ext uri="{FF2B5EF4-FFF2-40B4-BE49-F238E27FC236}">
                <a16:creationId xmlns:a16="http://schemas.microsoft.com/office/drawing/2014/main" id="{83E154B8-C402-9F8B-D7B5-08ACB7C6D51E}"/>
              </a:ext>
            </a:extLst>
          </p:cNvPr>
          <p:cNvSpPr>
            <a:spLocks noGrp="1"/>
          </p:cNvSpPr>
          <p:nvPr>
            <p:ph type="title"/>
          </p:nvPr>
        </p:nvSpPr>
        <p:spPr>
          <a:xfrm>
            <a:off x="457200" y="380999"/>
            <a:ext cx="7620000" cy="683526"/>
          </a:xfrm>
        </p:spPr>
        <p:txBody>
          <a:bodyPr>
            <a:normAutofit/>
          </a:bodyPr>
          <a:lstStyle/>
          <a:p>
            <a:r>
              <a:rPr lang="en-US" altLang="en-US" dirty="0">
                <a:ea typeface="MS PGothic" panose="020B0600070205080204" pitchFamily="34" charset="-128"/>
                <a:cs typeface="Arial" panose="020B0604020202020204" pitchFamily="34" charset="0"/>
              </a:rPr>
              <a:t>Span of Control</a:t>
            </a:r>
          </a:p>
        </p:txBody>
      </p:sp>
      <p:sp>
        <p:nvSpPr>
          <p:cNvPr id="27651" name="Content Placeholder 9">
            <a:extLst>
              <a:ext uri="{FF2B5EF4-FFF2-40B4-BE49-F238E27FC236}">
                <a16:creationId xmlns:a16="http://schemas.microsoft.com/office/drawing/2014/main" id="{A99A4C44-BF20-7B11-E2EE-8CA6F59224D8}"/>
              </a:ext>
            </a:extLst>
          </p:cNvPr>
          <p:cNvSpPr>
            <a:spLocks noGrp="1"/>
          </p:cNvSpPr>
          <p:nvPr>
            <p:ph idx="1"/>
          </p:nvPr>
        </p:nvSpPr>
        <p:spPr>
          <a:xfrm>
            <a:off x="762000" y="1570038"/>
            <a:ext cx="8229600" cy="4754562"/>
          </a:xfrm>
        </p:spPr>
        <p:txBody>
          <a:bodyPr/>
          <a:lstStyle/>
          <a:p>
            <a:pPr marL="0" indent="0">
              <a:defRPr/>
            </a:pPr>
            <a:r>
              <a:rPr lang="en-US" altLang="en-US" sz="3000" b="1" dirty="0">
                <a:solidFill>
                  <a:srgbClr val="648596"/>
                </a:solidFill>
                <a:ea typeface="ＭＳ Ｐゴシック" pitchFamily="34" charset="-128"/>
              </a:rPr>
              <a:t>Effective and efficient span depends on:</a:t>
            </a:r>
          </a:p>
          <a:p>
            <a:pPr marL="457200" indent="-457200">
              <a:buClr>
                <a:schemeClr val="accent6">
                  <a:lumMod val="75000"/>
                </a:schemeClr>
              </a:buClr>
              <a:buFont typeface="Wingdings" panose="05000000000000000000" pitchFamily="2" charset="2"/>
              <a:buChar char="n"/>
              <a:defRPr/>
            </a:pPr>
            <a:r>
              <a:rPr lang="en-US" altLang="en-US" sz="3000" dirty="0">
                <a:ea typeface="ＭＳ Ｐゴシック" pitchFamily="34" charset="-128"/>
              </a:rPr>
              <a:t>Employee experience and training (more they have, larger span)</a:t>
            </a:r>
          </a:p>
          <a:p>
            <a:pPr marL="457200" indent="-457200">
              <a:buClr>
                <a:schemeClr val="accent6">
                  <a:lumMod val="75000"/>
                </a:schemeClr>
              </a:buClr>
              <a:buFont typeface="Wingdings" panose="05000000000000000000" pitchFamily="2" charset="2"/>
              <a:buChar char="n"/>
              <a:defRPr/>
            </a:pPr>
            <a:r>
              <a:rPr lang="en-US" altLang="en-US" sz="3000" dirty="0">
                <a:ea typeface="ＭＳ Ｐゴシック" pitchFamily="34" charset="-128"/>
              </a:rPr>
              <a:t>Similarity of employee tasks (more similarity, larger span)</a:t>
            </a:r>
          </a:p>
          <a:p>
            <a:pPr marL="457200" indent="-457200">
              <a:buClr>
                <a:schemeClr val="accent6">
                  <a:lumMod val="75000"/>
                </a:schemeClr>
              </a:buClr>
              <a:buFont typeface="Wingdings" panose="05000000000000000000" pitchFamily="2" charset="2"/>
              <a:buChar char="n"/>
              <a:defRPr/>
            </a:pPr>
            <a:r>
              <a:rPr lang="en-US" altLang="en-US" sz="3000" dirty="0">
                <a:ea typeface="ＭＳ Ｐゴシック" pitchFamily="34" charset="-128"/>
              </a:rPr>
              <a:t>Complexity of those tasks (more complex, smaller span)</a:t>
            </a:r>
          </a:p>
          <a:p>
            <a:pPr>
              <a:defRPr/>
            </a:pPr>
            <a:endParaRPr lang="en-US" altLang="en-US" sz="3000" dirty="0">
              <a:ea typeface="ＭＳ Ｐゴシック" pitchFamily="34" charset="-128"/>
            </a:endParaRPr>
          </a:p>
        </p:txBody>
      </p:sp>
      <p:sp>
        <p:nvSpPr>
          <p:cNvPr id="27652" name="Footer Placeholder 3">
            <a:extLst>
              <a:ext uri="{FF2B5EF4-FFF2-40B4-BE49-F238E27FC236}">
                <a16:creationId xmlns:a16="http://schemas.microsoft.com/office/drawing/2014/main" id="{E4DB006B-7AA6-9BD2-165F-EC69F0064786}"/>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Copyright ©2017 Pearson Education, Inc.</a:t>
            </a:r>
          </a:p>
        </p:txBody>
      </p:sp>
      <p:sp>
        <p:nvSpPr>
          <p:cNvPr id="27653" name="Slide Number Placeholder 4">
            <a:extLst>
              <a:ext uri="{FF2B5EF4-FFF2-40B4-BE49-F238E27FC236}">
                <a16:creationId xmlns:a16="http://schemas.microsoft.com/office/drawing/2014/main" id="{6B42D6A8-BA41-336E-6A3B-812EAF5C2941}"/>
              </a:ext>
            </a:extLst>
          </p:cNvPr>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6-</a:t>
            </a:r>
            <a:fld id="{E27915A4-EBD7-204F-B37D-087FA76FDEE2}" type="slidenum">
              <a:rPr lang="en-US" altLang="en-US">
                <a:latin typeface="Calibri" panose="020F0502020204030204" pitchFamily="34" charset="0"/>
                <a:cs typeface="Arial" panose="020B0604020202020204" pitchFamily="34" charset="0"/>
              </a:rPr>
              <a:pPr/>
              <a:t>32</a:t>
            </a:fld>
            <a:endParaRPr lang="en-US" altLang="en-US">
              <a:latin typeface="Calibri" panose="020F0502020204030204" pitchFamily="34" charset="0"/>
              <a:cs typeface="Arial" panose="020B0604020202020204" pitchFamily="34" charset="0"/>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8E6C2E2C-BEBE-E8C8-7E11-7FA05AC77D05}"/>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3">
            <a:extLst>
              <a:ext uri="{FF2B5EF4-FFF2-40B4-BE49-F238E27FC236}">
                <a16:creationId xmlns:a16="http://schemas.microsoft.com/office/drawing/2014/main" id="{6E4497EB-8FFC-7F64-CC1E-050150D9046C}"/>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4B04364D-3617-FE46-9388-B10604E02B98}" type="slidenum">
              <a:rPr lang="en-US" altLang="en-VN"/>
              <a:pPr/>
              <a:t>33</a:t>
            </a:fld>
            <a:endParaRPr lang="en-US" altLang="en-VN"/>
          </a:p>
        </p:txBody>
      </p:sp>
      <p:sp>
        <p:nvSpPr>
          <p:cNvPr id="360450" name="Rectangle 2">
            <a:extLst>
              <a:ext uri="{FF2B5EF4-FFF2-40B4-BE49-F238E27FC236}">
                <a16:creationId xmlns:a16="http://schemas.microsoft.com/office/drawing/2014/main" id="{6CFAD866-D0E5-E791-5641-FF2DCB500588}"/>
              </a:ext>
            </a:extLst>
          </p:cNvPr>
          <p:cNvSpPr>
            <a:spLocks noGrp="1" noChangeArrowheads="1"/>
          </p:cNvSpPr>
          <p:nvPr>
            <p:ph type="title"/>
          </p:nvPr>
        </p:nvSpPr>
        <p:spPr>
          <a:xfrm>
            <a:off x="533400" y="204788"/>
            <a:ext cx="8077200" cy="1090612"/>
          </a:xfrm>
          <a:ln/>
        </p:spPr>
        <p:txBody>
          <a:bodyPr>
            <a:normAutofit fontScale="90000"/>
          </a:bodyPr>
          <a:lstStyle/>
          <a:p>
            <a:r>
              <a:rPr lang="en-US" altLang="en-VN" sz="2800"/>
              <a:t>Determining the Appropriate Span:</a:t>
            </a:r>
            <a:br>
              <a:rPr lang="en-US" altLang="en-VN" sz="2800"/>
            </a:br>
            <a:r>
              <a:rPr lang="en-US" altLang="en-VN" sz="2800"/>
              <a:t>Factors Influencing the Span of Management</a:t>
            </a:r>
          </a:p>
        </p:txBody>
      </p:sp>
      <p:graphicFrame>
        <p:nvGraphicFramePr>
          <p:cNvPr id="360451" name="Object 3">
            <a:extLst>
              <a:ext uri="{FF2B5EF4-FFF2-40B4-BE49-F238E27FC236}">
                <a16:creationId xmlns:a16="http://schemas.microsoft.com/office/drawing/2014/main" id="{4B641E05-E5A8-EDC7-1888-1A95BD2BE6F8}"/>
              </a:ext>
            </a:extLst>
          </p:cNvPr>
          <p:cNvGraphicFramePr>
            <a:graphicFrameLocks noChangeAspect="1"/>
          </p:cNvGraphicFramePr>
          <p:nvPr/>
        </p:nvGraphicFramePr>
        <p:xfrm>
          <a:off x="687049" y="1574721"/>
          <a:ext cx="7923551" cy="4432458"/>
        </p:xfrm>
        <a:graphic>
          <a:graphicData uri="http://schemas.openxmlformats.org/presentationml/2006/ole">
            <mc:AlternateContent xmlns:mc="http://schemas.openxmlformats.org/markup-compatibility/2006">
              <mc:Choice xmlns:v="urn:schemas-microsoft-com:vml" Requires="v">
                <p:oleObj name="Document" r:id="rId3" imgW="6642100" imgH="4902200" progId="Word.Document.8">
                  <p:embed/>
                </p:oleObj>
              </mc:Choice>
              <mc:Fallback>
                <p:oleObj name="Document" r:id="rId3" imgW="6642100" imgH="4902200" progId="Word.Document.8">
                  <p:embed/>
                  <p:pic>
                    <p:nvPicPr>
                      <p:cNvPr id="360451" name="Object 3">
                        <a:extLst>
                          <a:ext uri="{FF2B5EF4-FFF2-40B4-BE49-F238E27FC236}">
                            <a16:creationId xmlns:a16="http://schemas.microsoft.com/office/drawing/2014/main" id="{4B641E05-E5A8-EDC7-1888-1A95BD2BE6F8}"/>
                          </a:ext>
                        </a:extLst>
                      </p:cNvPr>
                      <p:cNvPicPr>
                        <a:picLocks noChangeAspect="1" noChangeArrowheads="1"/>
                      </p:cNvPicPr>
                      <p:nvPr/>
                    </p:nvPicPr>
                    <p:blipFill>
                      <a:blip r:embed="rId4"/>
                      <a:srcRect/>
                      <a:stretch>
                        <a:fillRect/>
                      </a:stretch>
                    </p:blipFill>
                    <p:spPr bwMode="auto">
                      <a:xfrm>
                        <a:off x="687049" y="1574721"/>
                        <a:ext cx="7923551" cy="4432458"/>
                      </a:xfrm>
                      <a:prstGeom prst="rect">
                        <a:avLst/>
                      </a:prstGeom>
                      <a:noFill/>
                      <a:ln>
                        <a:noFill/>
                      </a:ln>
                      <a:effectLst/>
                    </p:spPr>
                  </p:pic>
                </p:oleObj>
              </mc:Fallback>
            </mc:AlternateContent>
          </a:graphicData>
        </a:graphic>
      </p:graphicFrame>
      <p:sp>
        <p:nvSpPr>
          <p:cNvPr id="360452" name="Text Box 4">
            <a:extLst>
              <a:ext uri="{FF2B5EF4-FFF2-40B4-BE49-F238E27FC236}">
                <a16:creationId xmlns:a16="http://schemas.microsoft.com/office/drawing/2014/main" id="{48500E90-CA61-BFDC-2AFC-2C81DF1C84FD}"/>
              </a:ext>
            </a:extLst>
          </p:cNvPr>
          <p:cNvSpPr txBox="1">
            <a:spLocks noChangeArrowheads="1"/>
          </p:cNvSpPr>
          <p:nvPr/>
        </p:nvSpPr>
        <p:spPr bwMode="auto">
          <a:xfrm>
            <a:off x="7543800" y="6286500"/>
            <a:ext cx="1066800" cy="244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0" tIns="0" rIns="0" bIns="0">
            <a:spAutoFit/>
          </a:bodyPr>
          <a:lstStyle/>
          <a:p>
            <a:pPr algn="r">
              <a:spcBef>
                <a:spcPct val="50000"/>
              </a:spcBef>
            </a:pPr>
            <a:r>
              <a:rPr lang="en-US" altLang="en-VN" sz="1600" i="1">
                <a:solidFill>
                  <a:srgbClr val="333399"/>
                </a:solidFill>
                <a:latin typeface="Tahoma" panose="020B0604030504040204" pitchFamily="34" charset="0"/>
              </a:rPr>
              <a:t>Table </a:t>
            </a:r>
            <a:r>
              <a:rPr lang="en-US" altLang="en-VN" sz="1600">
                <a:solidFill>
                  <a:srgbClr val="333399"/>
                </a:solidFill>
                <a:latin typeface="Tahoma" panose="020B0604030504040204" pitchFamily="34" charset="0"/>
              </a:rPr>
              <a:t>11.1</a:t>
            </a:r>
            <a:endParaRPr lang="en-US" altLang="en-VN" sz="1600" baseline="-6000">
              <a:solidFill>
                <a:srgbClr val="333399"/>
              </a:solidFill>
              <a:latin typeface="Tahoma" panose="020B0604030504040204" pitchFamily="34" charset="0"/>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22" presetClass="entr" presetSubtype="1" fill="hold" nodeType="afterEffect">
                                  <p:stCondLst>
                                    <p:cond delay="0"/>
                                  </p:stCondLst>
                                  <p:childTnLst>
                                    <p:set>
                                      <p:cBhvr>
                                        <p:cTn id="6" dur="1" fill="hold">
                                          <p:stCondLst>
                                            <p:cond delay="0"/>
                                          </p:stCondLst>
                                        </p:cTn>
                                        <p:tgtEl>
                                          <p:spTgt spid="360451"/>
                                        </p:tgtEl>
                                        <p:attrNameLst>
                                          <p:attrName>style.visibility</p:attrName>
                                        </p:attrNameLst>
                                      </p:cBhvr>
                                      <p:to>
                                        <p:strVal val="visible"/>
                                      </p:to>
                                    </p:set>
                                    <p:animEffect transition="in" filter="wipe(up)">
                                      <p:cBhvr>
                                        <p:cTn id="7" dur="500"/>
                                        <p:tgtEl>
                                          <p:spTgt spid="3604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FF70F3D4-985A-FEF2-F28E-A08DF53EA1CA}"/>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4">
            <a:extLst>
              <a:ext uri="{FF2B5EF4-FFF2-40B4-BE49-F238E27FC236}">
                <a16:creationId xmlns:a16="http://schemas.microsoft.com/office/drawing/2014/main" id="{CDD62C61-DACB-B0C6-E9CE-F62EFC1C335C}"/>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6C39C867-7BB7-BA42-A5CB-F2E54AB0ECAC}" type="slidenum">
              <a:rPr lang="en-US" altLang="en-VN"/>
              <a:pPr/>
              <a:t>34</a:t>
            </a:fld>
            <a:endParaRPr lang="en-US" altLang="en-VN"/>
          </a:p>
        </p:txBody>
      </p:sp>
      <p:sp>
        <p:nvSpPr>
          <p:cNvPr id="381954" name="Rectangle 2">
            <a:extLst>
              <a:ext uri="{FF2B5EF4-FFF2-40B4-BE49-F238E27FC236}">
                <a16:creationId xmlns:a16="http://schemas.microsoft.com/office/drawing/2014/main" id="{472C067C-497B-B2CA-342F-7721D537AF30}"/>
              </a:ext>
            </a:extLst>
          </p:cNvPr>
          <p:cNvSpPr>
            <a:spLocks noGrp="1" noChangeArrowheads="1"/>
          </p:cNvSpPr>
          <p:nvPr>
            <p:ph type="title"/>
          </p:nvPr>
        </p:nvSpPr>
        <p:spPr>
          <a:xfrm>
            <a:off x="457200" y="654065"/>
            <a:ext cx="7620000" cy="446947"/>
          </a:xfrm>
          <a:ln/>
        </p:spPr>
        <p:txBody>
          <a:bodyPr>
            <a:normAutofit fontScale="90000"/>
          </a:bodyPr>
          <a:lstStyle/>
          <a:p>
            <a:r>
              <a:rPr lang="en-US" altLang="en-VN" dirty="0"/>
              <a:t>3.3. Distributing Authority</a:t>
            </a:r>
          </a:p>
        </p:txBody>
      </p:sp>
      <p:sp>
        <p:nvSpPr>
          <p:cNvPr id="381955" name="Rectangle 3">
            <a:extLst>
              <a:ext uri="{FF2B5EF4-FFF2-40B4-BE49-F238E27FC236}">
                <a16:creationId xmlns:a16="http://schemas.microsoft.com/office/drawing/2014/main" id="{5375C404-8440-9BA0-A343-6C924AE90659}"/>
              </a:ext>
            </a:extLst>
          </p:cNvPr>
          <p:cNvSpPr>
            <a:spLocks noGrp="1" noChangeArrowheads="1"/>
          </p:cNvSpPr>
          <p:nvPr>
            <p:ph type="body" idx="1"/>
          </p:nvPr>
        </p:nvSpPr>
        <p:spPr>
          <a:xfrm>
            <a:off x="457200" y="1399592"/>
            <a:ext cx="7620000" cy="4726572"/>
          </a:xfrm>
        </p:spPr>
        <p:txBody>
          <a:bodyPr>
            <a:normAutofit/>
          </a:bodyPr>
          <a:lstStyle/>
          <a:p>
            <a:r>
              <a:rPr lang="en-US" altLang="en-VN" dirty="0"/>
              <a:t>Authority</a:t>
            </a:r>
          </a:p>
          <a:p>
            <a:pPr lvl="1"/>
            <a:r>
              <a:rPr lang="en-US" altLang="en-VN" dirty="0"/>
              <a:t>Power that has been legitimized by the organization.</a:t>
            </a:r>
          </a:p>
          <a:p>
            <a:r>
              <a:rPr lang="en-US" altLang="en-VN" dirty="0"/>
              <a:t>Delegation</a:t>
            </a:r>
          </a:p>
          <a:p>
            <a:pPr lvl="1"/>
            <a:r>
              <a:rPr lang="en-US" altLang="en-VN" dirty="0"/>
              <a:t>The process by which managers assign a portion of their total workload to others.</a:t>
            </a:r>
          </a:p>
          <a:p>
            <a:r>
              <a:rPr lang="en-US" altLang="en-VN" dirty="0"/>
              <a:t>Reasons for Delegation</a:t>
            </a:r>
          </a:p>
          <a:p>
            <a:pPr lvl="1"/>
            <a:r>
              <a:rPr lang="en-US" altLang="en-VN" dirty="0"/>
              <a:t>To enable the manager to get more work done by utilizing the skills and talents of subordinates.</a:t>
            </a:r>
          </a:p>
          <a:p>
            <a:pPr lvl="1"/>
            <a:r>
              <a:rPr lang="en-US" altLang="en-VN" dirty="0"/>
              <a:t>To foster the development of subordinates by having them participate in decision making and problem solving that allows them to learn about overall operations and improve their managerial skills.</a:t>
            </a: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2">
            <a:extLst>
              <a:ext uri="{FF2B5EF4-FFF2-40B4-BE49-F238E27FC236}">
                <a16:creationId xmlns:a16="http://schemas.microsoft.com/office/drawing/2014/main" id="{CD3C1ABF-B2BB-E511-BFA6-903C628DD1D4}"/>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3">
            <a:extLst>
              <a:ext uri="{FF2B5EF4-FFF2-40B4-BE49-F238E27FC236}">
                <a16:creationId xmlns:a16="http://schemas.microsoft.com/office/drawing/2014/main" id="{E5E8D4AF-C5C8-6744-3513-9047012DD8C3}"/>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B28CB696-893B-E740-811F-A30F16CFB84B}" type="slidenum">
              <a:rPr lang="en-US" altLang="en-VN"/>
              <a:pPr/>
              <a:t>35</a:t>
            </a:fld>
            <a:endParaRPr lang="en-US" altLang="en-VN"/>
          </a:p>
        </p:txBody>
      </p:sp>
      <p:sp>
        <p:nvSpPr>
          <p:cNvPr id="368642" name="Rectangle 2">
            <a:extLst>
              <a:ext uri="{FF2B5EF4-FFF2-40B4-BE49-F238E27FC236}">
                <a16:creationId xmlns:a16="http://schemas.microsoft.com/office/drawing/2014/main" id="{030C1D3F-525E-0B56-5832-8ADCD60A46DD}"/>
              </a:ext>
            </a:extLst>
          </p:cNvPr>
          <p:cNvSpPr>
            <a:spLocks noGrp="1" noChangeArrowheads="1"/>
          </p:cNvSpPr>
          <p:nvPr>
            <p:ph type="title"/>
          </p:nvPr>
        </p:nvSpPr>
        <p:spPr>
          <a:ln/>
        </p:spPr>
        <p:txBody>
          <a:bodyPr>
            <a:normAutofit fontScale="90000"/>
          </a:bodyPr>
          <a:lstStyle/>
          <a:p>
            <a:r>
              <a:rPr lang="en-US" altLang="en-VN"/>
              <a:t>Steps in the Delegation Process</a:t>
            </a:r>
          </a:p>
        </p:txBody>
      </p:sp>
      <p:grpSp>
        <p:nvGrpSpPr>
          <p:cNvPr id="368701" name="Group 61">
            <a:extLst>
              <a:ext uri="{FF2B5EF4-FFF2-40B4-BE49-F238E27FC236}">
                <a16:creationId xmlns:a16="http://schemas.microsoft.com/office/drawing/2014/main" id="{D8036C36-2373-91F7-48BE-82E82967C8FD}"/>
              </a:ext>
            </a:extLst>
          </p:cNvPr>
          <p:cNvGrpSpPr>
            <a:grpSpLocks/>
          </p:cNvGrpSpPr>
          <p:nvPr/>
        </p:nvGrpSpPr>
        <p:grpSpPr bwMode="auto">
          <a:xfrm>
            <a:off x="1000125" y="1470025"/>
            <a:ext cx="7077075" cy="4321175"/>
            <a:chOff x="588" y="926"/>
            <a:chExt cx="4458" cy="2722"/>
          </a:xfrm>
        </p:grpSpPr>
        <p:sp>
          <p:nvSpPr>
            <p:cNvPr id="368645" name="Rectangle 5">
              <a:extLst>
                <a:ext uri="{FF2B5EF4-FFF2-40B4-BE49-F238E27FC236}">
                  <a16:creationId xmlns:a16="http://schemas.microsoft.com/office/drawing/2014/main" id="{3118AA2A-ABEF-9C8F-F891-BFD1F65C44B5}"/>
                </a:ext>
              </a:extLst>
            </p:cNvPr>
            <p:cNvSpPr>
              <a:spLocks noChangeArrowheads="1"/>
            </p:cNvSpPr>
            <p:nvPr/>
          </p:nvSpPr>
          <p:spPr bwMode="auto">
            <a:xfrm>
              <a:off x="588" y="1559"/>
              <a:ext cx="1261" cy="732"/>
            </a:xfrm>
            <a:prstGeom prst="rect">
              <a:avLst/>
            </a:prstGeom>
            <a:solidFill>
              <a:srgbClr val="FED95E"/>
            </a:solidFill>
            <a:ln w="3175">
              <a:solidFill>
                <a:srgbClr val="FED95E"/>
              </a:solidFill>
              <a:miter lim="800000"/>
              <a:headEnd/>
              <a:tailEnd/>
            </a:ln>
          </p:spPr>
          <p:txBody>
            <a:bodyPr/>
            <a:lstStyle/>
            <a:p>
              <a:endParaRPr lang="en-VN"/>
            </a:p>
          </p:txBody>
        </p:sp>
        <p:sp>
          <p:nvSpPr>
            <p:cNvPr id="368646" name="Rectangle 6">
              <a:extLst>
                <a:ext uri="{FF2B5EF4-FFF2-40B4-BE49-F238E27FC236}">
                  <a16:creationId xmlns:a16="http://schemas.microsoft.com/office/drawing/2014/main" id="{E1FF87C8-11F2-445C-B1F4-61014BA9237A}"/>
                </a:ext>
              </a:extLst>
            </p:cNvPr>
            <p:cNvSpPr>
              <a:spLocks noChangeArrowheads="1"/>
            </p:cNvSpPr>
            <p:nvPr/>
          </p:nvSpPr>
          <p:spPr bwMode="auto">
            <a:xfrm>
              <a:off x="868" y="1839"/>
              <a:ext cx="59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Manager</a:t>
              </a:r>
              <a:endParaRPr lang="en-US" altLang="en-VN" sz="1800" b="1">
                <a:latin typeface="Arial" panose="020B0604020202020204" pitchFamily="34" charset="0"/>
              </a:endParaRPr>
            </a:p>
          </p:txBody>
        </p:sp>
        <p:sp>
          <p:nvSpPr>
            <p:cNvPr id="368647" name="Rectangle 7">
              <a:extLst>
                <a:ext uri="{FF2B5EF4-FFF2-40B4-BE49-F238E27FC236}">
                  <a16:creationId xmlns:a16="http://schemas.microsoft.com/office/drawing/2014/main" id="{F4576442-2416-543D-CA2F-2BBD343E1723}"/>
                </a:ext>
              </a:extLst>
            </p:cNvPr>
            <p:cNvSpPr>
              <a:spLocks noChangeArrowheads="1"/>
            </p:cNvSpPr>
            <p:nvPr/>
          </p:nvSpPr>
          <p:spPr bwMode="auto">
            <a:xfrm>
              <a:off x="1056" y="926"/>
              <a:ext cx="43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Step 1</a:t>
              </a:r>
              <a:endParaRPr lang="en-US" altLang="en-VN" sz="1800" b="1">
                <a:latin typeface="Arial" panose="020B0604020202020204" pitchFamily="34" charset="0"/>
              </a:endParaRPr>
            </a:p>
          </p:txBody>
        </p:sp>
        <p:sp>
          <p:nvSpPr>
            <p:cNvPr id="368648" name="Rectangle 8">
              <a:extLst>
                <a:ext uri="{FF2B5EF4-FFF2-40B4-BE49-F238E27FC236}">
                  <a16:creationId xmlns:a16="http://schemas.microsoft.com/office/drawing/2014/main" id="{5E45207D-A97C-D8C0-CE6E-A201EA435C2A}"/>
                </a:ext>
              </a:extLst>
            </p:cNvPr>
            <p:cNvSpPr>
              <a:spLocks noChangeArrowheads="1"/>
            </p:cNvSpPr>
            <p:nvPr/>
          </p:nvSpPr>
          <p:spPr bwMode="auto">
            <a:xfrm>
              <a:off x="803" y="1104"/>
              <a:ext cx="936"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Assigning</a:t>
              </a:r>
              <a:br>
                <a:rPr lang="en-US" altLang="en-VN" sz="1800" b="1">
                  <a:solidFill>
                    <a:srgbClr val="000000"/>
                  </a:solidFill>
                  <a:latin typeface="Arial" panose="020B0604020202020204" pitchFamily="34" charset="0"/>
                </a:rPr>
              </a:br>
              <a:r>
                <a:rPr lang="en-US" altLang="en-VN" sz="1800" b="1">
                  <a:solidFill>
                    <a:srgbClr val="000000"/>
                  </a:solidFill>
                  <a:latin typeface="Arial" panose="020B0604020202020204" pitchFamily="34" charset="0"/>
                </a:rPr>
                <a:t>responsibility</a:t>
              </a:r>
              <a:endParaRPr lang="en-US" altLang="en-VN" sz="1800" b="1">
                <a:latin typeface="Arial" panose="020B0604020202020204" pitchFamily="34" charset="0"/>
              </a:endParaRPr>
            </a:p>
          </p:txBody>
        </p:sp>
        <p:sp>
          <p:nvSpPr>
            <p:cNvPr id="368649" name="Rectangle 9">
              <a:extLst>
                <a:ext uri="{FF2B5EF4-FFF2-40B4-BE49-F238E27FC236}">
                  <a16:creationId xmlns:a16="http://schemas.microsoft.com/office/drawing/2014/main" id="{237D4DA6-AD41-FA8B-1862-E5F051B4184C}"/>
                </a:ext>
              </a:extLst>
            </p:cNvPr>
            <p:cNvSpPr>
              <a:spLocks noChangeArrowheads="1"/>
            </p:cNvSpPr>
            <p:nvPr/>
          </p:nvSpPr>
          <p:spPr bwMode="auto">
            <a:xfrm>
              <a:off x="4128" y="926"/>
              <a:ext cx="43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Step 3</a:t>
              </a:r>
              <a:endParaRPr lang="en-US" altLang="en-VN" sz="1800" b="1">
                <a:latin typeface="Arial" panose="020B0604020202020204" pitchFamily="34" charset="0"/>
              </a:endParaRPr>
            </a:p>
          </p:txBody>
        </p:sp>
        <p:sp>
          <p:nvSpPr>
            <p:cNvPr id="368650" name="Rectangle 10">
              <a:extLst>
                <a:ext uri="{FF2B5EF4-FFF2-40B4-BE49-F238E27FC236}">
                  <a16:creationId xmlns:a16="http://schemas.microsoft.com/office/drawing/2014/main" id="{16D7A860-17F7-6135-4BA3-440334F63E9E}"/>
                </a:ext>
              </a:extLst>
            </p:cNvPr>
            <p:cNvSpPr>
              <a:spLocks noChangeArrowheads="1"/>
            </p:cNvSpPr>
            <p:nvPr/>
          </p:nvSpPr>
          <p:spPr bwMode="auto">
            <a:xfrm>
              <a:off x="3890" y="1104"/>
              <a:ext cx="968"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Creating</a:t>
              </a:r>
              <a:br>
                <a:rPr lang="en-US" altLang="en-VN" sz="1800" b="1">
                  <a:solidFill>
                    <a:srgbClr val="000000"/>
                  </a:solidFill>
                  <a:latin typeface="Arial" panose="020B0604020202020204" pitchFamily="34" charset="0"/>
                </a:rPr>
              </a:br>
              <a:r>
                <a:rPr lang="en-US" altLang="en-VN" sz="1800" b="1">
                  <a:solidFill>
                    <a:srgbClr val="000000"/>
                  </a:solidFill>
                  <a:latin typeface="Arial" panose="020B0604020202020204" pitchFamily="34" charset="0"/>
                </a:rPr>
                <a:t>accountability</a:t>
              </a:r>
              <a:endParaRPr lang="en-US" altLang="en-VN" sz="1800" b="1">
                <a:latin typeface="Arial" panose="020B0604020202020204" pitchFamily="34" charset="0"/>
              </a:endParaRPr>
            </a:p>
          </p:txBody>
        </p:sp>
        <p:sp>
          <p:nvSpPr>
            <p:cNvPr id="368651" name="Rectangle 11">
              <a:extLst>
                <a:ext uri="{FF2B5EF4-FFF2-40B4-BE49-F238E27FC236}">
                  <a16:creationId xmlns:a16="http://schemas.microsoft.com/office/drawing/2014/main" id="{3B7BB5B0-245E-7D22-D93A-4077ED98B433}"/>
                </a:ext>
              </a:extLst>
            </p:cNvPr>
            <p:cNvSpPr>
              <a:spLocks noChangeArrowheads="1"/>
            </p:cNvSpPr>
            <p:nvPr/>
          </p:nvSpPr>
          <p:spPr bwMode="auto">
            <a:xfrm>
              <a:off x="2592" y="926"/>
              <a:ext cx="43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Step 2</a:t>
              </a:r>
              <a:endParaRPr lang="en-US" altLang="en-VN" sz="1800" b="1">
                <a:latin typeface="Arial" panose="020B0604020202020204" pitchFamily="34" charset="0"/>
              </a:endParaRPr>
            </a:p>
          </p:txBody>
        </p:sp>
        <p:sp>
          <p:nvSpPr>
            <p:cNvPr id="368652" name="Rectangle 12">
              <a:extLst>
                <a:ext uri="{FF2B5EF4-FFF2-40B4-BE49-F238E27FC236}">
                  <a16:creationId xmlns:a16="http://schemas.microsoft.com/office/drawing/2014/main" id="{E7EBE45C-703F-CE8A-BDCF-44FE5ED1DA80}"/>
                </a:ext>
              </a:extLst>
            </p:cNvPr>
            <p:cNvSpPr>
              <a:spLocks noChangeArrowheads="1"/>
            </p:cNvSpPr>
            <p:nvPr/>
          </p:nvSpPr>
          <p:spPr bwMode="auto">
            <a:xfrm>
              <a:off x="2516" y="1104"/>
              <a:ext cx="616" cy="3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Granting</a:t>
              </a:r>
              <a:br>
                <a:rPr lang="en-US" altLang="en-VN" sz="1800" b="1">
                  <a:solidFill>
                    <a:srgbClr val="000000"/>
                  </a:solidFill>
                  <a:latin typeface="Arial" panose="020B0604020202020204" pitchFamily="34" charset="0"/>
                </a:rPr>
              </a:br>
              <a:r>
                <a:rPr lang="en-US" altLang="en-VN" sz="1800" b="1">
                  <a:solidFill>
                    <a:srgbClr val="000000"/>
                  </a:solidFill>
                  <a:latin typeface="Arial" panose="020B0604020202020204" pitchFamily="34" charset="0"/>
                </a:rPr>
                <a:t>authority</a:t>
              </a:r>
              <a:endParaRPr lang="en-US" altLang="en-VN" sz="1800" b="1">
                <a:latin typeface="Arial" panose="020B0604020202020204" pitchFamily="34" charset="0"/>
              </a:endParaRPr>
            </a:p>
          </p:txBody>
        </p:sp>
        <p:sp>
          <p:nvSpPr>
            <p:cNvPr id="368653" name="Rectangle 13">
              <a:extLst>
                <a:ext uri="{FF2B5EF4-FFF2-40B4-BE49-F238E27FC236}">
                  <a16:creationId xmlns:a16="http://schemas.microsoft.com/office/drawing/2014/main" id="{663C400F-ACD2-F9EB-F66D-05B3F9E0EAF2}"/>
                </a:ext>
              </a:extLst>
            </p:cNvPr>
            <p:cNvSpPr>
              <a:spLocks noChangeArrowheads="1"/>
            </p:cNvSpPr>
            <p:nvPr/>
          </p:nvSpPr>
          <p:spPr bwMode="auto">
            <a:xfrm>
              <a:off x="2502" y="1839"/>
              <a:ext cx="45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400" b="1">
                  <a:solidFill>
                    <a:srgbClr val="000000"/>
                  </a:solidFill>
                  <a:latin typeface="Arial" panose="020B0604020202020204" pitchFamily="34" charset="0"/>
                </a:rPr>
                <a:t>Manager</a:t>
              </a:r>
              <a:endParaRPr lang="en-US" altLang="en-VN" sz="1400" b="1">
                <a:latin typeface="Arial" panose="020B0604020202020204" pitchFamily="34" charset="0"/>
              </a:endParaRPr>
            </a:p>
          </p:txBody>
        </p:sp>
        <p:sp>
          <p:nvSpPr>
            <p:cNvPr id="368654" name="Freeform 14">
              <a:extLst>
                <a:ext uri="{FF2B5EF4-FFF2-40B4-BE49-F238E27FC236}">
                  <a16:creationId xmlns:a16="http://schemas.microsoft.com/office/drawing/2014/main" id="{CA4EA758-4D34-B2C3-89C5-913F367191E4}"/>
                </a:ext>
              </a:extLst>
            </p:cNvPr>
            <p:cNvSpPr>
              <a:spLocks/>
            </p:cNvSpPr>
            <p:nvPr/>
          </p:nvSpPr>
          <p:spPr bwMode="auto">
            <a:xfrm>
              <a:off x="1849" y="1559"/>
              <a:ext cx="64" cy="808"/>
            </a:xfrm>
            <a:custGeom>
              <a:avLst/>
              <a:gdLst>
                <a:gd name="T0" fmla="*/ 38 w 38"/>
                <a:gd name="T1" fmla="*/ 390 h 390"/>
                <a:gd name="T2" fmla="*/ 38 w 38"/>
                <a:gd name="T3" fmla="*/ 38 h 390"/>
                <a:gd name="T4" fmla="*/ 0 w 38"/>
                <a:gd name="T5" fmla="*/ 0 h 390"/>
                <a:gd name="T6" fmla="*/ 0 w 38"/>
                <a:gd name="T7" fmla="*/ 353 h 390"/>
                <a:gd name="T8" fmla="*/ 38 w 38"/>
                <a:gd name="T9" fmla="*/ 390 h 390"/>
              </a:gdLst>
              <a:ahLst/>
              <a:cxnLst>
                <a:cxn ang="0">
                  <a:pos x="T0" y="T1"/>
                </a:cxn>
                <a:cxn ang="0">
                  <a:pos x="T2" y="T3"/>
                </a:cxn>
                <a:cxn ang="0">
                  <a:pos x="T4" y="T5"/>
                </a:cxn>
                <a:cxn ang="0">
                  <a:pos x="T6" y="T7"/>
                </a:cxn>
                <a:cxn ang="0">
                  <a:pos x="T8" y="T9"/>
                </a:cxn>
              </a:cxnLst>
              <a:rect l="0" t="0" r="r" b="b"/>
              <a:pathLst>
                <a:path w="38" h="390">
                  <a:moveTo>
                    <a:pt x="38" y="390"/>
                  </a:moveTo>
                  <a:lnTo>
                    <a:pt x="38" y="38"/>
                  </a:lnTo>
                  <a:lnTo>
                    <a:pt x="0" y="0"/>
                  </a:lnTo>
                  <a:lnTo>
                    <a:pt x="0" y="353"/>
                  </a:lnTo>
                  <a:lnTo>
                    <a:pt x="38" y="390"/>
                  </a:lnTo>
                  <a:close/>
                </a:path>
              </a:pathLst>
            </a:custGeom>
            <a:solidFill>
              <a:srgbClr val="D8B95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55" name="Freeform 15">
              <a:extLst>
                <a:ext uri="{FF2B5EF4-FFF2-40B4-BE49-F238E27FC236}">
                  <a16:creationId xmlns:a16="http://schemas.microsoft.com/office/drawing/2014/main" id="{F8402BC2-0EFE-5E48-C686-1D526F17ECD7}"/>
                </a:ext>
              </a:extLst>
            </p:cNvPr>
            <p:cNvSpPr>
              <a:spLocks/>
            </p:cNvSpPr>
            <p:nvPr/>
          </p:nvSpPr>
          <p:spPr bwMode="auto">
            <a:xfrm>
              <a:off x="588" y="2291"/>
              <a:ext cx="1325" cy="76"/>
            </a:xfrm>
            <a:custGeom>
              <a:avLst/>
              <a:gdLst>
                <a:gd name="T0" fmla="*/ 751 w 789"/>
                <a:gd name="T1" fmla="*/ 0 h 37"/>
                <a:gd name="T2" fmla="*/ 0 w 789"/>
                <a:gd name="T3" fmla="*/ 0 h 37"/>
                <a:gd name="T4" fmla="*/ 38 w 789"/>
                <a:gd name="T5" fmla="*/ 37 h 37"/>
                <a:gd name="T6" fmla="*/ 789 w 789"/>
                <a:gd name="T7" fmla="*/ 37 h 37"/>
                <a:gd name="T8" fmla="*/ 751 w 789"/>
                <a:gd name="T9" fmla="*/ 0 h 37"/>
              </a:gdLst>
              <a:ahLst/>
              <a:cxnLst>
                <a:cxn ang="0">
                  <a:pos x="T0" y="T1"/>
                </a:cxn>
                <a:cxn ang="0">
                  <a:pos x="T2" y="T3"/>
                </a:cxn>
                <a:cxn ang="0">
                  <a:pos x="T4" y="T5"/>
                </a:cxn>
                <a:cxn ang="0">
                  <a:pos x="T6" y="T7"/>
                </a:cxn>
                <a:cxn ang="0">
                  <a:pos x="T8" y="T9"/>
                </a:cxn>
              </a:cxnLst>
              <a:rect l="0" t="0" r="r" b="b"/>
              <a:pathLst>
                <a:path w="789" h="37">
                  <a:moveTo>
                    <a:pt x="751" y="0"/>
                  </a:moveTo>
                  <a:lnTo>
                    <a:pt x="0" y="0"/>
                  </a:lnTo>
                  <a:lnTo>
                    <a:pt x="38" y="37"/>
                  </a:lnTo>
                  <a:lnTo>
                    <a:pt x="789" y="37"/>
                  </a:lnTo>
                  <a:lnTo>
                    <a:pt x="751" y="0"/>
                  </a:lnTo>
                  <a:close/>
                </a:path>
              </a:pathLst>
            </a:custGeom>
            <a:solidFill>
              <a:srgbClr val="B2984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56" name="Rectangle 16">
              <a:extLst>
                <a:ext uri="{FF2B5EF4-FFF2-40B4-BE49-F238E27FC236}">
                  <a16:creationId xmlns:a16="http://schemas.microsoft.com/office/drawing/2014/main" id="{CD97E25E-C07B-1941-FB1E-E04E3BCEE0D3}"/>
                </a:ext>
              </a:extLst>
            </p:cNvPr>
            <p:cNvSpPr>
              <a:spLocks noChangeArrowheads="1"/>
            </p:cNvSpPr>
            <p:nvPr/>
          </p:nvSpPr>
          <p:spPr bwMode="auto">
            <a:xfrm>
              <a:off x="588" y="2838"/>
              <a:ext cx="1261" cy="731"/>
            </a:xfrm>
            <a:prstGeom prst="rect">
              <a:avLst/>
            </a:prstGeom>
            <a:solidFill>
              <a:srgbClr val="FFF2AE"/>
            </a:solidFill>
            <a:ln w="3175">
              <a:solidFill>
                <a:srgbClr val="FFF2AE"/>
              </a:solidFill>
              <a:miter lim="800000"/>
              <a:headEnd/>
              <a:tailEnd/>
            </a:ln>
          </p:spPr>
          <p:txBody>
            <a:bodyPr/>
            <a:lstStyle/>
            <a:p>
              <a:endParaRPr lang="en-VN"/>
            </a:p>
          </p:txBody>
        </p:sp>
        <p:sp>
          <p:nvSpPr>
            <p:cNvPr id="368657" name="Rectangle 17">
              <a:extLst>
                <a:ext uri="{FF2B5EF4-FFF2-40B4-BE49-F238E27FC236}">
                  <a16:creationId xmlns:a16="http://schemas.microsoft.com/office/drawing/2014/main" id="{C8E5BA84-A946-D5E0-9F3F-B0E66DD61E21}"/>
                </a:ext>
              </a:extLst>
            </p:cNvPr>
            <p:cNvSpPr>
              <a:spLocks noChangeArrowheads="1"/>
            </p:cNvSpPr>
            <p:nvPr/>
          </p:nvSpPr>
          <p:spPr bwMode="auto">
            <a:xfrm>
              <a:off x="792" y="3113"/>
              <a:ext cx="840"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Subordinate</a:t>
              </a:r>
              <a:endParaRPr lang="en-US" altLang="en-VN" sz="1800" b="1">
                <a:latin typeface="Arial" panose="020B0604020202020204" pitchFamily="34" charset="0"/>
              </a:endParaRPr>
            </a:p>
          </p:txBody>
        </p:sp>
        <p:sp>
          <p:nvSpPr>
            <p:cNvPr id="368658" name="Freeform 18">
              <a:extLst>
                <a:ext uri="{FF2B5EF4-FFF2-40B4-BE49-F238E27FC236}">
                  <a16:creationId xmlns:a16="http://schemas.microsoft.com/office/drawing/2014/main" id="{F8412586-37C4-A1A5-CEF8-BDF6F283BA84}"/>
                </a:ext>
              </a:extLst>
            </p:cNvPr>
            <p:cNvSpPr>
              <a:spLocks/>
            </p:cNvSpPr>
            <p:nvPr/>
          </p:nvSpPr>
          <p:spPr bwMode="auto">
            <a:xfrm>
              <a:off x="1849" y="2838"/>
              <a:ext cx="64" cy="810"/>
            </a:xfrm>
            <a:custGeom>
              <a:avLst/>
              <a:gdLst>
                <a:gd name="T0" fmla="*/ 38 w 38"/>
                <a:gd name="T1" fmla="*/ 391 h 391"/>
                <a:gd name="T2" fmla="*/ 38 w 38"/>
                <a:gd name="T3" fmla="*/ 38 h 391"/>
                <a:gd name="T4" fmla="*/ 0 w 38"/>
                <a:gd name="T5" fmla="*/ 0 h 391"/>
                <a:gd name="T6" fmla="*/ 0 w 38"/>
                <a:gd name="T7" fmla="*/ 353 h 391"/>
                <a:gd name="T8" fmla="*/ 38 w 38"/>
                <a:gd name="T9" fmla="*/ 391 h 391"/>
              </a:gdLst>
              <a:ahLst/>
              <a:cxnLst>
                <a:cxn ang="0">
                  <a:pos x="T0" y="T1"/>
                </a:cxn>
                <a:cxn ang="0">
                  <a:pos x="T2" y="T3"/>
                </a:cxn>
                <a:cxn ang="0">
                  <a:pos x="T4" y="T5"/>
                </a:cxn>
                <a:cxn ang="0">
                  <a:pos x="T6" y="T7"/>
                </a:cxn>
                <a:cxn ang="0">
                  <a:pos x="T8" y="T9"/>
                </a:cxn>
              </a:cxnLst>
              <a:rect l="0" t="0" r="r" b="b"/>
              <a:pathLst>
                <a:path w="38" h="391">
                  <a:moveTo>
                    <a:pt x="38" y="391"/>
                  </a:moveTo>
                  <a:lnTo>
                    <a:pt x="38" y="38"/>
                  </a:lnTo>
                  <a:lnTo>
                    <a:pt x="0" y="0"/>
                  </a:lnTo>
                  <a:lnTo>
                    <a:pt x="0" y="353"/>
                  </a:lnTo>
                  <a:lnTo>
                    <a:pt x="38" y="391"/>
                  </a:lnTo>
                  <a:close/>
                </a:path>
              </a:pathLst>
            </a:custGeom>
            <a:solidFill>
              <a:srgbClr val="D9CE9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59" name="Freeform 19">
              <a:extLst>
                <a:ext uri="{FF2B5EF4-FFF2-40B4-BE49-F238E27FC236}">
                  <a16:creationId xmlns:a16="http://schemas.microsoft.com/office/drawing/2014/main" id="{1EB6BC67-35DC-9CA7-ACDB-71140E815EE4}"/>
                </a:ext>
              </a:extLst>
            </p:cNvPr>
            <p:cNvSpPr>
              <a:spLocks/>
            </p:cNvSpPr>
            <p:nvPr/>
          </p:nvSpPr>
          <p:spPr bwMode="auto">
            <a:xfrm>
              <a:off x="588" y="3569"/>
              <a:ext cx="1325" cy="79"/>
            </a:xfrm>
            <a:custGeom>
              <a:avLst/>
              <a:gdLst>
                <a:gd name="T0" fmla="*/ 751 w 789"/>
                <a:gd name="T1" fmla="*/ 0 h 38"/>
                <a:gd name="T2" fmla="*/ 0 w 789"/>
                <a:gd name="T3" fmla="*/ 0 h 38"/>
                <a:gd name="T4" fmla="*/ 38 w 789"/>
                <a:gd name="T5" fmla="*/ 38 h 38"/>
                <a:gd name="T6" fmla="*/ 789 w 789"/>
                <a:gd name="T7" fmla="*/ 38 h 38"/>
                <a:gd name="T8" fmla="*/ 751 w 789"/>
                <a:gd name="T9" fmla="*/ 0 h 38"/>
              </a:gdLst>
              <a:ahLst/>
              <a:cxnLst>
                <a:cxn ang="0">
                  <a:pos x="T0" y="T1"/>
                </a:cxn>
                <a:cxn ang="0">
                  <a:pos x="T2" y="T3"/>
                </a:cxn>
                <a:cxn ang="0">
                  <a:pos x="T4" y="T5"/>
                </a:cxn>
                <a:cxn ang="0">
                  <a:pos x="T6" y="T7"/>
                </a:cxn>
                <a:cxn ang="0">
                  <a:pos x="T8" y="T9"/>
                </a:cxn>
              </a:cxnLst>
              <a:rect l="0" t="0" r="r" b="b"/>
              <a:pathLst>
                <a:path w="789" h="38">
                  <a:moveTo>
                    <a:pt x="751" y="0"/>
                  </a:moveTo>
                  <a:lnTo>
                    <a:pt x="0" y="0"/>
                  </a:lnTo>
                  <a:lnTo>
                    <a:pt x="38" y="38"/>
                  </a:lnTo>
                  <a:lnTo>
                    <a:pt x="789" y="38"/>
                  </a:lnTo>
                  <a:lnTo>
                    <a:pt x="751" y="0"/>
                  </a:lnTo>
                  <a:close/>
                </a:path>
              </a:pathLst>
            </a:custGeom>
            <a:solidFill>
              <a:srgbClr val="B3A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60" name="Freeform 20">
              <a:extLst>
                <a:ext uri="{FF2B5EF4-FFF2-40B4-BE49-F238E27FC236}">
                  <a16:creationId xmlns:a16="http://schemas.microsoft.com/office/drawing/2014/main" id="{6AE6764B-414F-C1A4-9FF2-188609C09811}"/>
                </a:ext>
              </a:extLst>
            </p:cNvPr>
            <p:cNvSpPr>
              <a:spLocks/>
            </p:cNvSpPr>
            <p:nvPr/>
          </p:nvSpPr>
          <p:spPr bwMode="auto">
            <a:xfrm>
              <a:off x="2551" y="2740"/>
              <a:ext cx="87" cy="98"/>
            </a:xfrm>
            <a:custGeom>
              <a:avLst/>
              <a:gdLst>
                <a:gd name="T0" fmla="*/ 52 w 52"/>
                <a:gd name="T1" fmla="*/ 0 h 47"/>
                <a:gd name="T2" fmla="*/ 26 w 52"/>
                <a:gd name="T3" fmla="*/ 47 h 47"/>
                <a:gd name="T4" fmla="*/ 0 w 52"/>
                <a:gd name="T5" fmla="*/ 0 h 47"/>
                <a:gd name="T6" fmla="*/ 52 w 52"/>
                <a:gd name="T7" fmla="*/ 0 h 47"/>
              </a:gdLst>
              <a:ahLst/>
              <a:cxnLst>
                <a:cxn ang="0">
                  <a:pos x="T0" y="T1"/>
                </a:cxn>
                <a:cxn ang="0">
                  <a:pos x="T2" y="T3"/>
                </a:cxn>
                <a:cxn ang="0">
                  <a:pos x="T4" y="T5"/>
                </a:cxn>
                <a:cxn ang="0">
                  <a:pos x="T6" y="T7"/>
                </a:cxn>
              </a:cxnLst>
              <a:rect l="0" t="0" r="r" b="b"/>
              <a:pathLst>
                <a:path w="52" h="47">
                  <a:moveTo>
                    <a:pt x="52" y="0"/>
                  </a:moveTo>
                  <a:lnTo>
                    <a:pt x="26" y="47"/>
                  </a:lnTo>
                  <a:lnTo>
                    <a:pt x="0" y="0"/>
                  </a:lnTo>
                  <a:lnTo>
                    <a:pt x="52"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61" name="Line 21">
              <a:extLst>
                <a:ext uri="{FF2B5EF4-FFF2-40B4-BE49-F238E27FC236}">
                  <a16:creationId xmlns:a16="http://schemas.microsoft.com/office/drawing/2014/main" id="{FC950315-618D-350E-5B28-E02408949AC0}"/>
                </a:ext>
              </a:extLst>
            </p:cNvPr>
            <p:cNvSpPr>
              <a:spLocks noChangeShapeType="1"/>
            </p:cNvSpPr>
            <p:nvPr/>
          </p:nvSpPr>
          <p:spPr bwMode="auto">
            <a:xfrm>
              <a:off x="2594" y="2328"/>
              <a:ext cx="2" cy="433"/>
            </a:xfrm>
            <a:prstGeom prst="line">
              <a:avLst/>
            </a:prstGeom>
            <a:noFill/>
            <a:ln w="22225">
              <a:solidFill>
                <a:srgbClr val="FF0000"/>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62" name="Freeform 22">
              <a:extLst>
                <a:ext uri="{FF2B5EF4-FFF2-40B4-BE49-F238E27FC236}">
                  <a16:creationId xmlns:a16="http://schemas.microsoft.com/office/drawing/2014/main" id="{361576DD-4631-B3FC-638C-A98411231A0A}"/>
                </a:ext>
              </a:extLst>
            </p:cNvPr>
            <p:cNvSpPr>
              <a:spLocks/>
            </p:cNvSpPr>
            <p:nvPr/>
          </p:nvSpPr>
          <p:spPr bwMode="auto">
            <a:xfrm>
              <a:off x="986" y="2740"/>
              <a:ext cx="87" cy="98"/>
            </a:xfrm>
            <a:custGeom>
              <a:avLst/>
              <a:gdLst>
                <a:gd name="T0" fmla="*/ 52 w 52"/>
                <a:gd name="T1" fmla="*/ 0 h 47"/>
                <a:gd name="T2" fmla="*/ 26 w 52"/>
                <a:gd name="T3" fmla="*/ 47 h 47"/>
                <a:gd name="T4" fmla="*/ 0 w 52"/>
                <a:gd name="T5" fmla="*/ 0 h 47"/>
                <a:gd name="T6" fmla="*/ 52 w 52"/>
                <a:gd name="T7" fmla="*/ 0 h 47"/>
              </a:gdLst>
              <a:ahLst/>
              <a:cxnLst>
                <a:cxn ang="0">
                  <a:pos x="T0" y="T1"/>
                </a:cxn>
                <a:cxn ang="0">
                  <a:pos x="T2" y="T3"/>
                </a:cxn>
                <a:cxn ang="0">
                  <a:pos x="T4" y="T5"/>
                </a:cxn>
                <a:cxn ang="0">
                  <a:pos x="T6" y="T7"/>
                </a:cxn>
              </a:cxnLst>
              <a:rect l="0" t="0" r="r" b="b"/>
              <a:pathLst>
                <a:path w="52" h="47">
                  <a:moveTo>
                    <a:pt x="52" y="0"/>
                  </a:moveTo>
                  <a:lnTo>
                    <a:pt x="26" y="47"/>
                  </a:lnTo>
                  <a:lnTo>
                    <a:pt x="0" y="0"/>
                  </a:lnTo>
                  <a:lnTo>
                    <a:pt x="52"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63" name="Line 23">
              <a:extLst>
                <a:ext uri="{FF2B5EF4-FFF2-40B4-BE49-F238E27FC236}">
                  <a16:creationId xmlns:a16="http://schemas.microsoft.com/office/drawing/2014/main" id="{21911CFE-BD98-07E7-F56E-DE896DEFAF81}"/>
                </a:ext>
              </a:extLst>
            </p:cNvPr>
            <p:cNvSpPr>
              <a:spLocks noChangeShapeType="1"/>
            </p:cNvSpPr>
            <p:nvPr/>
          </p:nvSpPr>
          <p:spPr bwMode="auto">
            <a:xfrm>
              <a:off x="1029" y="2328"/>
              <a:ext cx="2" cy="433"/>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64" name="Line 24">
              <a:extLst>
                <a:ext uri="{FF2B5EF4-FFF2-40B4-BE49-F238E27FC236}">
                  <a16:creationId xmlns:a16="http://schemas.microsoft.com/office/drawing/2014/main" id="{7C3045F6-1018-1E46-B783-16C8997419B0}"/>
                </a:ext>
              </a:extLst>
            </p:cNvPr>
            <p:cNvSpPr>
              <a:spLocks noChangeShapeType="1"/>
            </p:cNvSpPr>
            <p:nvPr/>
          </p:nvSpPr>
          <p:spPr bwMode="auto">
            <a:xfrm>
              <a:off x="1029" y="2328"/>
              <a:ext cx="2" cy="433"/>
            </a:xfrm>
            <a:prstGeom prst="line">
              <a:avLst/>
            </a:prstGeom>
            <a:noFill/>
            <a:ln w="22225">
              <a:solidFill>
                <a:srgbClr val="FF0000"/>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65" name="Rectangle 25">
              <a:extLst>
                <a:ext uri="{FF2B5EF4-FFF2-40B4-BE49-F238E27FC236}">
                  <a16:creationId xmlns:a16="http://schemas.microsoft.com/office/drawing/2014/main" id="{220E9F47-3580-9124-DE01-6DEFD7C79BD7}"/>
                </a:ext>
              </a:extLst>
            </p:cNvPr>
            <p:cNvSpPr>
              <a:spLocks noChangeArrowheads="1"/>
            </p:cNvSpPr>
            <p:nvPr/>
          </p:nvSpPr>
          <p:spPr bwMode="auto">
            <a:xfrm>
              <a:off x="2151" y="1559"/>
              <a:ext cx="1263" cy="732"/>
            </a:xfrm>
            <a:prstGeom prst="rect">
              <a:avLst/>
            </a:prstGeom>
            <a:solidFill>
              <a:srgbClr val="FED95E"/>
            </a:solidFill>
            <a:ln w="3175">
              <a:solidFill>
                <a:srgbClr val="FED95E"/>
              </a:solidFill>
              <a:miter lim="800000"/>
              <a:headEnd/>
              <a:tailEnd/>
            </a:ln>
          </p:spPr>
          <p:txBody>
            <a:bodyPr/>
            <a:lstStyle/>
            <a:p>
              <a:endParaRPr lang="en-VN"/>
            </a:p>
          </p:txBody>
        </p:sp>
        <p:sp>
          <p:nvSpPr>
            <p:cNvPr id="368666" name="Rectangle 26">
              <a:extLst>
                <a:ext uri="{FF2B5EF4-FFF2-40B4-BE49-F238E27FC236}">
                  <a16:creationId xmlns:a16="http://schemas.microsoft.com/office/drawing/2014/main" id="{53141264-93BB-54DB-BD65-7F4EED12AFE8}"/>
                </a:ext>
              </a:extLst>
            </p:cNvPr>
            <p:cNvSpPr>
              <a:spLocks noChangeArrowheads="1"/>
            </p:cNvSpPr>
            <p:nvPr/>
          </p:nvSpPr>
          <p:spPr bwMode="auto">
            <a:xfrm>
              <a:off x="2436" y="1839"/>
              <a:ext cx="59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Manager</a:t>
              </a:r>
              <a:endParaRPr lang="en-US" altLang="en-VN" sz="1800" b="1">
                <a:latin typeface="Arial" panose="020B0604020202020204" pitchFamily="34" charset="0"/>
              </a:endParaRPr>
            </a:p>
          </p:txBody>
        </p:sp>
        <p:sp>
          <p:nvSpPr>
            <p:cNvPr id="368667" name="Freeform 27">
              <a:extLst>
                <a:ext uri="{FF2B5EF4-FFF2-40B4-BE49-F238E27FC236}">
                  <a16:creationId xmlns:a16="http://schemas.microsoft.com/office/drawing/2014/main" id="{42EF4F7D-6F70-9172-2F28-EE13BFBAF85A}"/>
                </a:ext>
              </a:extLst>
            </p:cNvPr>
            <p:cNvSpPr>
              <a:spLocks/>
            </p:cNvSpPr>
            <p:nvPr/>
          </p:nvSpPr>
          <p:spPr bwMode="auto">
            <a:xfrm>
              <a:off x="3414" y="1559"/>
              <a:ext cx="64" cy="808"/>
            </a:xfrm>
            <a:custGeom>
              <a:avLst/>
              <a:gdLst>
                <a:gd name="T0" fmla="*/ 38 w 38"/>
                <a:gd name="T1" fmla="*/ 390 h 390"/>
                <a:gd name="T2" fmla="*/ 38 w 38"/>
                <a:gd name="T3" fmla="*/ 38 h 390"/>
                <a:gd name="T4" fmla="*/ 0 w 38"/>
                <a:gd name="T5" fmla="*/ 0 h 390"/>
                <a:gd name="T6" fmla="*/ 0 w 38"/>
                <a:gd name="T7" fmla="*/ 353 h 390"/>
                <a:gd name="T8" fmla="*/ 38 w 38"/>
                <a:gd name="T9" fmla="*/ 390 h 390"/>
              </a:gdLst>
              <a:ahLst/>
              <a:cxnLst>
                <a:cxn ang="0">
                  <a:pos x="T0" y="T1"/>
                </a:cxn>
                <a:cxn ang="0">
                  <a:pos x="T2" y="T3"/>
                </a:cxn>
                <a:cxn ang="0">
                  <a:pos x="T4" y="T5"/>
                </a:cxn>
                <a:cxn ang="0">
                  <a:pos x="T6" y="T7"/>
                </a:cxn>
                <a:cxn ang="0">
                  <a:pos x="T8" y="T9"/>
                </a:cxn>
              </a:cxnLst>
              <a:rect l="0" t="0" r="r" b="b"/>
              <a:pathLst>
                <a:path w="38" h="390">
                  <a:moveTo>
                    <a:pt x="38" y="390"/>
                  </a:moveTo>
                  <a:lnTo>
                    <a:pt x="38" y="38"/>
                  </a:lnTo>
                  <a:lnTo>
                    <a:pt x="0" y="0"/>
                  </a:lnTo>
                  <a:lnTo>
                    <a:pt x="0" y="353"/>
                  </a:lnTo>
                  <a:lnTo>
                    <a:pt x="38" y="390"/>
                  </a:lnTo>
                  <a:close/>
                </a:path>
              </a:pathLst>
            </a:custGeom>
            <a:solidFill>
              <a:srgbClr val="D8B95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68" name="Freeform 28">
              <a:extLst>
                <a:ext uri="{FF2B5EF4-FFF2-40B4-BE49-F238E27FC236}">
                  <a16:creationId xmlns:a16="http://schemas.microsoft.com/office/drawing/2014/main" id="{A59D5426-21C5-7694-69E5-3BFF827007CA}"/>
                </a:ext>
              </a:extLst>
            </p:cNvPr>
            <p:cNvSpPr>
              <a:spLocks/>
            </p:cNvSpPr>
            <p:nvPr/>
          </p:nvSpPr>
          <p:spPr bwMode="auto">
            <a:xfrm>
              <a:off x="2151" y="2291"/>
              <a:ext cx="1327" cy="76"/>
            </a:xfrm>
            <a:custGeom>
              <a:avLst/>
              <a:gdLst>
                <a:gd name="T0" fmla="*/ 752 w 790"/>
                <a:gd name="T1" fmla="*/ 0 h 37"/>
                <a:gd name="T2" fmla="*/ 0 w 790"/>
                <a:gd name="T3" fmla="*/ 0 h 37"/>
                <a:gd name="T4" fmla="*/ 38 w 790"/>
                <a:gd name="T5" fmla="*/ 37 h 37"/>
                <a:gd name="T6" fmla="*/ 790 w 790"/>
                <a:gd name="T7" fmla="*/ 37 h 37"/>
                <a:gd name="T8" fmla="*/ 752 w 790"/>
                <a:gd name="T9" fmla="*/ 0 h 37"/>
              </a:gdLst>
              <a:ahLst/>
              <a:cxnLst>
                <a:cxn ang="0">
                  <a:pos x="T0" y="T1"/>
                </a:cxn>
                <a:cxn ang="0">
                  <a:pos x="T2" y="T3"/>
                </a:cxn>
                <a:cxn ang="0">
                  <a:pos x="T4" y="T5"/>
                </a:cxn>
                <a:cxn ang="0">
                  <a:pos x="T6" y="T7"/>
                </a:cxn>
                <a:cxn ang="0">
                  <a:pos x="T8" y="T9"/>
                </a:cxn>
              </a:cxnLst>
              <a:rect l="0" t="0" r="r" b="b"/>
              <a:pathLst>
                <a:path w="790" h="37">
                  <a:moveTo>
                    <a:pt x="752" y="0"/>
                  </a:moveTo>
                  <a:lnTo>
                    <a:pt x="0" y="0"/>
                  </a:lnTo>
                  <a:lnTo>
                    <a:pt x="38" y="37"/>
                  </a:lnTo>
                  <a:lnTo>
                    <a:pt x="790" y="37"/>
                  </a:lnTo>
                  <a:lnTo>
                    <a:pt x="752" y="0"/>
                  </a:lnTo>
                  <a:close/>
                </a:path>
              </a:pathLst>
            </a:custGeom>
            <a:solidFill>
              <a:srgbClr val="B2984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69" name="Rectangle 29">
              <a:extLst>
                <a:ext uri="{FF2B5EF4-FFF2-40B4-BE49-F238E27FC236}">
                  <a16:creationId xmlns:a16="http://schemas.microsoft.com/office/drawing/2014/main" id="{31F70E16-DB1C-C8E4-FBC4-6D4885E2B77C}"/>
                </a:ext>
              </a:extLst>
            </p:cNvPr>
            <p:cNvSpPr>
              <a:spLocks noChangeArrowheads="1"/>
            </p:cNvSpPr>
            <p:nvPr/>
          </p:nvSpPr>
          <p:spPr bwMode="auto">
            <a:xfrm>
              <a:off x="2151" y="2838"/>
              <a:ext cx="1263" cy="731"/>
            </a:xfrm>
            <a:prstGeom prst="rect">
              <a:avLst/>
            </a:prstGeom>
            <a:solidFill>
              <a:srgbClr val="FFF2AE"/>
            </a:solidFill>
            <a:ln w="3175">
              <a:solidFill>
                <a:srgbClr val="FFF2AE"/>
              </a:solidFill>
              <a:miter lim="800000"/>
              <a:headEnd/>
              <a:tailEnd/>
            </a:ln>
          </p:spPr>
          <p:txBody>
            <a:bodyPr/>
            <a:lstStyle/>
            <a:p>
              <a:endParaRPr lang="en-VN"/>
            </a:p>
          </p:txBody>
        </p:sp>
        <p:sp>
          <p:nvSpPr>
            <p:cNvPr id="368670" name="Rectangle 30">
              <a:extLst>
                <a:ext uri="{FF2B5EF4-FFF2-40B4-BE49-F238E27FC236}">
                  <a16:creationId xmlns:a16="http://schemas.microsoft.com/office/drawing/2014/main" id="{5C88C2B5-429A-4413-B0E0-D5C9EE34347A}"/>
                </a:ext>
              </a:extLst>
            </p:cNvPr>
            <p:cNvSpPr>
              <a:spLocks noChangeArrowheads="1"/>
            </p:cNvSpPr>
            <p:nvPr/>
          </p:nvSpPr>
          <p:spPr bwMode="auto">
            <a:xfrm>
              <a:off x="2374" y="3113"/>
              <a:ext cx="840"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Subordinate</a:t>
              </a:r>
              <a:endParaRPr lang="en-US" altLang="en-VN" sz="1800" b="1">
                <a:latin typeface="Arial" panose="020B0604020202020204" pitchFamily="34" charset="0"/>
              </a:endParaRPr>
            </a:p>
          </p:txBody>
        </p:sp>
        <p:sp>
          <p:nvSpPr>
            <p:cNvPr id="368671" name="Freeform 31">
              <a:extLst>
                <a:ext uri="{FF2B5EF4-FFF2-40B4-BE49-F238E27FC236}">
                  <a16:creationId xmlns:a16="http://schemas.microsoft.com/office/drawing/2014/main" id="{D85D1E57-AF43-7D22-8D7D-56E57384E930}"/>
                </a:ext>
              </a:extLst>
            </p:cNvPr>
            <p:cNvSpPr>
              <a:spLocks/>
            </p:cNvSpPr>
            <p:nvPr/>
          </p:nvSpPr>
          <p:spPr bwMode="auto">
            <a:xfrm>
              <a:off x="3414" y="2838"/>
              <a:ext cx="64" cy="810"/>
            </a:xfrm>
            <a:custGeom>
              <a:avLst/>
              <a:gdLst>
                <a:gd name="T0" fmla="*/ 38 w 38"/>
                <a:gd name="T1" fmla="*/ 391 h 391"/>
                <a:gd name="T2" fmla="*/ 38 w 38"/>
                <a:gd name="T3" fmla="*/ 38 h 391"/>
                <a:gd name="T4" fmla="*/ 0 w 38"/>
                <a:gd name="T5" fmla="*/ 0 h 391"/>
                <a:gd name="T6" fmla="*/ 0 w 38"/>
                <a:gd name="T7" fmla="*/ 353 h 391"/>
                <a:gd name="T8" fmla="*/ 38 w 38"/>
                <a:gd name="T9" fmla="*/ 391 h 391"/>
              </a:gdLst>
              <a:ahLst/>
              <a:cxnLst>
                <a:cxn ang="0">
                  <a:pos x="T0" y="T1"/>
                </a:cxn>
                <a:cxn ang="0">
                  <a:pos x="T2" y="T3"/>
                </a:cxn>
                <a:cxn ang="0">
                  <a:pos x="T4" y="T5"/>
                </a:cxn>
                <a:cxn ang="0">
                  <a:pos x="T6" y="T7"/>
                </a:cxn>
                <a:cxn ang="0">
                  <a:pos x="T8" y="T9"/>
                </a:cxn>
              </a:cxnLst>
              <a:rect l="0" t="0" r="r" b="b"/>
              <a:pathLst>
                <a:path w="38" h="391">
                  <a:moveTo>
                    <a:pt x="38" y="391"/>
                  </a:moveTo>
                  <a:lnTo>
                    <a:pt x="38" y="38"/>
                  </a:lnTo>
                  <a:lnTo>
                    <a:pt x="0" y="0"/>
                  </a:lnTo>
                  <a:lnTo>
                    <a:pt x="0" y="353"/>
                  </a:lnTo>
                  <a:lnTo>
                    <a:pt x="38" y="391"/>
                  </a:lnTo>
                  <a:close/>
                </a:path>
              </a:pathLst>
            </a:custGeom>
            <a:solidFill>
              <a:srgbClr val="D9CE9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72" name="Freeform 32">
              <a:extLst>
                <a:ext uri="{FF2B5EF4-FFF2-40B4-BE49-F238E27FC236}">
                  <a16:creationId xmlns:a16="http://schemas.microsoft.com/office/drawing/2014/main" id="{E82CB057-7CD8-5214-AD55-DFE414050081}"/>
                </a:ext>
              </a:extLst>
            </p:cNvPr>
            <p:cNvSpPr>
              <a:spLocks/>
            </p:cNvSpPr>
            <p:nvPr/>
          </p:nvSpPr>
          <p:spPr bwMode="auto">
            <a:xfrm>
              <a:off x="2151" y="3569"/>
              <a:ext cx="1327" cy="79"/>
            </a:xfrm>
            <a:custGeom>
              <a:avLst/>
              <a:gdLst>
                <a:gd name="T0" fmla="*/ 752 w 790"/>
                <a:gd name="T1" fmla="*/ 0 h 38"/>
                <a:gd name="T2" fmla="*/ 0 w 790"/>
                <a:gd name="T3" fmla="*/ 0 h 38"/>
                <a:gd name="T4" fmla="*/ 38 w 790"/>
                <a:gd name="T5" fmla="*/ 38 h 38"/>
                <a:gd name="T6" fmla="*/ 790 w 790"/>
                <a:gd name="T7" fmla="*/ 38 h 38"/>
                <a:gd name="T8" fmla="*/ 752 w 790"/>
                <a:gd name="T9" fmla="*/ 0 h 38"/>
              </a:gdLst>
              <a:ahLst/>
              <a:cxnLst>
                <a:cxn ang="0">
                  <a:pos x="T0" y="T1"/>
                </a:cxn>
                <a:cxn ang="0">
                  <a:pos x="T2" y="T3"/>
                </a:cxn>
                <a:cxn ang="0">
                  <a:pos x="T4" y="T5"/>
                </a:cxn>
                <a:cxn ang="0">
                  <a:pos x="T6" y="T7"/>
                </a:cxn>
                <a:cxn ang="0">
                  <a:pos x="T8" y="T9"/>
                </a:cxn>
              </a:cxnLst>
              <a:rect l="0" t="0" r="r" b="b"/>
              <a:pathLst>
                <a:path w="790" h="38">
                  <a:moveTo>
                    <a:pt x="752" y="0"/>
                  </a:moveTo>
                  <a:lnTo>
                    <a:pt x="0" y="0"/>
                  </a:lnTo>
                  <a:lnTo>
                    <a:pt x="38" y="38"/>
                  </a:lnTo>
                  <a:lnTo>
                    <a:pt x="790" y="38"/>
                  </a:lnTo>
                  <a:lnTo>
                    <a:pt x="752" y="0"/>
                  </a:lnTo>
                  <a:close/>
                </a:path>
              </a:pathLst>
            </a:custGeom>
            <a:solidFill>
              <a:srgbClr val="B3A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73" name="Freeform 33">
              <a:extLst>
                <a:ext uri="{FF2B5EF4-FFF2-40B4-BE49-F238E27FC236}">
                  <a16:creationId xmlns:a16="http://schemas.microsoft.com/office/drawing/2014/main" id="{80A49445-2EAE-1A81-B276-6DC96AF1A9B6}"/>
                </a:ext>
              </a:extLst>
            </p:cNvPr>
            <p:cNvSpPr>
              <a:spLocks/>
            </p:cNvSpPr>
            <p:nvPr/>
          </p:nvSpPr>
          <p:spPr bwMode="auto">
            <a:xfrm>
              <a:off x="2551" y="2740"/>
              <a:ext cx="87" cy="98"/>
            </a:xfrm>
            <a:custGeom>
              <a:avLst/>
              <a:gdLst>
                <a:gd name="T0" fmla="*/ 52 w 52"/>
                <a:gd name="T1" fmla="*/ 0 h 47"/>
                <a:gd name="T2" fmla="*/ 26 w 52"/>
                <a:gd name="T3" fmla="*/ 47 h 47"/>
                <a:gd name="T4" fmla="*/ 0 w 52"/>
                <a:gd name="T5" fmla="*/ 0 h 47"/>
                <a:gd name="T6" fmla="*/ 52 w 52"/>
                <a:gd name="T7" fmla="*/ 0 h 47"/>
              </a:gdLst>
              <a:ahLst/>
              <a:cxnLst>
                <a:cxn ang="0">
                  <a:pos x="T0" y="T1"/>
                </a:cxn>
                <a:cxn ang="0">
                  <a:pos x="T2" y="T3"/>
                </a:cxn>
                <a:cxn ang="0">
                  <a:pos x="T4" y="T5"/>
                </a:cxn>
                <a:cxn ang="0">
                  <a:pos x="T6" y="T7"/>
                </a:cxn>
              </a:cxnLst>
              <a:rect l="0" t="0" r="r" b="b"/>
              <a:pathLst>
                <a:path w="52" h="47">
                  <a:moveTo>
                    <a:pt x="52" y="0"/>
                  </a:moveTo>
                  <a:lnTo>
                    <a:pt x="26" y="47"/>
                  </a:lnTo>
                  <a:lnTo>
                    <a:pt x="0" y="0"/>
                  </a:lnTo>
                  <a:lnTo>
                    <a:pt x="52"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74" name="Line 34">
              <a:extLst>
                <a:ext uri="{FF2B5EF4-FFF2-40B4-BE49-F238E27FC236}">
                  <a16:creationId xmlns:a16="http://schemas.microsoft.com/office/drawing/2014/main" id="{2A8707AA-6DC2-D894-7A0D-D3CCF87B1C7D}"/>
                </a:ext>
              </a:extLst>
            </p:cNvPr>
            <p:cNvSpPr>
              <a:spLocks noChangeShapeType="1"/>
            </p:cNvSpPr>
            <p:nvPr/>
          </p:nvSpPr>
          <p:spPr bwMode="auto">
            <a:xfrm>
              <a:off x="2594" y="2328"/>
              <a:ext cx="2" cy="433"/>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75" name="Freeform 35">
              <a:extLst>
                <a:ext uri="{FF2B5EF4-FFF2-40B4-BE49-F238E27FC236}">
                  <a16:creationId xmlns:a16="http://schemas.microsoft.com/office/drawing/2014/main" id="{A7D43F53-1D64-C146-7FE0-99756F4BB0FB}"/>
                </a:ext>
              </a:extLst>
            </p:cNvPr>
            <p:cNvSpPr>
              <a:spLocks/>
            </p:cNvSpPr>
            <p:nvPr/>
          </p:nvSpPr>
          <p:spPr bwMode="auto">
            <a:xfrm>
              <a:off x="2932" y="2740"/>
              <a:ext cx="87" cy="98"/>
            </a:xfrm>
            <a:custGeom>
              <a:avLst/>
              <a:gdLst>
                <a:gd name="T0" fmla="*/ 52 w 52"/>
                <a:gd name="T1" fmla="*/ 0 h 47"/>
                <a:gd name="T2" fmla="*/ 26 w 52"/>
                <a:gd name="T3" fmla="*/ 47 h 47"/>
                <a:gd name="T4" fmla="*/ 0 w 52"/>
                <a:gd name="T5" fmla="*/ 0 h 47"/>
                <a:gd name="T6" fmla="*/ 52 w 52"/>
                <a:gd name="T7" fmla="*/ 0 h 47"/>
              </a:gdLst>
              <a:ahLst/>
              <a:cxnLst>
                <a:cxn ang="0">
                  <a:pos x="T0" y="T1"/>
                </a:cxn>
                <a:cxn ang="0">
                  <a:pos x="T2" y="T3"/>
                </a:cxn>
                <a:cxn ang="0">
                  <a:pos x="T4" y="T5"/>
                </a:cxn>
                <a:cxn ang="0">
                  <a:pos x="T6" y="T7"/>
                </a:cxn>
              </a:cxnLst>
              <a:rect l="0" t="0" r="r" b="b"/>
              <a:pathLst>
                <a:path w="52" h="47">
                  <a:moveTo>
                    <a:pt x="52" y="0"/>
                  </a:moveTo>
                  <a:lnTo>
                    <a:pt x="26" y="47"/>
                  </a:lnTo>
                  <a:lnTo>
                    <a:pt x="0" y="0"/>
                  </a:lnTo>
                  <a:lnTo>
                    <a:pt x="52"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76" name="Rectangle 36">
              <a:extLst>
                <a:ext uri="{FF2B5EF4-FFF2-40B4-BE49-F238E27FC236}">
                  <a16:creationId xmlns:a16="http://schemas.microsoft.com/office/drawing/2014/main" id="{9BD0C3D2-FB60-9EE7-8A1F-12E4BCF06886}"/>
                </a:ext>
              </a:extLst>
            </p:cNvPr>
            <p:cNvSpPr>
              <a:spLocks noChangeArrowheads="1"/>
            </p:cNvSpPr>
            <p:nvPr/>
          </p:nvSpPr>
          <p:spPr bwMode="auto">
            <a:xfrm>
              <a:off x="4062" y="1839"/>
              <a:ext cx="459" cy="1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400" b="1">
                  <a:solidFill>
                    <a:srgbClr val="000000"/>
                  </a:solidFill>
                  <a:latin typeface="Arial" panose="020B0604020202020204" pitchFamily="34" charset="0"/>
                </a:rPr>
                <a:t>Manager</a:t>
              </a:r>
              <a:endParaRPr lang="en-US" altLang="en-VN" sz="1400" b="1">
                <a:latin typeface="Arial" panose="020B0604020202020204" pitchFamily="34" charset="0"/>
              </a:endParaRPr>
            </a:p>
          </p:txBody>
        </p:sp>
        <p:sp>
          <p:nvSpPr>
            <p:cNvPr id="368677" name="Rectangle 37">
              <a:extLst>
                <a:ext uri="{FF2B5EF4-FFF2-40B4-BE49-F238E27FC236}">
                  <a16:creationId xmlns:a16="http://schemas.microsoft.com/office/drawing/2014/main" id="{08E29B06-3519-1BEC-9028-84F6137F6470}"/>
                </a:ext>
              </a:extLst>
            </p:cNvPr>
            <p:cNvSpPr>
              <a:spLocks noChangeArrowheads="1"/>
            </p:cNvSpPr>
            <p:nvPr/>
          </p:nvSpPr>
          <p:spPr bwMode="auto">
            <a:xfrm>
              <a:off x="3716" y="1559"/>
              <a:ext cx="1266" cy="732"/>
            </a:xfrm>
            <a:prstGeom prst="rect">
              <a:avLst/>
            </a:prstGeom>
            <a:solidFill>
              <a:srgbClr val="FED95E"/>
            </a:solidFill>
            <a:ln w="3175">
              <a:solidFill>
                <a:srgbClr val="FED95E"/>
              </a:solidFill>
              <a:miter lim="800000"/>
              <a:headEnd/>
              <a:tailEnd/>
            </a:ln>
          </p:spPr>
          <p:txBody>
            <a:bodyPr/>
            <a:lstStyle/>
            <a:p>
              <a:endParaRPr lang="en-VN"/>
            </a:p>
          </p:txBody>
        </p:sp>
        <p:sp>
          <p:nvSpPr>
            <p:cNvPr id="368678" name="Rectangle 38">
              <a:extLst>
                <a:ext uri="{FF2B5EF4-FFF2-40B4-BE49-F238E27FC236}">
                  <a16:creationId xmlns:a16="http://schemas.microsoft.com/office/drawing/2014/main" id="{E14E37B5-3D79-2AB1-3EF5-9F2DFF5E96F6}"/>
                </a:ext>
              </a:extLst>
            </p:cNvPr>
            <p:cNvSpPr>
              <a:spLocks noChangeArrowheads="1"/>
            </p:cNvSpPr>
            <p:nvPr/>
          </p:nvSpPr>
          <p:spPr bwMode="auto">
            <a:xfrm>
              <a:off x="3996" y="1839"/>
              <a:ext cx="592"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Manager</a:t>
              </a:r>
              <a:endParaRPr lang="en-US" altLang="en-VN" sz="1800" b="1">
                <a:latin typeface="Arial" panose="020B0604020202020204" pitchFamily="34" charset="0"/>
              </a:endParaRPr>
            </a:p>
          </p:txBody>
        </p:sp>
        <p:sp>
          <p:nvSpPr>
            <p:cNvPr id="368679" name="Freeform 39">
              <a:extLst>
                <a:ext uri="{FF2B5EF4-FFF2-40B4-BE49-F238E27FC236}">
                  <a16:creationId xmlns:a16="http://schemas.microsoft.com/office/drawing/2014/main" id="{A0C21D69-1BF4-CF7B-3E5A-F5F15DF35313}"/>
                </a:ext>
              </a:extLst>
            </p:cNvPr>
            <p:cNvSpPr>
              <a:spLocks/>
            </p:cNvSpPr>
            <p:nvPr/>
          </p:nvSpPr>
          <p:spPr bwMode="auto">
            <a:xfrm>
              <a:off x="4982" y="1559"/>
              <a:ext cx="64" cy="808"/>
            </a:xfrm>
            <a:custGeom>
              <a:avLst/>
              <a:gdLst>
                <a:gd name="T0" fmla="*/ 38 w 38"/>
                <a:gd name="T1" fmla="*/ 390 h 390"/>
                <a:gd name="T2" fmla="*/ 38 w 38"/>
                <a:gd name="T3" fmla="*/ 38 h 390"/>
                <a:gd name="T4" fmla="*/ 0 w 38"/>
                <a:gd name="T5" fmla="*/ 0 h 390"/>
                <a:gd name="T6" fmla="*/ 0 w 38"/>
                <a:gd name="T7" fmla="*/ 353 h 390"/>
                <a:gd name="T8" fmla="*/ 38 w 38"/>
                <a:gd name="T9" fmla="*/ 390 h 390"/>
              </a:gdLst>
              <a:ahLst/>
              <a:cxnLst>
                <a:cxn ang="0">
                  <a:pos x="T0" y="T1"/>
                </a:cxn>
                <a:cxn ang="0">
                  <a:pos x="T2" y="T3"/>
                </a:cxn>
                <a:cxn ang="0">
                  <a:pos x="T4" y="T5"/>
                </a:cxn>
                <a:cxn ang="0">
                  <a:pos x="T6" y="T7"/>
                </a:cxn>
                <a:cxn ang="0">
                  <a:pos x="T8" y="T9"/>
                </a:cxn>
              </a:cxnLst>
              <a:rect l="0" t="0" r="r" b="b"/>
              <a:pathLst>
                <a:path w="38" h="390">
                  <a:moveTo>
                    <a:pt x="38" y="390"/>
                  </a:moveTo>
                  <a:lnTo>
                    <a:pt x="38" y="38"/>
                  </a:lnTo>
                  <a:lnTo>
                    <a:pt x="0" y="0"/>
                  </a:lnTo>
                  <a:lnTo>
                    <a:pt x="0" y="353"/>
                  </a:lnTo>
                  <a:lnTo>
                    <a:pt x="38" y="390"/>
                  </a:lnTo>
                  <a:close/>
                </a:path>
              </a:pathLst>
            </a:custGeom>
            <a:solidFill>
              <a:srgbClr val="D8B95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80" name="Freeform 40">
              <a:extLst>
                <a:ext uri="{FF2B5EF4-FFF2-40B4-BE49-F238E27FC236}">
                  <a16:creationId xmlns:a16="http://schemas.microsoft.com/office/drawing/2014/main" id="{000D4019-BAF7-FBFC-19DD-C87D58FD909E}"/>
                </a:ext>
              </a:extLst>
            </p:cNvPr>
            <p:cNvSpPr>
              <a:spLocks/>
            </p:cNvSpPr>
            <p:nvPr/>
          </p:nvSpPr>
          <p:spPr bwMode="auto">
            <a:xfrm>
              <a:off x="3716" y="2291"/>
              <a:ext cx="1330" cy="76"/>
            </a:xfrm>
            <a:custGeom>
              <a:avLst/>
              <a:gdLst>
                <a:gd name="T0" fmla="*/ 754 w 792"/>
                <a:gd name="T1" fmla="*/ 0 h 37"/>
                <a:gd name="T2" fmla="*/ 0 w 792"/>
                <a:gd name="T3" fmla="*/ 0 h 37"/>
                <a:gd name="T4" fmla="*/ 38 w 792"/>
                <a:gd name="T5" fmla="*/ 37 h 37"/>
                <a:gd name="T6" fmla="*/ 792 w 792"/>
                <a:gd name="T7" fmla="*/ 37 h 37"/>
                <a:gd name="T8" fmla="*/ 754 w 792"/>
                <a:gd name="T9" fmla="*/ 0 h 37"/>
              </a:gdLst>
              <a:ahLst/>
              <a:cxnLst>
                <a:cxn ang="0">
                  <a:pos x="T0" y="T1"/>
                </a:cxn>
                <a:cxn ang="0">
                  <a:pos x="T2" y="T3"/>
                </a:cxn>
                <a:cxn ang="0">
                  <a:pos x="T4" y="T5"/>
                </a:cxn>
                <a:cxn ang="0">
                  <a:pos x="T6" y="T7"/>
                </a:cxn>
                <a:cxn ang="0">
                  <a:pos x="T8" y="T9"/>
                </a:cxn>
              </a:cxnLst>
              <a:rect l="0" t="0" r="r" b="b"/>
              <a:pathLst>
                <a:path w="792" h="37">
                  <a:moveTo>
                    <a:pt x="754" y="0"/>
                  </a:moveTo>
                  <a:lnTo>
                    <a:pt x="0" y="0"/>
                  </a:lnTo>
                  <a:lnTo>
                    <a:pt x="38" y="37"/>
                  </a:lnTo>
                  <a:lnTo>
                    <a:pt x="792" y="37"/>
                  </a:lnTo>
                  <a:lnTo>
                    <a:pt x="754" y="0"/>
                  </a:lnTo>
                  <a:close/>
                </a:path>
              </a:pathLst>
            </a:custGeom>
            <a:solidFill>
              <a:srgbClr val="B29842"/>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81" name="Rectangle 41">
              <a:extLst>
                <a:ext uri="{FF2B5EF4-FFF2-40B4-BE49-F238E27FC236}">
                  <a16:creationId xmlns:a16="http://schemas.microsoft.com/office/drawing/2014/main" id="{366B8136-A0ED-AB4A-7C04-2EB6F9317195}"/>
                </a:ext>
              </a:extLst>
            </p:cNvPr>
            <p:cNvSpPr>
              <a:spLocks noChangeArrowheads="1"/>
            </p:cNvSpPr>
            <p:nvPr/>
          </p:nvSpPr>
          <p:spPr bwMode="auto">
            <a:xfrm>
              <a:off x="3716" y="2838"/>
              <a:ext cx="1266" cy="731"/>
            </a:xfrm>
            <a:prstGeom prst="rect">
              <a:avLst/>
            </a:prstGeom>
            <a:solidFill>
              <a:srgbClr val="FFF2AE"/>
            </a:solidFill>
            <a:ln w="3175">
              <a:solidFill>
                <a:srgbClr val="FFF2AE"/>
              </a:solidFill>
              <a:miter lim="800000"/>
              <a:headEnd/>
              <a:tailEnd/>
            </a:ln>
          </p:spPr>
          <p:txBody>
            <a:bodyPr/>
            <a:lstStyle/>
            <a:p>
              <a:endParaRPr lang="en-VN"/>
            </a:p>
          </p:txBody>
        </p:sp>
        <p:sp>
          <p:nvSpPr>
            <p:cNvPr id="368682" name="Rectangle 42">
              <a:extLst>
                <a:ext uri="{FF2B5EF4-FFF2-40B4-BE49-F238E27FC236}">
                  <a16:creationId xmlns:a16="http://schemas.microsoft.com/office/drawing/2014/main" id="{DC1E60AD-D533-B050-B6FF-B06ED981A5DD}"/>
                </a:ext>
              </a:extLst>
            </p:cNvPr>
            <p:cNvSpPr>
              <a:spLocks noChangeArrowheads="1"/>
            </p:cNvSpPr>
            <p:nvPr/>
          </p:nvSpPr>
          <p:spPr bwMode="auto">
            <a:xfrm>
              <a:off x="3938" y="3113"/>
              <a:ext cx="840" cy="1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0" tIns="0" rIns="0" bIns="0">
              <a:spAutoFit/>
            </a:bodyPr>
            <a:lstStyle/>
            <a:p>
              <a:pPr algn="ctr"/>
              <a:r>
                <a:rPr lang="en-US" altLang="en-VN" sz="1800" b="1">
                  <a:solidFill>
                    <a:srgbClr val="000000"/>
                  </a:solidFill>
                  <a:latin typeface="Arial" panose="020B0604020202020204" pitchFamily="34" charset="0"/>
                </a:rPr>
                <a:t>Subordinate</a:t>
              </a:r>
              <a:endParaRPr lang="en-US" altLang="en-VN" sz="1800" b="1">
                <a:latin typeface="Arial" panose="020B0604020202020204" pitchFamily="34" charset="0"/>
              </a:endParaRPr>
            </a:p>
          </p:txBody>
        </p:sp>
        <p:sp>
          <p:nvSpPr>
            <p:cNvPr id="368683" name="Freeform 43">
              <a:extLst>
                <a:ext uri="{FF2B5EF4-FFF2-40B4-BE49-F238E27FC236}">
                  <a16:creationId xmlns:a16="http://schemas.microsoft.com/office/drawing/2014/main" id="{EFEFE8D9-1565-3415-1D89-54FD3077AA2D}"/>
                </a:ext>
              </a:extLst>
            </p:cNvPr>
            <p:cNvSpPr>
              <a:spLocks/>
            </p:cNvSpPr>
            <p:nvPr/>
          </p:nvSpPr>
          <p:spPr bwMode="auto">
            <a:xfrm>
              <a:off x="4982" y="2838"/>
              <a:ext cx="64" cy="810"/>
            </a:xfrm>
            <a:custGeom>
              <a:avLst/>
              <a:gdLst>
                <a:gd name="T0" fmla="*/ 38 w 38"/>
                <a:gd name="T1" fmla="*/ 391 h 391"/>
                <a:gd name="T2" fmla="*/ 38 w 38"/>
                <a:gd name="T3" fmla="*/ 38 h 391"/>
                <a:gd name="T4" fmla="*/ 0 w 38"/>
                <a:gd name="T5" fmla="*/ 0 h 391"/>
                <a:gd name="T6" fmla="*/ 0 w 38"/>
                <a:gd name="T7" fmla="*/ 353 h 391"/>
                <a:gd name="T8" fmla="*/ 38 w 38"/>
                <a:gd name="T9" fmla="*/ 391 h 391"/>
              </a:gdLst>
              <a:ahLst/>
              <a:cxnLst>
                <a:cxn ang="0">
                  <a:pos x="T0" y="T1"/>
                </a:cxn>
                <a:cxn ang="0">
                  <a:pos x="T2" y="T3"/>
                </a:cxn>
                <a:cxn ang="0">
                  <a:pos x="T4" y="T5"/>
                </a:cxn>
                <a:cxn ang="0">
                  <a:pos x="T6" y="T7"/>
                </a:cxn>
                <a:cxn ang="0">
                  <a:pos x="T8" y="T9"/>
                </a:cxn>
              </a:cxnLst>
              <a:rect l="0" t="0" r="r" b="b"/>
              <a:pathLst>
                <a:path w="38" h="391">
                  <a:moveTo>
                    <a:pt x="38" y="391"/>
                  </a:moveTo>
                  <a:lnTo>
                    <a:pt x="38" y="38"/>
                  </a:lnTo>
                  <a:lnTo>
                    <a:pt x="0" y="0"/>
                  </a:lnTo>
                  <a:lnTo>
                    <a:pt x="0" y="353"/>
                  </a:lnTo>
                  <a:lnTo>
                    <a:pt x="38" y="391"/>
                  </a:lnTo>
                  <a:close/>
                </a:path>
              </a:pathLst>
            </a:custGeom>
            <a:solidFill>
              <a:srgbClr val="D9CE94"/>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84" name="Freeform 44">
              <a:extLst>
                <a:ext uri="{FF2B5EF4-FFF2-40B4-BE49-F238E27FC236}">
                  <a16:creationId xmlns:a16="http://schemas.microsoft.com/office/drawing/2014/main" id="{3D6508D5-0F88-3A00-9641-6F4E21651B55}"/>
                </a:ext>
              </a:extLst>
            </p:cNvPr>
            <p:cNvSpPr>
              <a:spLocks/>
            </p:cNvSpPr>
            <p:nvPr/>
          </p:nvSpPr>
          <p:spPr bwMode="auto">
            <a:xfrm>
              <a:off x="3716" y="3569"/>
              <a:ext cx="1330" cy="79"/>
            </a:xfrm>
            <a:custGeom>
              <a:avLst/>
              <a:gdLst>
                <a:gd name="T0" fmla="*/ 754 w 792"/>
                <a:gd name="T1" fmla="*/ 0 h 38"/>
                <a:gd name="T2" fmla="*/ 0 w 792"/>
                <a:gd name="T3" fmla="*/ 0 h 38"/>
                <a:gd name="T4" fmla="*/ 38 w 792"/>
                <a:gd name="T5" fmla="*/ 38 h 38"/>
                <a:gd name="T6" fmla="*/ 792 w 792"/>
                <a:gd name="T7" fmla="*/ 38 h 38"/>
                <a:gd name="T8" fmla="*/ 754 w 792"/>
                <a:gd name="T9" fmla="*/ 0 h 38"/>
              </a:gdLst>
              <a:ahLst/>
              <a:cxnLst>
                <a:cxn ang="0">
                  <a:pos x="T0" y="T1"/>
                </a:cxn>
                <a:cxn ang="0">
                  <a:pos x="T2" y="T3"/>
                </a:cxn>
                <a:cxn ang="0">
                  <a:pos x="T4" y="T5"/>
                </a:cxn>
                <a:cxn ang="0">
                  <a:pos x="T6" y="T7"/>
                </a:cxn>
                <a:cxn ang="0">
                  <a:pos x="T8" y="T9"/>
                </a:cxn>
              </a:cxnLst>
              <a:rect l="0" t="0" r="r" b="b"/>
              <a:pathLst>
                <a:path w="792" h="38">
                  <a:moveTo>
                    <a:pt x="754" y="0"/>
                  </a:moveTo>
                  <a:lnTo>
                    <a:pt x="0" y="0"/>
                  </a:lnTo>
                  <a:lnTo>
                    <a:pt x="38" y="38"/>
                  </a:lnTo>
                  <a:lnTo>
                    <a:pt x="792" y="38"/>
                  </a:lnTo>
                  <a:lnTo>
                    <a:pt x="754" y="0"/>
                  </a:lnTo>
                  <a:close/>
                </a:path>
              </a:pathLst>
            </a:custGeom>
            <a:solidFill>
              <a:srgbClr val="B3AA7A"/>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85" name="Freeform 45">
              <a:extLst>
                <a:ext uri="{FF2B5EF4-FFF2-40B4-BE49-F238E27FC236}">
                  <a16:creationId xmlns:a16="http://schemas.microsoft.com/office/drawing/2014/main" id="{1CECF6BB-3EEA-6FB2-4083-8B7FA3150033}"/>
                </a:ext>
              </a:extLst>
            </p:cNvPr>
            <p:cNvSpPr>
              <a:spLocks/>
            </p:cNvSpPr>
            <p:nvPr/>
          </p:nvSpPr>
          <p:spPr bwMode="auto">
            <a:xfrm>
              <a:off x="4114" y="2740"/>
              <a:ext cx="87" cy="98"/>
            </a:xfrm>
            <a:custGeom>
              <a:avLst/>
              <a:gdLst>
                <a:gd name="T0" fmla="*/ 52 w 52"/>
                <a:gd name="T1" fmla="*/ 0 h 47"/>
                <a:gd name="T2" fmla="*/ 26 w 52"/>
                <a:gd name="T3" fmla="*/ 47 h 47"/>
                <a:gd name="T4" fmla="*/ 0 w 52"/>
                <a:gd name="T5" fmla="*/ 0 h 47"/>
                <a:gd name="T6" fmla="*/ 52 w 52"/>
                <a:gd name="T7" fmla="*/ 0 h 47"/>
              </a:gdLst>
              <a:ahLst/>
              <a:cxnLst>
                <a:cxn ang="0">
                  <a:pos x="T0" y="T1"/>
                </a:cxn>
                <a:cxn ang="0">
                  <a:pos x="T2" y="T3"/>
                </a:cxn>
                <a:cxn ang="0">
                  <a:pos x="T4" y="T5"/>
                </a:cxn>
                <a:cxn ang="0">
                  <a:pos x="T6" y="T7"/>
                </a:cxn>
              </a:cxnLst>
              <a:rect l="0" t="0" r="r" b="b"/>
              <a:pathLst>
                <a:path w="52" h="47">
                  <a:moveTo>
                    <a:pt x="52" y="0"/>
                  </a:moveTo>
                  <a:lnTo>
                    <a:pt x="26" y="47"/>
                  </a:lnTo>
                  <a:lnTo>
                    <a:pt x="0" y="0"/>
                  </a:lnTo>
                  <a:lnTo>
                    <a:pt x="52"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86" name="Line 46">
              <a:extLst>
                <a:ext uri="{FF2B5EF4-FFF2-40B4-BE49-F238E27FC236}">
                  <a16:creationId xmlns:a16="http://schemas.microsoft.com/office/drawing/2014/main" id="{921A68DC-0831-BC75-9FE5-F4E5EB974D64}"/>
                </a:ext>
              </a:extLst>
            </p:cNvPr>
            <p:cNvSpPr>
              <a:spLocks noChangeShapeType="1"/>
            </p:cNvSpPr>
            <p:nvPr/>
          </p:nvSpPr>
          <p:spPr bwMode="auto">
            <a:xfrm>
              <a:off x="4158" y="2328"/>
              <a:ext cx="1" cy="433"/>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87" name="Line 47">
              <a:extLst>
                <a:ext uri="{FF2B5EF4-FFF2-40B4-BE49-F238E27FC236}">
                  <a16:creationId xmlns:a16="http://schemas.microsoft.com/office/drawing/2014/main" id="{8FBCFE34-83D3-B80F-0213-5C7656564E1F}"/>
                </a:ext>
              </a:extLst>
            </p:cNvPr>
            <p:cNvSpPr>
              <a:spLocks noChangeShapeType="1"/>
            </p:cNvSpPr>
            <p:nvPr/>
          </p:nvSpPr>
          <p:spPr bwMode="auto">
            <a:xfrm>
              <a:off x="4541" y="2328"/>
              <a:ext cx="1" cy="433"/>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88" name="Line 48">
              <a:extLst>
                <a:ext uri="{FF2B5EF4-FFF2-40B4-BE49-F238E27FC236}">
                  <a16:creationId xmlns:a16="http://schemas.microsoft.com/office/drawing/2014/main" id="{D17C3095-F1D1-F062-21FC-CF4D75E2166B}"/>
                </a:ext>
              </a:extLst>
            </p:cNvPr>
            <p:cNvSpPr>
              <a:spLocks noChangeShapeType="1"/>
            </p:cNvSpPr>
            <p:nvPr/>
          </p:nvSpPr>
          <p:spPr bwMode="auto">
            <a:xfrm flipV="1">
              <a:off x="4349" y="2407"/>
              <a:ext cx="2" cy="431"/>
            </a:xfrm>
            <a:prstGeom prst="line">
              <a:avLst/>
            </a:prstGeom>
            <a:noFill/>
            <a:ln w="19050">
              <a:solidFill>
                <a:srgbClr val="FFFFFF"/>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89" name="Line 49">
              <a:extLst>
                <a:ext uri="{FF2B5EF4-FFF2-40B4-BE49-F238E27FC236}">
                  <a16:creationId xmlns:a16="http://schemas.microsoft.com/office/drawing/2014/main" id="{5BFC3AEC-344A-E294-00AB-F1426B667965}"/>
                </a:ext>
              </a:extLst>
            </p:cNvPr>
            <p:cNvSpPr>
              <a:spLocks noChangeShapeType="1"/>
            </p:cNvSpPr>
            <p:nvPr/>
          </p:nvSpPr>
          <p:spPr bwMode="auto">
            <a:xfrm>
              <a:off x="2594" y="2328"/>
              <a:ext cx="2" cy="433"/>
            </a:xfrm>
            <a:prstGeom prst="line">
              <a:avLst/>
            </a:prstGeom>
            <a:noFill/>
            <a:ln w="22225">
              <a:solidFill>
                <a:srgbClr val="FF0000"/>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90" name="Line 50">
              <a:extLst>
                <a:ext uri="{FF2B5EF4-FFF2-40B4-BE49-F238E27FC236}">
                  <a16:creationId xmlns:a16="http://schemas.microsoft.com/office/drawing/2014/main" id="{7A4B1FFF-ECFF-20CA-7CAF-A95B5B9138B9}"/>
                </a:ext>
              </a:extLst>
            </p:cNvPr>
            <p:cNvSpPr>
              <a:spLocks noChangeShapeType="1"/>
            </p:cNvSpPr>
            <p:nvPr/>
          </p:nvSpPr>
          <p:spPr bwMode="auto">
            <a:xfrm>
              <a:off x="2976" y="2328"/>
              <a:ext cx="1" cy="433"/>
            </a:xfrm>
            <a:prstGeom prst="line">
              <a:avLst/>
            </a:prstGeom>
            <a:noFill/>
            <a:ln w="22225">
              <a:solidFill>
                <a:srgbClr val="FF0000"/>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91" name="Line 51">
              <a:extLst>
                <a:ext uri="{FF2B5EF4-FFF2-40B4-BE49-F238E27FC236}">
                  <a16:creationId xmlns:a16="http://schemas.microsoft.com/office/drawing/2014/main" id="{670AC4AD-4455-3D70-8685-FFDB46C4EADE}"/>
                </a:ext>
              </a:extLst>
            </p:cNvPr>
            <p:cNvSpPr>
              <a:spLocks noChangeShapeType="1"/>
            </p:cNvSpPr>
            <p:nvPr/>
          </p:nvSpPr>
          <p:spPr bwMode="auto">
            <a:xfrm>
              <a:off x="4158" y="2328"/>
              <a:ext cx="1" cy="433"/>
            </a:xfrm>
            <a:prstGeom prst="line">
              <a:avLst/>
            </a:prstGeom>
            <a:noFill/>
            <a:ln w="22225">
              <a:solidFill>
                <a:srgbClr val="FF0000"/>
              </a:solidFill>
              <a:round/>
              <a:headEnd/>
              <a:tailEnd/>
            </a:ln>
            <a:extLst>
              <a:ext uri="{909E8E84-426E-40DD-AFC4-6F175D3DCCD1}">
                <a14:hiddenFill xmlns:a14="http://schemas.microsoft.com/office/drawing/2010/main">
                  <a:noFill/>
                </a14:hiddenFill>
              </a:ext>
            </a:extLst>
          </p:spPr>
          <p:txBody>
            <a:bodyPr/>
            <a:lstStyle/>
            <a:p>
              <a:endParaRPr lang="en-VN"/>
            </a:p>
          </p:txBody>
        </p:sp>
        <p:sp>
          <p:nvSpPr>
            <p:cNvPr id="368692" name="Line 52">
              <a:extLst>
                <a:ext uri="{FF2B5EF4-FFF2-40B4-BE49-F238E27FC236}">
                  <a16:creationId xmlns:a16="http://schemas.microsoft.com/office/drawing/2014/main" id="{1FDB0BB9-D865-7B68-CB77-918ADBC1F108}"/>
                </a:ext>
              </a:extLst>
            </p:cNvPr>
            <p:cNvSpPr>
              <a:spLocks noChangeShapeType="1"/>
            </p:cNvSpPr>
            <p:nvPr/>
          </p:nvSpPr>
          <p:spPr bwMode="auto">
            <a:xfrm>
              <a:off x="4541" y="2328"/>
              <a:ext cx="1" cy="433"/>
            </a:xfrm>
            <a:prstGeom prst="line">
              <a:avLst/>
            </a:prstGeom>
            <a:noFill/>
            <a:ln w="22225">
              <a:solidFill>
                <a:srgbClr val="FF0000"/>
              </a:solidFill>
              <a:prstDash val="dash"/>
              <a:round/>
              <a:headEnd/>
              <a:tailEnd/>
            </a:ln>
            <a:extLst>
              <a:ext uri="{909E8E84-426E-40DD-AFC4-6F175D3DCCD1}">
                <a14:hiddenFill xmlns:a14="http://schemas.microsoft.com/office/drawing/2010/main">
                  <a:noFill/>
                </a14:hiddenFill>
              </a:ext>
            </a:extLst>
          </p:spPr>
          <p:txBody>
            <a:bodyPr/>
            <a:lstStyle/>
            <a:p>
              <a:endParaRPr lang="en-VN"/>
            </a:p>
          </p:txBody>
        </p:sp>
        <p:sp>
          <p:nvSpPr>
            <p:cNvPr id="368693" name="Line 53">
              <a:extLst>
                <a:ext uri="{FF2B5EF4-FFF2-40B4-BE49-F238E27FC236}">
                  <a16:creationId xmlns:a16="http://schemas.microsoft.com/office/drawing/2014/main" id="{D644FAB2-7778-1FFC-F843-0F230362FA2A}"/>
                </a:ext>
              </a:extLst>
            </p:cNvPr>
            <p:cNvSpPr>
              <a:spLocks noChangeShapeType="1"/>
            </p:cNvSpPr>
            <p:nvPr/>
          </p:nvSpPr>
          <p:spPr bwMode="auto">
            <a:xfrm flipV="1">
              <a:off x="4349" y="2407"/>
              <a:ext cx="2" cy="431"/>
            </a:xfrm>
            <a:prstGeom prst="line">
              <a:avLst/>
            </a:prstGeom>
            <a:noFill/>
            <a:ln w="22225">
              <a:solidFill>
                <a:srgbClr val="FF0000"/>
              </a:solidFill>
              <a:prstDash val="dash"/>
              <a:round/>
              <a:headEnd/>
              <a:tailEnd/>
            </a:ln>
            <a:extLst>
              <a:ext uri="{909E8E84-426E-40DD-AFC4-6F175D3DCCD1}">
                <a14:hiddenFill xmlns:a14="http://schemas.microsoft.com/office/drawing/2010/main">
                  <a:noFill/>
                </a14:hiddenFill>
              </a:ext>
            </a:extLst>
          </p:spPr>
          <p:txBody>
            <a:bodyPr/>
            <a:lstStyle/>
            <a:p>
              <a:endParaRPr lang="en-VN"/>
            </a:p>
          </p:txBody>
        </p:sp>
        <p:sp>
          <p:nvSpPr>
            <p:cNvPr id="368694" name="Freeform 54">
              <a:extLst>
                <a:ext uri="{FF2B5EF4-FFF2-40B4-BE49-F238E27FC236}">
                  <a16:creationId xmlns:a16="http://schemas.microsoft.com/office/drawing/2014/main" id="{23251B34-14B9-F545-0B43-0191FAA7B1ED}"/>
                </a:ext>
              </a:extLst>
            </p:cNvPr>
            <p:cNvSpPr>
              <a:spLocks/>
            </p:cNvSpPr>
            <p:nvPr/>
          </p:nvSpPr>
          <p:spPr bwMode="auto">
            <a:xfrm>
              <a:off x="4309" y="2334"/>
              <a:ext cx="80" cy="87"/>
            </a:xfrm>
            <a:custGeom>
              <a:avLst/>
              <a:gdLst>
                <a:gd name="T0" fmla="*/ 48 w 48"/>
                <a:gd name="T1" fmla="*/ 42 h 42"/>
                <a:gd name="T2" fmla="*/ 24 w 48"/>
                <a:gd name="T3" fmla="*/ 0 h 42"/>
                <a:gd name="T4" fmla="*/ 0 w 48"/>
                <a:gd name="T5" fmla="*/ 42 h 42"/>
                <a:gd name="T6" fmla="*/ 48 w 48"/>
                <a:gd name="T7" fmla="*/ 42 h 42"/>
              </a:gdLst>
              <a:ahLst/>
              <a:cxnLst>
                <a:cxn ang="0">
                  <a:pos x="T0" y="T1"/>
                </a:cxn>
                <a:cxn ang="0">
                  <a:pos x="T2" y="T3"/>
                </a:cxn>
                <a:cxn ang="0">
                  <a:pos x="T4" y="T5"/>
                </a:cxn>
                <a:cxn ang="0">
                  <a:pos x="T6" y="T7"/>
                </a:cxn>
              </a:cxnLst>
              <a:rect l="0" t="0" r="r" b="b"/>
              <a:pathLst>
                <a:path w="48" h="42">
                  <a:moveTo>
                    <a:pt x="48" y="42"/>
                  </a:moveTo>
                  <a:lnTo>
                    <a:pt x="24" y="0"/>
                  </a:lnTo>
                  <a:lnTo>
                    <a:pt x="0" y="42"/>
                  </a:lnTo>
                  <a:lnTo>
                    <a:pt x="48" y="42"/>
                  </a:lnTo>
                  <a:close/>
                </a:path>
              </a:pathLst>
            </a:custGeom>
            <a:solidFill>
              <a:srgbClr val="FFFFFF"/>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95" name="Freeform 55">
              <a:extLst>
                <a:ext uri="{FF2B5EF4-FFF2-40B4-BE49-F238E27FC236}">
                  <a16:creationId xmlns:a16="http://schemas.microsoft.com/office/drawing/2014/main" id="{5FDDD1BE-ADA1-4EF1-C3EB-A15850FF6B16}"/>
                </a:ext>
              </a:extLst>
            </p:cNvPr>
            <p:cNvSpPr>
              <a:spLocks/>
            </p:cNvSpPr>
            <p:nvPr/>
          </p:nvSpPr>
          <p:spPr bwMode="auto">
            <a:xfrm>
              <a:off x="4305" y="2328"/>
              <a:ext cx="88" cy="99"/>
            </a:xfrm>
            <a:custGeom>
              <a:avLst/>
              <a:gdLst>
                <a:gd name="T0" fmla="*/ 52 w 52"/>
                <a:gd name="T1" fmla="*/ 48 h 48"/>
                <a:gd name="T2" fmla="*/ 26 w 52"/>
                <a:gd name="T3" fmla="*/ 0 h 48"/>
                <a:gd name="T4" fmla="*/ 0 w 52"/>
                <a:gd name="T5" fmla="*/ 48 h 48"/>
                <a:gd name="T6" fmla="*/ 52 w 52"/>
                <a:gd name="T7" fmla="*/ 48 h 48"/>
              </a:gdLst>
              <a:ahLst/>
              <a:cxnLst>
                <a:cxn ang="0">
                  <a:pos x="T0" y="T1"/>
                </a:cxn>
                <a:cxn ang="0">
                  <a:pos x="T2" y="T3"/>
                </a:cxn>
                <a:cxn ang="0">
                  <a:pos x="T4" y="T5"/>
                </a:cxn>
                <a:cxn ang="0">
                  <a:pos x="T6" y="T7"/>
                </a:cxn>
              </a:cxnLst>
              <a:rect l="0" t="0" r="r" b="b"/>
              <a:pathLst>
                <a:path w="52" h="48">
                  <a:moveTo>
                    <a:pt x="52" y="48"/>
                  </a:moveTo>
                  <a:lnTo>
                    <a:pt x="26" y="0"/>
                  </a:lnTo>
                  <a:lnTo>
                    <a:pt x="0" y="48"/>
                  </a:lnTo>
                  <a:lnTo>
                    <a:pt x="52" y="48"/>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sp>
          <p:nvSpPr>
            <p:cNvPr id="368696" name="Freeform 56">
              <a:extLst>
                <a:ext uri="{FF2B5EF4-FFF2-40B4-BE49-F238E27FC236}">
                  <a16:creationId xmlns:a16="http://schemas.microsoft.com/office/drawing/2014/main" id="{A6DBB2D2-E730-7241-33E5-623571F853FE}"/>
                </a:ext>
              </a:extLst>
            </p:cNvPr>
            <p:cNvSpPr>
              <a:spLocks/>
            </p:cNvSpPr>
            <p:nvPr/>
          </p:nvSpPr>
          <p:spPr bwMode="auto">
            <a:xfrm>
              <a:off x="4497" y="2740"/>
              <a:ext cx="87" cy="98"/>
            </a:xfrm>
            <a:custGeom>
              <a:avLst/>
              <a:gdLst>
                <a:gd name="T0" fmla="*/ 52 w 52"/>
                <a:gd name="T1" fmla="*/ 0 h 47"/>
                <a:gd name="T2" fmla="*/ 26 w 52"/>
                <a:gd name="T3" fmla="*/ 47 h 47"/>
                <a:gd name="T4" fmla="*/ 0 w 52"/>
                <a:gd name="T5" fmla="*/ 0 h 47"/>
                <a:gd name="T6" fmla="*/ 52 w 52"/>
                <a:gd name="T7" fmla="*/ 0 h 47"/>
              </a:gdLst>
              <a:ahLst/>
              <a:cxnLst>
                <a:cxn ang="0">
                  <a:pos x="T0" y="T1"/>
                </a:cxn>
                <a:cxn ang="0">
                  <a:pos x="T2" y="T3"/>
                </a:cxn>
                <a:cxn ang="0">
                  <a:pos x="T4" y="T5"/>
                </a:cxn>
                <a:cxn ang="0">
                  <a:pos x="T6" y="T7"/>
                </a:cxn>
              </a:cxnLst>
              <a:rect l="0" t="0" r="r" b="b"/>
              <a:pathLst>
                <a:path w="52" h="47">
                  <a:moveTo>
                    <a:pt x="52" y="0"/>
                  </a:moveTo>
                  <a:lnTo>
                    <a:pt x="26" y="47"/>
                  </a:lnTo>
                  <a:lnTo>
                    <a:pt x="0" y="0"/>
                  </a:lnTo>
                  <a:lnTo>
                    <a:pt x="52" y="0"/>
                  </a:lnTo>
                  <a:close/>
                </a:path>
              </a:pathLst>
            </a:custGeom>
            <a:solidFill>
              <a:srgbClr val="FF0000"/>
            </a:solidFill>
            <a:ln>
              <a:noFill/>
            </a:ln>
            <a:extLst>
              <a:ext uri="{91240B29-F687-4F45-9708-019B960494DF}">
                <a14:hiddenLine xmlns:a14="http://schemas.microsoft.com/office/drawing/2010/main" w="9525">
                  <a:solidFill>
                    <a:srgbClr val="000000"/>
                  </a:solidFill>
                  <a:round/>
                  <a:headEnd/>
                  <a:tailEnd/>
                </a14:hiddenLine>
              </a:ext>
            </a:extLst>
          </p:spPr>
          <p:txBody>
            <a:bodyPr/>
            <a:lstStyle/>
            <a:p>
              <a:endParaRPr lang="en-VN"/>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16" presetClass="entr" presetSubtype="26" fill="hold" nodeType="afterEffect">
                                  <p:stCondLst>
                                    <p:cond delay="0"/>
                                  </p:stCondLst>
                                  <p:childTnLst>
                                    <p:set>
                                      <p:cBhvr>
                                        <p:cTn id="6" dur="1" fill="hold">
                                          <p:stCondLst>
                                            <p:cond delay="0"/>
                                          </p:stCondLst>
                                        </p:cTn>
                                        <p:tgtEl>
                                          <p:spTgt spid="368701"/>
                                        </p:tgtEl>
                                        <p:attrNameLst>
                                          <p:attrName>style.visibility</p:attrName>
                                        </p:attrNameLst>
                                      </p:cBhvr>
                                      <p:to>
                                        <p:strVal val="visible"/>
                                      </p:to>
                                    </p:set>
                                    <p:animEffect transition="in" filter="barn(inHorizontal)">
                                      <p:cBhvr>
                                        <p:cTn id="7" dur="500"/>
                                        <p:tgtEl>
                                          <p:spTgt spid="3687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Footer Placeholder 4">
            <a:extLst>
              <a:ext uri="{FF2B5EF4-FFF2-40B4-BE49-F238E27FC236}">
                <a16:creationId xmlns:a16="http://schemas.microsoft.com/office/drawing/2014/main" id="{CC709E7D-A477-B646-D608-707D17CAF852}"/>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5">
            <a:extLst>
              <a:ext uri="{FF2B5EF4-FFF2-40B4-BE49-F238E27FC236}">
                <a16:creationId xmlns:a16="http://schemas.microsoft.com/office/drawing/2014/main" id="{C45D494F-67B4-5AFE-D5DA-CC99AE9B8E2B}"/>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ACD3E1FF-09B9-5F4A-A82F-D3F9D741BAAE}" type="slidenum">
              <a:rPr lang="en-US" altLang="en-VN"/>
              <a:pPr/>
              <a:t>36</a:t>
            </a:fld>
            <a:endParaRPr lang="en-US" altLang="en-VN"/>
          </a:p>
        </p:txBody>
      </p:sp>
      <p:sp>
        <p:nvSpPr>
          <p:cNvPr id="352261" name="Rectangle 5">
            <a:extLst>
              <a:ext uri="{FF2B5EF4-FFF2-40B4-BE49-F238E27FC236}">
                <a16:creationId xmlns:a16="http://schemas.microsoft.com/office/drawing/2014/main" id="{C79A6113-FE73-9949-E434-2AC2027FFD45}"/>
              </a:ext>
            </a:extLst>
          </p:cNvPr>
          <p:cNvSpPr>
            <a:spLocks noGrp="1" noChangeArrowheads="1"/>
          </p:cNvSpPr>
          <p:nvPr>
            <p:ph type="title"/>
          </p:nvPr>
        </p:nvSpPr>
        <p:spPr>
          <a:xfrm>
            <a:off x="457200" y="152718"/>
            <a:ext cx="7924800" cy="799004"/>
          </a:xfrm>
          <a:ln/>
        </p:spPr>
        <p:txBody>
          <a:bodyPr/>
          <a:lstStyle/>
          <a:p>
            <a:r>
              <a:rPr lang="en-US" altLang="en-VN" dirty="0"/>
              <a:t>Problems in Delegation</a:t>
            </a:r>
          </a:p>
        </p:txBody>
      </p:sp>
      <p:sp>
        <p:nvSpPr>
          <p:cNvPr id="352262" name="Rectangle 6">
            <a:extLst>
              <a:ext uri="{FF2B5EF4-FFF2-40B4-BE49-F238E27FC236}">
                <a16:creationId xmlns:a16="http://schemas.microsoft.com/office/drawing/2014/main" id="{3789FACD-F92B-9EC7-95EF-E7F99F05E8BD}"/>
              </a:ext>
            </a:extLst>
          </p:cNvPr>
          <p:cNvSpPr>
            <a:spLocks noGrp="1" noChangeArrowheads="1"/>
          </p:cNvSpPr>
          <p:nvPr>
            <p:ph type="body" sz="half" idx="1"/>
          </p:nvPr>
        </p:nvSpPr>
        <p:spPr/>
        <p:txBody>
          <a:bodyPr>
            <a:normAutofit fontScale="92500" lnSpcReduction="10000"/>
          </a:bodyPr>
          <a:lstStyle/>
          <a:p>
            <a:r>
              <a:rPr lang="en-US" altLang="en-VN" sz="3200"/>
              <a:t>Manager</a:t>
            </a:r>
          </a:p>
          <a:p>
            <a:pPr lvl="1"/>
            <a:r>
              <a:rPr lang="en-US" altLang="en-VN" sz="2400"/>
              <a:t>Reluctant to delegate.</a:t>
            </a:r>
          </a:p>
          <a:p>
            <a:pPr lvl="1"/>
            <a:r>
              <a:rPr lang="en-US" altLang="en-VN" sz="2400"/>
              <a:t>Disorganization prevents planning work in advance.</a:t>
            </a:r>
          </a:p>
          <a:p>
            <a:pPr lvl="1"/>
            <a:r>
              <a:rPr lang="en-US" altLang="en-VN" sz="2400"/>
              <a:t>Subordinate’s success threatens superior’s advancement.</a:t>
            </a:r>
          </a:p>
          <a:p>
            <a:pPr lvl="1"/>
            <a:r>
              <a:rPr lang="en-US" altLang="en-VN" sz="2400"/>
              <a:t>Lack of trust in the subordinate to do well.</a:t>
            </a:r>
          </a:p>
        </p:txBody>
      </p:sp>
      <p:sp>
        <p:nvSpPr>
          <p:cNvPr id="352263" name="Rectangle 7">
            <a:extLst>
              <a:ext uri="{FF2B5EF4-FFF2-40B4-BE49-F238E27FC236}">
                <a16:creationId xmlns:a16="http://schemas.microsoft.com/office/drawing/2014/main" id="{AE54C522-2818-C462-4B25-51262A39F702}"/>
              </a:ext>
            </a:extLst>
          </p:cNvPr>
          <p:cNvSpPr>
            <a:spLocks noGrp="1" noChangeArrowheads="1"/>
          </p:cNvSpPr>
          <p:nvPr>
            <p:ph type="body" sz="half" idx="2"/>
          </p:nvPr>
        </p:nvSpPr>
        <p:spPr/>
        <p:txBody>
          <a:bodyPr>
            <a:normAutofit lnSpcReduction="10000"/>
          </a:bodyPr>
          <a:lstStyle/>
          <a:p>
            <a:r>
              <a:rPr lang="en-US" altLang="en-VN" sz="3200"/>
              <a:t>Subordinate</a:t>
            </a:r>
          </a:p>
          <a:p>
            <a:pPr lvl="1"/>
            <a:r>
              <a:rPr lang="en-US" altLang="en-VN" sz="2400"/>
              <a:t>Reluctant to accept delegation for fear of failure.</a:t>
            </a:r>
          </a:p>
          <a:p>
            <a:pPr lvl="1"/>
            <a:r>
              <a:rPr lang="en-US" altLang="en-VN" sz="2400"/>
              <a:t>Perceives no rewards for accepting additional responsibility.</a:t>
            </a:r>
          </a:p>
          <a:p>
            <a:pPr lvl="1"/>
            <a:r>
              <a:rPr lang="en-US" altLang="en-VN" sz="2400"/>
              <a:t>Prefers to avoid any risk and responsibility.</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nodeType="afterEffect">
                                  <p:stCondLst>
                                    <p:cond delay="0"/>
                                  </p:stCondLst>
                                  <p:childTnLst>
                                    <p:set>
                                      <p:cBhvr>
                                        <p:cTn id="6" dur="1" fill="hold">
                                          <p:stCondLst>
                                            <p:cond delay="0"/>
                                          </p:stCondLst>
                                        </p:cTn>
                                        <p:tgtEl>
                                          <p:spTgt spid="352261"/>
                                        </p:tgtEl>
                                        <p:attrNameLst>
                                          <p:attrName>style.visibility</p:attrName>
                                        </p:attrNameLst>
                                      </p:cBhvr>
                                      <p:to>
                                        <p:strVal val="visible"/>
                                      </p:to>
                                    </p:set>
                                    <p:animEffect transition="in" filter="box(out)">
                                      <p:cBhvr>
                                        <p:cTn id="7" dur="500"/>
                                        <p:tgtEl>
                                          <p:spTgt spid="352261"/>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52262"/>
                                        </p:tgtEl>
                                        <p:attrNameLst>
                                          <p:attrName>style.visibility</p:attrName>
                                        </p:attrNameLst>
                                      </p:cBhvr>
                                      <p:to>
                                        <p:strVal val="visible"/>
                                      </p:to>
                                    </p:set>
                                    <p:animEffect transition="in" filter="wipe(up)">
                                      <p:cBhvr>
                                        <p:cTn id="12" dur="500"/>
                                        <p:tgtEl>
                                          <p:spTgt spid="352262"/>
                                        </p:tgtEl>
                                      </p:cBhvr>
                                    </p:animEffect>
                                  </p:childTnLst>
                                </p:cTn>
                              </p:par>
                            </p:childTnLst>
                          </p:cTn>
                        </p:par>
                      </p:childTnLst>
                    </p:cTn>
                  </p:par>
                  <p:par>
                    <p:cTn id="13" fill="hold" nodeType="clickPar">
                      <p:stCondLst>
                        <p:cond delay="indefinite"/>
                      </p:stCondLst>
                      <p:childTnLst>
                        <p:par>
                          <p:cTn id="14" fill="hold" nodeType="withGroup">
                            <p:stCondLst>
                              <p:cond delay="0"/>
                            </p:stCondLst>
                            <p:childTnLst>
                              <p:par>
                                <p:cTn id="15" presetID="22" presetClass="entr" presetSubtype="1" fill="hold" nodeType="clickEffect">
                                  <p:stCondLst>
                                    <p:cond delay="0"/>
                                  </p:stCondLst>
                                  <p:childTnLst>
                                    <p:set>
                                      <p:cBhvr>
                                        <p:cTn id="16" dur="1" fill="hold">
                                          <p:stCondLst>
                                            <p:cond delay="0"/>
                                          </p:stCondLst>
                                        </p:cTn>
                                        <p:tgtEl>
                                          <p:spTgt spid="352263"/>
                                        </p:tgtEl>
                                        <p:attrNameLst>
                                          <p:attrName>style.visibility</p:attrName>
                                        </p:attrNameLst>
                                      </p:cBhvr>
                                      <p:to>
                                        <p:strVal val="visible"/>
                                      </p:to>
                                    </p:set>
                                    <p:animEffect transition="in" filter="wipe(up)">
                                      <p:cBhvr>
                                        <p:cTn id="17" dur="500"/>
                                        <p:tgtEl>
                                          <p:spTgt spid="35226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A527443C-928D-E348-E033-8B71805E9614}"/>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4">
            <a:extLst>
              <a:ext uri="{FF2B5EF4-FFF2-40B4-BE49-F238E27FC236}">
                <a16:creationId xmlns:a16="http://schemas.microsoft.com/office/drawing/2014/main" id="{C13BD5AD-9918-1B0C-5A13-ACA7D92B39A6}"/>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7DAF57BF-A30B-B342-9E41-7BD9632C4FF1}" type="slidenum">
              <a:rPr lang="en-US" altLang="en-VN"/>
              <a:pPr/>
              <a:t>37</a:t>
            </a:fld>
            <a:endParaRPr lang="en-US" altLang="en-VN"/>
          </a:p>
        </p:txBody>
      </p:sp>
      <p:sp>
        <p:nvSpPr>
          <p:cNvPr id="382978" name="Rectangle 2">
            <a:extLst>
              <a:ext uri="{FF2B5EF4-FFF2-40B4-BE49-F238E27FC236}">
                <a16:creationId xmlns:a16="http://schemas.microsoft.com/office/drawing/2014/main" id="{BB107E8F-961A-34C3-4017-5C041A746CF2}"/>
              </a:ext>
            </a:extLst>
          </p:cNvPr>
          <p:cNvSpPr>
            <a:spLocks noGrp="1" noChangeArrowheads="1"/>
          </p:cNvSpPr>
          <p:nvPr>
            <p:ph type="title"/>
          </p:nvPr>
        </p:nvSpPr>
        <p:spPr>
          <a:ln/>
        </p:spPr>
        <p:txBody>
          <a:bodyPr/>
          <a:lstStyle/>
          <a:p>
            <a:r>
              <a:rPr lang="en-US" altLang="en-VN"/>
              <a:t>Decentralization and Centralization</a:t>
            </a:r>
          </a:p>
        </p:txBody>
      </p:sp>
      <p:sp>
        <p:nvSpPr>
          <p:cNvPr id="382979" name="Rectangle 3">
            <a:extLst>
              <a:ext uri="{FF2B5EF4-FFF2-40B4-BE49-F238E27FC236}">
                <a16:creationId xmlns:a16="http://schemas.microsoft.com/office/drawing/2014/main" id="{17E9A8F5-6708-9FA4-96CE-9FDD01892765}"/>
              </a:ext>
            </a:extLst>
          </p:cNvPr>
          <p:cNvSpPr>
            <a:spLocks noGrp="1" noChangeArrowheads="1"/>
          </p:cNvSpPr>
          <p:nvPr>
            <p:ph type="body" idx="1"/>
          </p:nvPr>
        </p:nvSpPr>
        <p:spPr/>
        <p:txBody>
          <a:bodyPr>
            <a:normAutofit lnSpcReduction="10000"/>
          </a:bodyPr>
          <a:lstStyle/>
          <a:p>
            <a:r>
              <a:rPr lang="en-US" altLang="en-VN"/>
              <a:t>Decentralization</a:t>
            </a:r>
          </a:p>
          <a:p>
            <a:pPr lvl="1"/>
            <a:r>
              <a:rPr lang="en-US" altLang="en-VN"/>
              <a:t>The process of systematically delegating power and authority throughout the organization to middle- and lower-level managers.</a:t>
            </a:r>
          </a:p>
          <a:p>
            <a:r>
              <a:rPr lang="en-US" altLang="en-VN"/>
              <a:t>Centralization</a:t>
            </a:r>
          </a:p>
          <a:p>
            <a:pPr lvl="1"/>
            <a:r>
              <a:rPr lang="en-US" altLang="en-VN"/>
              <a:t>The process of systematically retaining power and authority in the hands of higher-level managers.</a:t>
            </a:r>
          </a:p>
          <a:p>
            <a:r>
              <a:rPr lang="en-US" altLang="en-VN"/>
              <a:t>Factors Determining the Choice of Centralization</a:t>
            </a:r>
          </a:p>
          <a:p>
            <a:pPr lvl="1"/>
            <a:r>
              <a:rPr lang="en-US" altLang="en-VN"/>
              <a:t>The complexity and uncertainty of the external environment.</a:t>
            </a:r>
          </a:p>
          <a:p>
            <a:pPr lvl="1"/>
            <a:r>
              <a:rPr lang="en-US" altLang="en-VN"/>
              <a:t>The history of the organization.</a:t>
            </a:r>
          </a:p>
          <a:p>
            <a:pPr lvl="1"/>
            <a:r>
              <a:rPr lang="en-US" altLang="en-VN"/>
              <a:t>The nature (cost and risk) of the decisions to be made.</a:t>
            </a:r>
          </a:p>
          <a:p>
            <a:pPr lvl="1"/>
            <a:endParaRPr lang="en-US" altLang="en-VN"/>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3.4. Human resource management</a:t>
            </a:r>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696685" y="1377044"/>
            <a:ext cx="8071534" cy="4885970"/>
          </a:xfrm>
        </p:spPr>
        <p:txBody>
          <a:bodyPr>
            <a:normAutofit/>
          </a:bodyPr>
          <a:lstStyle/>
          <a:p>
            <a:pPr>
              <a:lnSpc>
                <a:spcPct val="150000"/>
              </a:lnSpc>
            </a:pPr>
            <a:r>
              <a:rPr lang="en-GB" b="0" dirty="0">
                <a:latin typeface="Tahoma" panose="020B0604030504040204" pitchFamily="34" charset="0"/>
                <a:ea typeface="Tahoma" panose="020B0604030504040204" pitchFamily="34" charset="0"/>
                <a:cs typeface="Tahoma" panose="020B0604030504040204" pitchFamily="34" charset="0"/>
              </a:rPr>
              <a:t>3.4.1. The nature and significance of human resource management</a:t>
            </a:r>
          </a:p>
          <a:p>
            <a:pPr>
              <a:lnSpc>
                <a:spcPct val="150000"/>
              </a:lnSpc>
            </a:pPr>
            <a:r>
              <a:rPr lang="en-GB" b="0" dirty="0">
                <a:latin typeface="Tahoma" panose="020B0604030504040204" pitchFamily="34" charset="0"/>
                <a:ea typeface="Tahoma" panose="020B0604030504040204" pitchFamily="34" charset="0"/>
                <a:cs typeface="Tahoma" panose="020B0604030504040204" pitchFamily="34" charset="0"/>
              </a:rPr>
              <a:t>3.4.2. </a:t>
            </a:r>
            <a:r>
              <a:rPr lang="en-US" b="0" dirty="0">
                <a:latin typeface="Tahoma" panose="020B0604030504040204" pitchFamily="34" charset="0"/>
                <a:ea typeface="Tahoma" panose="020B0604030504040204" pitchFamily="34" charset="0"/>
                <a:cs typeface="Tahoma" panose="020B0604030504040204" pitchFamily="34" charset="0"/>
              </a:rPr>
              <a:t>I</a:t>
            </a:r>
            <a:r>
              <a:rPr lang="en-US" altLang="en-VN" sz="2000" b="0" dirty="0"/>
              <a:t>dentifying and selecting competent employees</a:t>
            </a:r>
            <a:endParaRPr lang="en-GB" b="0" dirty="0">
              <a:latin typeface="Tahoma" panose="020B0604030504040204" pitchFamily="34" charset="0"/>
              <a:ea typeface="Tahoma" panose="020B0604030504040204" pitchFamily="34" charset="0"/>
              <a:cs typeface="Tahoma" panose="020B0604030504040204" pitchFamily="34" charset="0"/>
            </a:endParaRPr>
          </a:p>
        </p:txBody>
      </p:sp>
      <p:pic>
        <p:nvPicPr>
          <p:cNvPr id="5" name="Picture 4"/>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3361151" y="2704278"/>
            <a:ext cx="5519803" cy="3745581"/>
          </a:xfrm>
          <a:prstGeom prst="rect">
            <a:avLst/>
          </a:prstGeom>
        </p:spPr>
      </p:pic>
    </p:spTree>
    <p:extLst>
      <p:ext uri="{BB962C8B-B14F-4D97-AF65-F5344CB8AC3E}">
        <p14:creationId xmlns:p14="http://schemas.microsoft.com/office/powerpoint/2010/main" val="14533395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 y="0"/>
            <a:ext cx="9143999" cy="86177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3.4.1. The nature and significance of </a:t>
            </a:r>
          </a:p>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human resource management</a:t>
            </a:r>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696685" y="1214206"/>
            <a:ext cx="8071534" cy="5480956"/>
          </a:xfrm>
        </p:spPr>
        <p:txBody>
          <a:bodyPr>
            <a:normAutofit lnSpcReduction="10000"/>
          </a:bodyPr>
          <a:lstStyle/>
          <a:p>
            <a:pPr algn="just"/>
            <a:r>
              <a:rPr lang="en-US" dirty="0">
                <a:solidFill>
                  <a:srgbClr val="C00000"/>
                </a:solidFill>
              </a:rPr>
              <a:t>Concepts</a:t>
            </a:r>
          </a:p>
          <a:p>
            <a:pPr marL="342900" indent="-342900" algn="just">
              <a:buFont typeface="Wingdings" panose="05000000000000000000" pitchFamily="2" charset="2"/>
              <a:buChar char="§"/>
            </a:pPr>
            <a:r>
              <a:rPr lang="vi-VN" b="0" i="1" dirty="0">
                <a:solidFill>
                  <a:srgbClr val="002060"/>
                </a:solidFill>
              </a:rPr>
              <a:t>Human resources (HR) are seen as the combination of </a:t>
            </a:r>
            <a:r>
              <a:rPr lang="vi-VN" b="0" i="1" dirty="0">
                <a:solidFill>
                  <a:srgbClr val="FF0000"/>
                </a:solidFill>
              </a:rPr>
              <a:t>physical and mental abilities </a:t>
            </a:r>
            <a:r>
              <a:rPr lang="vi-VN" b="0" i="1" dirty="0">
                <a:solidFill>
                  <a:srgbClr val="002060"/>
                </a:solidFill>
              </a:rPr>
              <a:t>of individuals. </a:t>
            </a:r>
          </a:p>
          <a:p>
            <a:pPr marL="342900" indent="-342900" algn="just">
              <a:buFont typeface="Wingdings" panose="05000000000000000000" pitchFamily="2" charset="2"/>
              <a:buChar char="§"/>
            </a:pPr>
            <a:r>
              <a:rPr lang="vi-VN" b="0" i="1" dirty="0">
                <a:solidFill>
                  <a:srgbClr val="002060"/>
                </a:solidFill>
              </a:rPr>
              <a:t>The HRs of an organization encompass </a:t>
            </a:r>
            <a:r>
              <a:rPr lang="vi-VN" b="0" i="1" dirty="0">
                <a:solidFill>
                  <a:srgbClr val="FF0000"/>
                </a:solidFill>
              </a:rPr>
              <a:t>all the labor capabilities </a:t>
            </a:r>
            <a:r>
              <a:rPr lang="vi-VN" b="0" i="1" dirty="0">
                <a:solidFill>
                  <a:srgbClr val="002060"/>
                </a:solidFill>
              </a:rPr>
              <a:t>that the organization </a:t>
            </a:r>
            <a:r>
              <a:rPr lang="vi-VN" b="0" i="1" dirty="0">
                <a:solidFill>
                  <a:srgbClr val="FF0000"/>
                </a:solidFill>
              </a:rPr>
              <a:t>needs </a:t>
            </a:r>
            <a:r>
              <a:rPr lang="vi-VN" b="0" i="1" dirty="0">
                <a:solidFill>
                  <a:srgbClr val="002060"/>
                </a:solidFill>
              </a:rPr>
              <a:t>and </a:t>
            </a:r>
            <a:r>
              <a:rPr lang="vi-VN" b="0" i="1" dirty="0">
                <a:solidFill>
                  <a:srgbClr val="FF0000"/>
                </a:solidFill>
              </a:rPr>
              <a:t>can mobilize and utilize </a:t>
            </a:r>
            <a:r>
              <a:rPr lang="vi-VN" b="0" i="1" dirty="0">
                <a:solidFill>
                  <a:srgbClr val="002060"/>
                </a:solidFill>
              </a:rPr>
              <a:t>to accomplish both </a:t>
            </a:r>
            <a:r>
              <a:rPr lang="vi-VN" b="0" i="1" dirty="0">
                <a:solidFill>
                  <a:srgbClr val="FF0000"/>
                </a:solidFill>
              </a:rPr>
              <a:t>short-term and long-term tasks</a:t>
            </a:r>
            <a:r>
              <a:rPr lang="vi-VN" b="0" i="1" dirty="0">
                <a:solidFill>
                  <a:srgbClr val="002060"/>
                </a:solidFill>
              </a:rPr>
              <a:t>.</a:t>
            </a:r>
          </a:p>
          <a:p>
            <a:pPr marL="342900" indent="-342900" algn="just">
              <a:buFont typeface="Wingdings" panose="05000000000000000000" pitchFamily="2" charset="2"/>
              <a:buChar char="§"/>
            </a:pPr>
            <a:r>
              <a:rPr lang="vi-VN" b="0" i="1" dirty="0">
                <a:solidFill>
                  <a:srgbClr val="002060"/>
                </a:solidFill>
              </a:rPr>
              <a:t>HRM involves activities aimed at enhancing the effective contributions of individuals to the organization's goals while also striving to achieve social and personal objectives</a:t>
            </a:r>
            <a:r>
              <a:rPr lang="vi-VN" b="0" dirty="0"/>
              <a:t>.</a:t>
            </a:r>
          </a:p>
          <a:p>
            <a:pPr algn="just"/>
            <a:r>
              <a:rPr lang="en-US" dirty="0" err="1">
                <a:solidFill>
                  <a:srgbClr val="C00000"/>
                </a:solidFill>
              </a:rPr>
              <a:t>Fuctions</a:t>
            </a:r>
            <a:endParaRPr lang="en-US" dirty="0">
              <a:solidFill>
                <a:srgbClr val="C00000"/>
              </a:solidFill>
            </a:endParaRPr>
          </a:p>
          <a:p>
            <a:pPr marL="342900" indent="-342900" algn="just">
              <a:buFont typeface="Arial" panose="020B0604020202020204" pitchFamily="34" charset="0"/>
              <a:buChar char="•"/>
            </a:pPr>
            <a:r>
              <a:rPr lang="vi-VN" b="0" dirty="0"/>
              <a:t>Reinforce &amp; maintain an adequate quantity and quality of labor to meet the demands and objectives of the enterprise.</a:t>
            </a:r>
          </a:p>
          <a:p>
            <a:pPr marL="342900" indent="-342900" algn="just">
              <a:buFont typeface="Arial" panose="020B0604020202020204" pitchFamily="34" charset="0"/>
              <a:buChar char="•"/>
            </a:pPr>
            <a:r>
              <a:rPr lang="vi-VN" b="0" dirty="0"/>
              <a:t>Seek and develop the best methods and approaches for every employee to contribute maximally to the enterprise</a:t>
            </a:r>
            <a:r>
              <a:rPr lang="en-US" b="0" dirty="0"/>
              <a:t>.</a:t>
            </a:r>
            <a:endParaRPr lang="vi-VN" b="0" dirty="0"/>
          </a:p>
          <a:p>
            <a:pPr marL="342900" indent="-342900" algn="just">
              <a:buFont typeface="Arial" panose="020B0604020202020204" pitchFamily="34" charset="0"/>
              <a:buChar char="•"/>
            </a:pPr>
            <a:r>
              <a:rPr lang="vi-VN" b="0" dirty="0"/>
              <a:t>Create opportunities for individual development and self-affirmation</a:t>
            </a:r>
            <a:r>
              <a:rPr lang="en-US" b="0" dirty="0"/>
              <a:t>.</a:t>
            </a:r>
            <a:endParaRPr lang="vi-VN" b="0" dirty="0"/>
          </a:p>
        </p:txBody>
      </p:sp>
    </p:spTree>
    <p:extLst>
      <p:ext uri="{BB962C8B-B14F-4D97-AF65-F5344CB8AC3E}">
        <p14:creationId xmlns:p14="http://schemas.microsoft.com/office/powerpoint/2010/main" val="239296934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713672" y="1173431"/>
            <a:ext cx="7716655" cy="2080157"/>
          </a:xfrm>
        </p:spPr>
        <p:txBody>
          <a:bodyPr>
            <a:normAutofit/>
          </a:bodyPr>
          <a:lstStyle/>
          <a:p>
            <a:pPr algn="just">
              <a:lnSpc>
                <a:spcPct val="150000"/>
              </a:lnSpc>
              <a:spcBef>
                <a:spcPts val="600"/>
              </a:spcBef>
            </a:pPr>
            <a:r>
              <a:rPr lang="en-US" dirty="0">
                <a:solidFill>
                  <a:srgbClr val="000000"/>
                </a:solidFill>
                <a:latin typeface="Tahoma" panose="020B0604030504040204" pitchFamily="34" charset="0"/>
                <a:ea typeface="Tahoma" panose="020B0604030504040204" pitchFamily="34" charset="0"/>
                <a:cs typeface="Tahoma" panose="020B0604030504040204" pitchFamily="34" charset="0"/>
              </a:rPr>
              <a:t>The function of organizing </a:t>
            </a:r>
            <a:r>
              <a:rPr lang="en-US" b="0" dirty="0">
                <a:solidFill>
                  <a:srgbClr val="000000"/>
                </a:solidFill>
                <a:latin typeface="Tahoma" panose="020B0604030504040204" pitchFamily="34" charset="0"/>
                <a:ea typeface="Tahoma" panose="020B0604030504040204" pitchFamily="34" charset="0"/>
                <a:cs typeface="Tahoma" panose="020B0604030504040204" pitchFamily="34" charset="0"/>
              </a:rPr>
              <a:t>aims to </a:t>
            </a:r>
            <a:r>
              <a:rPr lang="en-US" b="0" dirty="0">
                <a:solidFill>
                  <a:srgbClr val="C00000"/>
                </a:solidFill>
                <a:latin typeface="Tahoma" panose="020B0604030504040204" pitchFamily="34" charset="0"/>
                <a:ea typeface="Tahoma" panose="020B0604030504040204" pitchFamily="34" charset="0"/>
                <a:cs typeface="Tahoma" panose="020B0604030504040204" pitchFamily="34" charset="0"/>
              </a:rPr>
              <a:t>establish a system </a:t>
            </a:r>
            <a:r>
              <a:rPr lang="en-US" b="0" dirty="0">
                <a:solidFill>
                  <a:srgbClr val="000000"/>
                </a:solidFill>
                <a:latin typeface="Tahoma" panose="020B0604030504040204" pitchFamily="34" charset="0"/>
                <a:ea typeface="Tahoma" panose="020B0604030504040204" pitchFamily="34" charset="0"/>
                <a:cs typeface="Tahoma" panose="020B0604030504040204" pitchFamily="34" charset="0"/>
              </a:rPr>
              <a:t>of positions for each individual and department in such a way that individuals and departments can </a:t>
            </a:r>
            <a:r>
              <a:rPr lang="en-US" b="0" dirty="0">
                <a:solidFill>
                  <a:srgbClr val="C00000"/>
                </a:solidFill>
                <a:latin typeface="Tahoma" panose="020B0604030504040204" pitchFamily="34" charset="0"/>
                <a:ea typeface="Tahoma" panose="020B0604030504040204" pitchFamily="34" charset="0"/>
                <a:cs typeface="Tahoma" panose="020B0604030504040204" pitchFamily="34" charset="0"/>
              </a:rPr>
              <a:t>coordinate with each other </a:t>
            </a:r>
            <a:r>
              <a:rPr lang="en-US" b="0" dirty="0">
                <a:solidFill>
                  <a:srgbClr val="000000"/>
                </a:solidFill>
                <a:latin typeface="Tahoma" panose="020B0604030504040204" pitchFamily="34" charset="0"/>
                <a:ea typeface="Tahoma" panose="020B0604030504040204" pitchFamily="34" charset="0"/>
                <a:cs typeface="Tahoma" panose="020B0604030504040204" pitchFamily="34" charset="0"/>
              </a:rPr>
              <a:t>effectively to achieve the organization's goals.</a:t>
            </a:r>
          </a:p>
          <a:p>
            <a:pPr>
              <a:lnSpc>
                <a:spcPct val="150000"/>
              </a:lnSpc>
              <a:spcBef>
                <a:spcPts val="600"/>
              </a:spcBef>
              <a:spcAft>
                <a:spcPts val="600"/>
              </a:spcAft>
            </a:pPr>
            <a:endParaRPr lang="en-US" sz="2000" dirty="0">
              <a:solidFill>
                <a:srgbClr val="000000"/>
              </a:solidFill>
              <a:latin typeface="Tahoma" panose="020B0604030504040204" pitchFamily="34" charset="0"/>
              <a:ea typeface="Tahoma" panose="020B0604030504040204" pitchFamily="34" charset="0"/>
              <a:cs typeface="Tahoma" panose="020B0604030504040204" pitchFamily="34" charset="0"/>
            </a:endParaRPr>
          </a:p>
        </p:txBody>
      </p:sp>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 y="286505"/>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ORGANIZING CONCEPT</a:t>
            </a:r>
          </a:p>
        </p:txBody>
      </p:sp>
      <p:pic>
        <p:nvPicPr>
          <p:cNvPr id="7" name="Picture 6"/>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2521972" y="3082845"/>
            <a:ext cx="5219113" cy="2936172"/>
          </a:xfrm>
          <a:prstGeom prst="rect">
            <a:avLst/>
          </a:prstGeom>
        </p:spPr>
      </p:pic>
    </p:spTree>
    <p:extLst>
      <p:ext uri="{BB962C8B-B14F-4D97-AF65-F5344CB8AC3E}">
        <p14:creationId xmlns:p14="http://schemas.microsoft.com/office/powerpoint/2010/main" val="250233004"/>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317241" y="1214206"/>
            <a:ext cx="8450978" cy="3194956"/>
          </a:xfrm>
        </p:spPr>
        <p:txBody>
          <a:bodyPr>
            <a:noAutofit/>
          </a:bodyPr>
          <a:lstStyle/>
          <a:p>
            <a:pPr marL="342900" indent="-342900" algn="just">
              <a:buFont typeface="Arial" panose="020B0604020202020204" pitchFamily="34" charset="0"/>
              <a:buChar char="•"/>
            </a:pPr>
            <a:r>
              <a:rPr lang="en-US" sz="2300" dirty="0">
                <a:solidFill>
                  <a:srgbClr val="C00000"/>
                </a:solidFill>
              </a:rPr>
              <a:t>Human resource management (HRM) </a:t>
            </a:r>
            <a:r>
              <a:rPr lang="vi-VN" sz="2300" b="0" dirty="0"/>
              <a:t>is the process of optimizing the organizational structure of a business through various activities such as </a:t>
            </a:r>
            <a:r>
              <a:rPr lang="vi-VN" sz="2300" b="0" dirty="0">
                <a:solidFill>
                  <a:srgbClr val="FF0000"/>
                </a:solidFill>
              </a:rPr>
              <a:t>recruitment, training, arrangement, utilization, evaluation, and promotion</a:t>
            </a:r>
            <a:r>
              <a:rPr lang="vi-VN" sz="2300" b="0" dirty="0"/>
              <a:t> of individuals within each position of the management structure.</a:t>
            </a:r>
          </a:p>
          <a:p>
            <a:pPr marL="342900" indent="-342900" algn="just">
              <a:buFont typeface="Arial" panose="020B0604020202020204" pitchFamily="34" charset="0"/>
              <a:buChar char="•"/>
            </a:pPr>
            <a:endParaRPr lang="vi-VN" sz="2300" b="0" dirty="0"/>
          </a:p>
          <a:p>
            <a:pPr marL="342900" indent="-342900" algn="just">
              <a:buFont typeface="Arial" panose="020B0604020202020204" pitchFamily="34" charset="0"/>
              <a:buChar char="•"/>
            </a:pPr>
            <a:r>
              <a:rPr lang="vi-VN" sz="2300" dirty="0">
                <a:solidFill>
                  <a:srgbClr val="C00000"/>
                </a:solidFill>
              </a:rPr>
              <a:t>Significance: </a:t>
            </a:r>
            <a:r>
              <a:rPr lang="vi-VN" sz="2300" b="0" dirty="0"/>
              <a:t>It is a crucial part of the management process, and if not done well, the management structure may struggle to function effectively</a:t>
            </a:r>
          </a:p>
          <a:p>
            <a:pPr algn="just"/>
            <a:r>
              <a:rPr lang="en-US" sz="2300" b="0" dirty="0"/>
              <a:t>	 Effective implementation of this function lays the groundwork for efficiently using managerial staff at various levels and performing leadership or coordination functions in the future.</a:t>
            </a:r>
            <a:endParaRPr lang="vi-VN" sz="2300" b="0" dirty="0"/>
          </a:p>
        </p:txBody>
      </p:sp>
      <p:sp>
        <p:nvSpPr>
          <p:cNvPr id="2" name="TextBox 1">
            <a:extLst>
              <a:ext uri="{FF2B5EF4-FFF2-40B4-BE49-F238E27FC236}">
                <a16:creationId xmlns:a16="http://schemas.microsoft.com/office/drawing/2014/main" id="{902B1F7D-27C3-C05E-5E87-A61FCB51DD0F}"/>
              </a:ext>
            </a:extLst>
          </p:cNvPr>
          <p:cNvSpPr txBox="1"/>
          <p:nvPr/>
        </p:nvSpPr>
        <p:spPr>
          <a:xfrm>
            <a:off x="1" y="0"/>
            <a:ext cx="9143999" cy="86177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3.4.1. The nature and significance of </a:t>
            </a:r>
          </a:p>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human resource management</a:t>
            </a:r>
          </a:p>
        </p:txBody>
      </p:sp>
    </p:spTree>
    <p:extLst>
      <p:ext uri="{BB962C8B-B14F-4D97-AF65-F5344CB8AC3E}">
        <p14:creationId xmlns:p14="http://schemas.microsoft.com/office/powerpoint/2010/main" val="3866623104"/>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CONTENTS OF HRM</a:t>
            </a:r>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696685" y="1214206"/>
            <a:ext cx="8071534" cy="5480956"/>
          </a:xfrm>
        </p:spPr>
        <p:txBody>
          <a:bodyPr>
            <a:normAutofit/>
          </a:bodyPr>
          <a:lstStyle/>
          <a:p>
            <a:pPr marL="342900" indent="-342900">
              <a:buFont typeface="Arial" panose="020B0604020202020204" pitchFamily="34" charset="0"/>
              <a:buChar char="•"/>
            </a:pPr>
            <a:r>
              <a:rPr lang="en-US" b="0" dirty="0"/>
              <a:t>Preparing and receiving employees</a:t>
            </a:r>
          </a:p>
          <a:p>
            <a:pPr marL="342900" indent="-342900">
              <a:buFont typeface="Arial" panose="020B0604020202020204" pitchFamily="34" charset="0"/>
              <a:buChar char="•"/>
            </a:pPr>
            <a:r>
              <a:rPr lang="en-US" b="0" dirty="0"/>
              <a:t>Job analysis and design</a:t>
            </a:r>
          </a:p>
          <a:p>
            <a:pPr marL="342900" indent="-342900">
              <a:buFont typeface="Arial" panose="020B0604020202020204" pitchFamily="34" charset="0"/>
              <a:buChar char="•"/>
            </a:pPr>
            <a:r>
              <a:rPr lang="en-US" b="0" dirty="0"/>
              <a:t>Human resource planning</a:t>
            </a:r>
          </a:p>
          <a:p>
            <a:pPr marL="342900" indent="-342900">
              <a:buFont typeface="Arial" panose="020B0604020202020204" pitchFamily="34" charset="0"/>
              <a:buChar char="•"/>
            </a:pPr>
            <a:r>
              <a:rPr lang="en-US" b="0" dirty="0"/>
              <a:t>Recruitment</a:t>
            </a:r>
          </a:p>
          <a:p>
            <a:pPr marL="342900" indent="-342900">
              <a:buFont typeface="Arial" panose="020B0604020202020204" pitchFamily="34" charset="0"/>
              <a:buChar char="•"/>
            </a:pPr>
            <a:r>
              <a:rPr lang="en-US" b="0" dirty="0"/>
              <a:t>Organizing and effectively utilizing human resources</a:t>
            </a:r>
          </a:p>
          <a:p>
            <a:pPr marL="342900" indent="-342900">
              <a:buFont typeface="Arial" panose="020B0604020202020204" pitchFamily="34" charset="0"/>
              <a:buChar char="•"/>
            </a:pPr>
            <a:r>
              <a:rPr lang="en-US" b="0" dirty="0"/>
              <a:t>Assignment, management organization, labor compensation, improving labor conditions; evaluation, commendation, disciplinary actions</a:t>
            </a:r>
          </a:p>
          <a:p>
            <a:pPr marL="342900" indent="-342900">
              <a:buFont typeface="Arial" panose="020B0604020202020204" pitchFamily="34" charset="0"/>
              <a:buChar char="•"/>
            </a:pPr>
            <a:r>
              <a:rPr lang="en-US" b="0" dirty="0"/>
              <a:t>Workforce development</a:t>
            </a:r>
          </a:p>
          <a:p>
            <a:pPr marL="342900" indent="-342900">
              <a:buFont typeface="Arial" panose="020B0604020202020204" pitchFamily="34" charset="0"/>
              <a:buChar char="•"/>
            </a:pPr>
            <a:r>
              <a:rPr lang="en-US" b="0" dirty="0"/>
              <a:t>Training - retraining; position changes, job roles</a:t>
            </a:r>
          </a:p>
          <a:p>
            <a:pPr marL="342900" indent="-342900">
              <a:buFont typeface="Arial" panose="020B0604020202020204" pitchFamily="34" charset="0"/>
              <a:buChar char="•"/>
            </a:pPr>
            <a:r>
              <a:rPr lang="en-US" b="0" dirty="0"/>
              <a:t>Other activities</a:t>
            </a:r>
          </a:p>
          <a:p>
            <a:pPr marL="342900" indent="-342900">
              <a:buFont typeface="Arial" panose="020B0604020202020204" pitchFamily="34" charset="0"/>
              <a:buChar char="•"/>
            </a:pPr>
            <a:r>
              <a:rPr lang="en-US" b="0" dirty="0"/>
              <a:t>Providing information; labor unions and dispute resolution; welfare and profit sharing.</a:t>
            </a:r>
          </a:p>
        </p:txBody>
      </p:sp>
    </p:spTree>
    <p:extLst>
      <p:ext uri="{BB962C8B-B14F-4D97-AF65-F5344CB8AC3E}">
        <p14:creationId xmlns:p14="http://schemas.microsoft.com/office/powerpoint/2010/main" val="21620929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 calcmode="lin" valueType="num">
                                      <p:cBhvr additive="base">
                                        <p:cTn id="7" dur="500" fill="hold"/>
                                        <p:tgtEl>
                                          <p:spTgt spid="3">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3">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3">
                                            <p:txEl>
                                              <p:pRg st="1" end="1"/>
                                            </p:txEl>
                                          </p:spTgt>
                                        </p:tgtEl>
                                        <p:attrNameLst>
                                          <p:attrName>style.visibility</p:attrName>
                                        </p:attrNameLst>
                                      </p:cBhvr>
                                      <p:to>
                                        <p:strVal val="visible"/>
                                      </p:to>
                                    </p:set>
                                    <p:anim calcmode="lin" valueType="num">
                                      <p:cBhvr additive="base">
                                        <p:cTn id="13" dur="500" fill="hold"/>
                                        <p:tgtEl>
                                          <p:spTgt spid="3">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3">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3">
                                            <p:txEl>
                                              <p:pRg st="2" end="2"/>
                                            </p:txEl>
                                          </p:spTgt>
                                        </p:tgtEl>
                                        <p:attrNameLst>
                                          <p:attrName>style.visibility</p:attrName>
                                        </p:attrNameLst>
                                      </p:cBhvr>
                                      <p:to>
                                        <p:strVal val="visible"/>
                                      </p:to>
                                    </p:set>
                                    <p:anim calcmode="lin" valueType="num">
                                      <p:cBhvr additive="base">
                                        <p:cTn id="19" dur="500" fill="hold"/>
                                        <p:tgtEl>
                                          <p:spTgt spid="3">
                                            <p:txEl>
                                              <p:pRg st="2" end="2"/>
                                            </p:txEl>
                                          </p:spTgt>
                                        </p:tgtEl>
                                        <p:attrNameLst>
                                          <p:attrName>ppt_x</p:attrName>
                                        </p:attrNameLst>
                                      </p:cBhvr>
                                      <p:tavLst>
                                        <p:tav tm="0">
                                          <p:val>
                                            <p:strVal val="#ppt_x"/>
                                          </p:val>
                                        </p:tav>
                                        <p:tav tm="100000">
                                          <p:val>
                                            <p:strVal val="#ppt_x"/>
                                          </p:val>
                                        </p:tav>
                                      </p:tavLst>
                                    </p:anim>
                                    <p:anim calcmode="lin" valueType="num">
                                      <p:cBhvr additive="base">
                                        <p:cTn id="20" dur="500" fill="hold"/>
                                        <p:tgtEl>
                                          <p:spTgt spid="3">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3">
                                            <p:txEl>
                                              <p:pRg st="3" end="3"/>
                                            </p:txEl>
                                          </p:spTgt>
                                        </p:tgtEl>
                                        <p:attrNameLst>
                                          <p:attrName>style.visibility</p:attrName>
                                        </p:attrNameLst>
                                      </p:cBhvr>
                                      <p:to>
                                        <p:strVal val="visible"/>
                                      </p:to>
                                    </p:set>
                                    <p:anim calcmode="lin" valueType="num">
                                      <p:cBhvr additive="base">
                                        <p:cTn id="25" dur="500" fill="hold"/>
                                        <p:tgtEl>
                                          <p:spTgt spid="3">
                                            <p:txEl>
                                              <p:pRg st="3" end="3"/>
                                            </p:txEl>
                                          </p:spTgt>
                                        </p:tgtEl>
                                        <p:attrNameLst>
                                          <p:attrName>ppt_x</p:attrName>
                                        </p:attrNameLst>
                                      </p:cBhvr>
                                      <p:tavLst>
                                        <p:tav tm="0">
                                          <p:val>
                                            <p:strVal val="#ppt_x"/>
                                          </p:val>
                                        </p:tav>
                                        <p:tav tm="100000">
                                          <p:val>
                                            <p:strVal val="#ppt_x"/>
                                          </p:val>
                                        </p:tav>
                                      </p:tavLst>
                                    </p:anim>
                                    <p:anim calcmode="lin" valueType="num">
                                      <p:cBhvr additive="base">
                                        <p:cTn id="26" dur="500" fill="hold"/>
                                        <p:tgtEl>
                                          <p:spTgt spid="3">
                                            <p:txEl>
                                              <p:pRg st="3" end="3"/>
                                            </p:txEl>
                                          </p:spTgt>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3">
                                            <p:txEl>
                                              <p:pRg st="4" end="4"/>
                                            </p:txEl>
                                          </p:spTgt>
                                        </p:tgtEl>
                                        <p:attrNameLst>
                                          <p:attrName>style.visibility</p:attrName>
                                        </p:attrNameLst>
                                      </p:cBhvr>
                                      <p:to>
                                        <p:strVal val="visible"/>
                                      </p:to>
                                    </p:set>
                                    <p:anim calcmode="lin" valueType="num">
                                      <p:cBhvr additive="base">
                                        <p:cTn id="31" dur="500" fill="hold"/>
                                        <p:tgtEl>
                                          <p:spTgt spid="3">
                                            <p:txEl>
                                              <p:pRg st="4" end="4"/>
                                            </p:txEl>
                                          </p:spTgt>
                                        </p:tgtEl>
                                        <p:attrNameLst>
                                          <p:attrName>ppt_x</p:attrName>
                                        </p:attrNameLst>
                                      </p:cBhvr>
                                      <p:tavLst>
                                        <p:tav tm="0">
                                          <p:val>
                                            <p:strVal val="#ppt_x"/>
                                          </p:val>
                                        </p:tav>
                                        <p:tav tm="100000">
                                          <p:val>
                                            <p:strVal val="#ppt_x"/>
                                          </p:val>
                                        </p:tav>
                                      </p:tavLst>
                                    </p:anim>
                                    <p:anim calcmode="lin" valueType="num">
                                      <p:cBhvr additive="base">
                                        <p:cTn id="32" dur="500" fill="hold"/>
                                        <p:tgtEl>
                                          <p:spTgt spid="3">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33" fill="hold">
                      <p:stCondLst>
                        <p:cond delay="indefinite"/>
                      </p:stCondLst>
                      <p:childTnLst>
                        <p:par>
                          <p:cTn id="34" fill="hold">
                            <p:stCondLst>
                              <p:cond delay="0"/>
                            </p:stCondLst>
                            <p:childTnLst>
                              <p:par>
                                <p:cTn id="35" presetID="2" presetClass="entr" presetSubtype="4" fill="hold" nodeType="clickEffect">
                                  <p:stCondLst>
                                    <p:cond delay="0"/>
                                  </p:stCondLst>
                                  <p:childTnLst>
                                    <p:set>
                                      <p:cBhvr>
                                        <p:cTn id="36" dur="1" fill="hold">
                                          <p:stCondLst>
                                            <p:cond delay="0"/>
                                          </p:stCondLst>
                                        </p:cTn>
                                        <p:tgtEl>
                                          <p:spTgt spid="3">
                                            <p:txEl>
                                              <p:pRg st="5" end="5"/>
                                            </p:txEl>
                                          </p:spTgt>
                                        </p:tgtEl>
                                        <p:attrNameLst>
                                          <p:attrName>style.visibility</p:attrName>
                                        </p:attrNameLst>
                                      </p:cBhvr>
                                      <p:to>
                                        <p:strVal val="visible"/>
                                      </p:to>
                                    </p:set>
                                    <p:anim calcmode="lin" valueType="num">
                                      <p:cBhvr additive="base">
                                        <p:cTn id="37" dur="500" fill="hold"/>
                                        <p:tgtEl>
                                          <p:spTgt spid="3">
                                            <p:txEl>
                                              <p:pRg st="5" end="5"/>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3">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3">
                                            <p:txEl>
                                              <p:pRg st="6" end="6"/>
                                            </p:txEl>
                                          </p:spTgt>
                                        </p:tgtEl>
                                        <p:attrNameLst>
                                          <p:attrName>style.visibility</p:attrName>
                                        </p:attrNameLst>
                                      </p:cBhvr>
                                      <p:to>
                                        <p:strVal val="visible"/>
                                      </p:to>
                                    </p:set>
                                    <p:anim calcmode="lin" valueType="num">
                                      <p:cBhvr additive="base">
                                        <p:cTn id="43" dur="500" fill="hold"/>
                                        <p:tgtEl>
                                          <p:spTgt spid="3">
                                            <p:txEl>
                                              <p:pRg st="6" end="6"/>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3">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3">
                                            <p:txEl>
                                              <p:pRg st="7" end="7"/>
                                            </p:txEl>
                                          </p:spTgt>
                                        </p:tgtEl>
                                        <p:attrNameLst>
                                          <p:attrName>style.visibility</p:attrName>
                                        </p:attrNameLst>
                                      </p:cBhvr>
                                      <p:to>
                                        <p:strVal val="visible"/>
                                      </p:to>
                                    </p:set>
                                    <p:anim calcmode="lin" valueType="num">
                                      <p:cBhvr additive="base">
                                        <p:cTn id="49" dur="500" fill="hold"/>
                                        <p:tgtEl>
                                          <p:spTgt spid="3">
                                            <p:txEl>
                                              <p:pRg st="7" end="7"/>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3">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3">
                                            <p:txEl>
                                              <p:pRg st="8" end="8"/>
                                            </p:txEl>
                                          </p:spTgt>
                                        </p:tgtEl>
                                        <p:attrNameLst>
                                          <p:attrName>style.visibility</p:attrName>
                                        </p:attrNameLst>
                                      </p:cBhvr>
                                      <p:to>
                                        <p:strVal val="visible"/>
                                      </p:to>
                                    </p:set>
                                    <p:anim calcmode="lin" valueType="num">
                                      <p:cBhvr additive="base">
                                        <p:cTn id="55" dur="500" fill="hold"/>
                                        <p:tgtEl>
                                          <p:spTgt spid="3">
                                            <p:txEl>
                                              <p:pRg st="8" end="8"/>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3">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4" fill="hold" nodeType="clickEffect">
                                  <p:stCondLst>
                                    <p:cond delay="0"/>
                                  </p:stCondLst>
                                  <p:childTnLst>
                                    <p:set>
                                      <p:cBhvr>
                                        <p:cTn id="60" dur="1" fill="hold">
                                          <p:stCondLst>
                                            <p:cond delay="0"/>
                                          </p:stCondLst>
                                        </p:cTn>
                                        <p:tgtEl>
                                          <p:spTgt spid="3">
                                            <p:txEl>
                                              <p:pRg st="9" end="9"/>
                                            </p:txEl>
                                          </p:spTgt>
                                        </p:tgtEl>
                                        <p:attrNameLst>
                                          <p:attrName>style.visibility</p:attrName>
                                        </p:attrNameLst>
                                      </p:cBhvr>
                                      <p:to>
                                        <p:strVal val="visible"/>
                                      </p:to>
                                    </p:set>
                                    <p:anim calcmode="lin" valueType="num">
                                      <p:cBhvr additive="base">
                                        <p:cTn id="61" dur="500" fill="hold"/>
                                        <p:tgtEl>
                                          <p:spTgt spid="3">
                                            <p:txEl>
                                              <p:pRg st="9" end="9"/>
                                            </p:txEl>
                                          </p:spTgt>
                                        </p:tgtEl>
                                        <p:attrNameLst>
                                          <p:attrName>ppt_x</p:attrName>
                                        </p:attrNameLst>
                                      </p:cBhvr>
                                      <p:tavLst>
                                        <p:tav tm="0">
                                          <p:val>
                                            <p:strVal val="#ppt_x"/>
                                          </p:val>
                                        </p:tav>
                                        <p:tav tm="100000">
                                          <p:val>
                                            <p:strVal val="#ppt_x"/>
                                          </p:val>
                                        </p:tav>
                                      </p:tavLst>
                                    </p:anim>
                                    <p:anim calcmode="lin" valueType="num">
                                      <p:cBhvr additive="base">
                                        <p:cTn id="62" dur="500" fill="hold"/>
                                        <p:tgtEl>
                                          <p:spTgt spid="3">
                                            <p:txEl>
                                              <p:pRg st="9" end="9"/>
                                            </p:txEl>
                                          </p:spTgt>
                                        </p:tgtEl>
                                        <p:attrNameLst>
                                          <p:attrName>ppt_y</p:attrName>
                                        </p:attrNameLst>
                                      </p:cBhvr>
                                      <p:tavLst>
                                        <p:tav tm="0">
                                          <p:val>
                                            <p:strVal val="1+#ppt_h/2"/>
                                          </p:val>
                                        </p:tav>
                                        <p:tav tm="100000">
                                          <p:val>
                                            <p:strVal val="#ppt_y"/>
                                          </p:val>
                                        </p:tav>
                                      </p:tavLst>
                                    </p:anim>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nodeType="clickEffect">
                                  <p:stCondLst>
                                    <p:cond delay="0"/>
                                  </p:stCondLst>
                                  <p:childTnLst>
                                    <p:set>
                                      <p:cBhvr>
                                        <p:cTn id="6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nodeType="clickEffect">
                                  <p:stCondLst>
                                    <p:cond delay="0"/>
                                  </p:stCondLst>
                                  <p:childTnLst>
                                    <p:set>
                                      <p:cBhvr>
                                        <p:cTn id="7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nodeType="clickEffect">
                                  <p:stCondLst>
                                    <p:cond delay="0"/>
                                  </p:stCondLst>
                                  <p:childTnLst>
                                    <p:set>
                                      <p:cBhvr>
                                        <p:cTn id="7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5" fill="hold">
                      <p:stCondLst>
                        <p:cond delay="indefinite"/>
                      </p:stCondLst>
                      <p:childTnLst>
                        <p:par>
                          <p:cTn id="76" fill="hold">
                            <p:stCondLst>
                              <p:cond delay="0"/>
                            </p:stCondLst>
                            <p:childTnLst>
                              <p:par>
                                <p:cTn id="77" presetID="1" presetClass="entr" presetSubtype="0" fill="hold" nodeType="clickEffect">
                                  <p:stCondLst>
                                    <p:cond delay="0"/>
                                  </p:stCondLst>
                                  <p:childTnLst>
                                    <p:set>
                                      <p:cBhvr>
                                        <p:cTn id="7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nodeType="clickEffect">
                                  <p:stCondLst>
                                    <p:cond delay="0"/>
                                  </p:stCondLst>
                                  <p:childTnLst>
                                    <p:set>
                                      <p:cBhvr>
                                        <p:cTn id="86"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nodeType="clickEffect">
                                  <p:stCondLst>
                                    <p:cond delay="0"/>
                                  </p:stCondLst>
                                  <p:childTnLst>
                                    <p:set>
                                      <p:cBhvr>
                                        <p:cTn id="90"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nodeType="clickEffect">
                                  <p:stCondLst>
                                    <p:cond delay="0"/>
                                  </p:stCondLst>
                                  <p:childTnLst>
                                    <p:set>
                                      <p:cBhvr>
                                        <p:cTn id="94"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95" fill="hold">
                      <p:stCondLst>
                        <p:cond delay="indefinite"/>
                      </p:stCondLst>
                      <p:childTnLst>
                        <p:par>
                          <p:cTn id="96" fill="hold">
                            <p:stCondLst>
                              <p:cond delay="0"/>
                            </p:stCondLst>
                            <p:childTnLst>
                              <p:par>
                                <p:cTn id="97" presetID="1" presetClass="entr" presetSubtype="0" fill="hold" nodeType="clickEffect">
                                  <p:stCondLst>
                                    <p:cond delay="0"/>
                                  </p:stCondLst>
                                  <p:childTnLst>
                                    <p:set>
                                      <p:cBhvr>
                                        <p:cTn id="98"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nodeType="clickEffect">
                                  <p:stCondLst>
                                    <p:cond delay="0"/>
                                  </p:stCondLst>
                                  <p:childTnLst>
                                    <p:set>
                                      <p:cBhvr>
                                        <p:cTn id="102"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CONTENTS OF HRM</a:t>
            </a:r>
          </a:p>
        </p:txBody>
      </p:sp>
      <p:sp>
        <p:nvSpPr>
          <p:cNvPr id="7" name="Content Placeholder 2"/>
          <p:cNvSpPr>
            <a:spLocks noGrp="1"/>
          </p:cNvSpPr>
          <p:nvPr>
            <p:ph idx="1"/>
          </p:nvPr>
        </p:nvSpPr>
        <p:spPr>
          <a:xfrm>
            <a:off x="206679" y="2073232"/>
            <a:ext cx="8686800" cy="3827463"/>
          </a:xfrm>
        </p:spPr>
        <p:txBody>
          <a:bodyPr>
            <a:normAutofit/>
          </a:bodyPr>
          <a:lstStyle/>
          <a:p>
            <a:pPr>
              <a:buNone/>
            </a:pPr>
            <a:endParaRPr lang="en-US" sz="2000" dirty="0">
              <a:solidFill>
                <a:schemeClr val="bg1">
                  <a:lumMod val="10000"/>
                </a:schemeClr>
              </a:solidFill>
            </a:endParaRPr>
          </a:p>
          <a:p>
            <a:pPr>
              <a:buNone/>
            </a:pPr>
            <a:r>
              <a:rPr lang="en-US" sz="2000" dirty="0">
                <a:solidFill>
                  <a:schemeClr val="bg1">
                    <a:lumMod val="10000"/>
                  </a:schemeClr>
                </a:solidFill>
              </a:rPr>
              <a:t>Demand for </a:t>
            </a:r>
          </a:p>
          <a:p>
            <a:pPr>
              <a:buNone/>
            </a:pPr>
            <a:r>
              <a:rPr lang="en-US" sz="2000" dirty="0">
                <a:solidFill>
                  <a:schemeClr val="bg1">
                    <a:lumMod val="10000"/>
                  </a:schemeClr>
                </a:solidFill>
              </a:rPr>
              <a:t>Managerial staff</a:t>
            </a:r>
          </a:p>
          <a:p>
            <a:pPr>
              <a:buNone/>
            </a:pPr>
            <a:r>
              <a:rPr lang="en-US" sz="2000" dirty="0">
                <a:solidFill>
                  <a:schemeClr val="bg1">
                    <a:lumMod val="10000"/>
                  </a:schemeClr>
                </a:solidFill>
              </a:rPr>
              <a:t>                              Analysis of </a:t>
            </a:r>
          </a:p>
          <a:p>
            <a:pPr>
              <a:buNone/>
            </a:pPr>
            <a:r>
              <a:rPr lang="en-US" sz="2000" dirty="0">
                <a:solidFill>
                  <a:schemeClr val="bg1">
                    <a:lumMod val="10000"/>
                  </a:schemeClr>
                </a:solidFill>
              </a:rPr>
              <a:t>                              managerial staff           Recruiting  Utilizing 						                             </a:t>
            </a:r>
          </a:p>
          <a:p>
            <a:pPr>
              <a:buNone/>
            </a:pPr>
            <a:endParaRPr lang="en-US" sz="2000" dirty="0">
              <a:solidFill>
                <a:schemeClr val="bg1">
                  <a:lumMod val="10000"/>
                </a:schemeClr>
              </a:solidFill>
            </a:endParaRPr>
          </a:p>
          <a:p>
            <a:pPr>
              <a:buNone/>
            </a:pPr>
            <a:r>
              <a:rPr lang="en-US" sz="2000" dirty="0">
                <a:solidFill>
                  <a:schemeClr val="bg1">
                    <a:lumMod val="10000"/>
                  </a:schemeClr>
                </a:solidFill>
              </a:rPr>
              <a:t>Source of </a:t>
            </a:r>
          </a:p>
          <a:p>
            <a:pPr>
              <a:buNone/>
            </a:pPr>
            <a:r>
              <a:rPr lang="en-US" sz="2000" dirty="0">
                <a:solidFill>
                  <a:schemeClr val="bg1">
                    <a:lumMod val="10000"/>
                  </a:schemeClr>
                </a:solidFill>
              </a:rPr>
              <a:t>managerial staff</a:t>
            </a:r>
          </a:p>
        </p:txBody>
      </p:sp>
      <p:grpSp>
        <p:nvGrpSpPr>
          <p:cNvPr id="5" name="Group 4"/>
          <p:cNvGrpSpPr/>
          <p:nvPr/>
        </p:nvGrpSpPr>
        <p:grpSpPr>
          <a:xfrm>
            <a:off x="1406626" y="3451906"/>
            <a:ext cx="609600" cy="1524000"/>
            <a:chOff x="1499933" y="3439771"/>
            <a:chExt cx="609600" cy="1524000"/>
          </a:xfrm>
        </p:grpSpPr>
        <p:cxnSp>
          <p:nvCxnSpPr>
            <p:cNvPr id="8" name="Straight Connector 7"/>
            <p:cNvCxnSpPr/>
            <p:nvPr/>
          </p:nvCxnSpPr>
          <p:spPr bwMode="auto">
            <a:xfrm>
              <a:off x="1499933" y="3439771"/>
              <a:ext cx="609600" cy="762000"/>
            </a:xfrm>
            <a:prstGeom prst="line">
              <a:avLst/>
            </a:prstGeom>
            <a:ln>
              <a:solidFill>
                <a:srgbClr val="C00000"/>
              </a:solidFill>
              <a:headEnd type="none" w="sm" len="sm"/>
              <a:tailEnd type="none" w="sm" len="sm"/>
            </a:ln>
          </p:spPr>
          <p:style>
            <a:lnRef idx="3">
              <a:schemeClr val="accent6"/>
            </a:lnRef>
            <a:fillRef idx="0">
              <a:schemeClr val="accent6"/>
            </a:fillRef>
            <a:effectRef idx="2">
              <a:schemeClr val="accent6"/>
            </a:effectRef>
            <a:fontRef idx="minor">
              <a:schemeClr val="tx1"/>
            </a:fontRef>
          </p:style>
        </p:cxnSp>
        <p:cxnSp>
          <p:nvCxnSpPr>
            <p:cNvPr id="9" name="Straight Connector 8"/>
            <p:cNvCxnSpPr/>
            <p:nvPr/>
          </p:nvCxnSpPr>
          <p:spPr bwMode="auto">
            <a:xfrm flipH="1">
              <a:off x="1652333" y="4201771"/>
              <a:ext cx="457200" cy="762000"/>
            </a:xfrm>
            <a:prstGeom prst="line">
              <a:avLst/>
            </a:prstGeom>
            <a:ln>
              <a:solidFill>
                <a:srgbClr val="C00000"/>
              </a:solidFill>
              <a:headEnd type="none" w="sm" len="sm"/>
              <a:tailEnd type="none" w="sm" len="sm"/>
            </a:ln>
          </p:spPr>
          <p:style>
            <a:lnRef idx="3">
              <a:schemeClr val="accent6"/>
            </a:lnRef>
            <a:fillRef idx="0">
              <a:schemeClr val="accent6"/>
            </a:fillRef>
            <a:effectRef idx="2">
              <a:schemeClr val="accent6"/>
            </a:effectRef>
            <a:fontRef idx="minor">
              <a:schemeClr val="tx1"/>
            </a:fontRef>
          </p:style>
        </p:cxnSp>
      </p:grpSp>
      <p:grpSp>
        <p:nvGrpSpPr>
          <p:cNvPr id="16" name="Group 15"/>
          <p:cNvGrpSpPr/>
          <p:nvPr/>
        </p:nvGrpSpPr>
        <p:grpSpPr>
          <a:xfrm>
            <a:off x="4294578" y="3828241"/>
            <a:ext cx="457200" cy="1143000"/>
            <a:chOff x="4114799" y="3767756"/>
            <a:chExt cx="457200" cy="1143000"/>
          </a:xfrm>
        </p:grpSpPr>
        <p:cxnSp>
          <p:nvCxnSpPr>
            <p:cNvPr id="10" name="Straight Connector 9"/>
            <p:cNvCxnSpPr/>
            <p:nvPr/>
          </p:nvCxnSpPr>
          <p:spPr bwMode="auto">
            <a:xfrm flipV="1">
              <a:off x="4114799" y="3767756"/>
              <a:ext cx="381000" cy="533400"/>
            </a:xfrm>
            <a:prstGeom prst="line">
              <a:avLst/>
            </a:prstGeom>
            <a:ln>
              <a:solidFill>
                <a:srgbClr val="C00000"/>
              </a:solidFill>
              <a:headEnd type="none" w="sm" len="sm"/>
              <a:tailEnd type="none" w="sm" len="sm"/>
            </a:ln>
          </p:spPr>
          <p:style>
            <a:lnRef idx="3">
              <a:schemeClr val="accent6"/>
            </a:lnRef>
            <a:fillRef idx="0">
              <a:schemeClr val="accent6"/>
            </a:fillRef>
            <a:effectRef idx="2">
              <a:schemeClr val="accent6"/>
            </a:effectRef>
            <a:fontRef idx="minor">
              <a:schemeClr val="tx1"/>
            </a:fontRef>
          </p:style>
        </p:cxnSp>
        <p:cxnSp>
          <p:nvCxnSpPr>
            <p:cNvPr id="11" name="Straight Connector 10"/>
            <p:cNvCxnSpPr/>
            <p:nvPr/>
          </p:nvCxnSpPr>
          <p:spPr bwMode="auto">
            <a:xfrm>
              <a:off x="4114799" y="4301156"/>
              <a:ext cx="457200" cy="609600"/>
            </a:xfrm>
            <a:prstGeom prst="line">
              <a:avLst/>
            </a:prstGeom>
            <a:ln>
              <a:solidFill>
                <a:srgbClr val="C00000"/>
              </a:solidFill>
              <a:headEnd type="none" w="sm" len="sm"/>
              <a:tailEnd type="none" w="sm" len="sm"/>
            </a:ln>
          </p:spPr>
          <p:style>
            <a:lnRef idx="3">
              <a:schemeClr val="accent6"/>
            </a:lnRef>
            <a:fillRef idx="0">
              <a:schemeClr val="accent6"/>
            </a:fillRef>
            <a:effectRef idx="2">
              <a:schemeClr val="accent6"/>
            </a:effectRef>
            <a:fontRef idx="minor">
              <a:schemeClr val="tx1"/>
            </a:fontRef>
          </p:style>
        </p:cxnSp>
      </p:grpSp>
      <p:cxnSp>
        <p:nvCxnSpPr>
          <p:cNvPr id="12" name="Straight Arrow Connector 11"/>
          <p:cNvCxnSpPr/>
          <p:nvPr/>
        </p:nvCxnSpPr>
        <p:spPr bwMode="auto">
          <a:xfrm>
            <a:off x="5489185" y="4400516"/>
            <a:ext cx="990600" cy="0"/>
          </a:xfrm>
          <a:prstGeom prst="straightConnector1">
            <a:avLst/>
          </a:prstGeom>
          <a:ln>
            <a:solidFill>
              <a:srgbClr val="C00000"/>
            </a:solidFill>
            <a:headEnd type="none" w="sm" len="sm"/>
            <a:tailEnd type="arrow"/>
          </a:ln>
        </p:spPr>
        <p:style>
          <a:lnRef idx="3">
            <a:schemeClr val="accent6"/>
          </a:lnRef>
          <a:fillRef idx="0">
            <a:schemeClr val="accent6"/>
          </a:fillRef>
          <a:effectRef idx="2">
            <a:schemeClr val="accent6"/>
          </a:effectRef>
          <a:fontRef idx="minor">
            <a:schemeClr val="tx1"/>
          </a:fontRef>
        </p:style>
      </p:cxnSp>
      <p:cxnSp>
        <p:nvCxnSpPr>
          <p:cNvPr id="13" name="Straight Arrow Connector 12"/>
          <p:cNvCxnSpPr>
            <a:cxnSpLocks/>
          </p:cNvCxnSpPr>
          <p:nvPr/>
        </p:nvCxnSpPr>
        <p:spPr bwMode="auto">
          <a:xfrm>
            <a:off x="7060145" y="4437838"/>
            <a:ext cx="685800" cy="0"/>
          </a:xfrm>
          <a:prstGeom prst="straightConnector1">
            <a:avLst/>
          </a:prstGeom>
          <a:ln>
            <a:solidFill>
              <a:srgbClr val="C00000"/>
            </a:solidFill>
            <a:headEnd type="none" w="sm" len="sm"/>
            <a:tailEnd type="arrow"/>
          </a:ln>
        </p:spPr>
        <p:style>
          <a:lnRef idx="3">
            <a:schemeClr val="accent6"/>
          </a:lnRef>
          <a:fillRef idx="0">
            <a:schemeClr val="accent6"/>
          </a:fillRef>
          <a:effectRef idx="2">
            <a:schemeClr val="accent6"/>
          </a:effectRef>
          <a:fontRef idx="minor">
            <a:schemeClr val="tx1"/>
          </a:fontRef>
        </p:style>
      </p:cxnSp>
      <p:sp>
        <p:nvSpPr>
          <p:cNvPr id="2" name="TextBox 1">
            <a:extLst>
              <a:ext uri="{FF2B5EF4-FFF2-40B4-BE49-F238E27FC236}">
                <a16:creationId xmlns:a16="http://schemas.microsoft.com/office/drawing/2014/main" id="{73FB30AC-86F3-F5A8-A7E0-02ED690B19DF}"/>
              </a:ext>
            </a:extLst>
          </p:cNvPr>
          <p:cNvSpPr txBox="1"/>
          <p:nvPr/>
        </p:nvSpPr>
        <p:spPr>
          <a:xfrm>
            <a:off x="4225210" y="5147041"/>
            <a:ext cx="1082348" cy="369332"/>
          </a:xfrm>
          <a:prstGeom prst="rect">
            <a:avLst/>
          </a:prstGeom>
          <a:noFill/>
        </p:spPr>
        <p:txBody>
          <a:bodyPr wrap="none" rtlCol="0">
            <a:spAutoFit/>
          </a:bodyPr>
          <a:lstStyle/>
          <a:p>
            <a:r>
              <a:rPr lang="en-VN" b="1" dirty="0"/>
              <a:t>Internal</a:t>
            </a:r>
            <a:r>
              <a:rPr lang="en-VN" dirty="0"/>
              <a:t> </a:t>
            </a:r>
          </a:p>
        </p:txBody>
      </p:sp>
      <p:sp>
        <p:nvSpPr>
          <p:cNvPr id="3" name="TextBox 2">
            <a:extLst>
              <a:ext uri="{FF2B5EF4-FFF2-40B4-BE49-F238E27FC236}">
                <a16:creationId xmlns:a16="http://schemas.microsoft.com/office/drawing/2014/main" id="{669D03AD-BFE8-D83B-CE72-96E94092EC2E}"/>
              </a:ext>
            </a:extLst>
          </p:cNvPr>
          <p:cNvSpPr txBox="1"/>
          <p:nvPr/>
        </p:nvSpPr>
        <p:spPr>
          <a:xfrm>
            <a:off x="4372504" y="3346805"/>
            <a:ext cx="1159292" cy="369332"/>
          </a:xfrm>
          <a:prstGeom prst="rect">
            <a:avLst/>
          </a:prstGeom>
          <a:noFill/>
        </p:spPr>
        <p:txBody>
          <a:bodyPr wrap="none" rtlCol="0">
            <a:spAutoFit/>
          </a:bodyPr>
          <a:lstStyle/>
          <a:p>
            <a:r>
              <a:rPr lang="en-VN" b="1" dirty="0"/>
              <a:t>External</a:t>
            </a:r>
            <a:r>
              <a:rPr lang="en-VN" dirty="0"/>
              <a:t> </a:t>
            </a:r>
          </a:p>
        </p:txBody>
      </p:sp>
      <p:sp>
        <p:nvSpPr>
          <p:cNvPr id="14" name="TextBox 13">
            <a:extLst>
              <a:ext uri="{FF2B5EF4-FFF2-40B4-BE49-F238E27FC236}">
                <a16:creationId xmlns:a16="http://schemas.microsoft.com/office/drawing/2014/main" id="{5169595E-7615-06DA-D823-C88E1B4AE097}"/>
              </a:ext>
            </a:extLst>
          </p:cNvPr>
          <p:cNvSpPr txBox="1"/>
          <p:nvPr/>
        </p:nvSpPr>
        <p:spPr>
          <a:xfrm>
            <a:off x="7745945" y="4225791"/>
            <a:ext cx="1537600" cy="400110"/>
          </a:xfrm>
          <a:prstGeom prst="rect">
            <a:avLst/>
          </a:prstGeom>
          <a:noFill/>
        </p:spPr>
        <p:txBody>
          <a:bodyPr wrap="none" rtlCol="0">
            <a:spAutoFit/>
          </a:bodyPr>
          <a:lstStyle/>
          <a:p>
            <a:r>
              <a:rPr lang="en-VN" sz="2000" b="1" dirty="0"/>
              <a:t>Promotion </a:t>
            </a:r>
          </a:p>
        </p:txBody>
      </p:sp>
      <p:sp>
        <p:nvSpPr>
          <p:cNvPr id="17" name="TextBox 16">
            <a:extLst>
              <a:ext uri="{FF2B5EF4-FFF2-40B4-BE49-F238E27FC236}">
                <a16:creationId xmlns:a16="http://schemas.microsoft.com/office/drawing/2014/main" id="{F9F0EBD6-ECC7-C0F0-CB3A-7236481B16BB}"/>
              </a:ext>
            </a:extLst>
          </p:cNvPr>
          <p:cNvSpPr txBox="1"/>
          <p:nvPr/>
        </p:nvSpPr>
        <p:spPr>
          <a:xfrm>
            <a:off x="6771991" y="4605956"/>
            <a:ext cx="1252522" cy="400110"/>
          </a:xfrm>
          <a:prstGeom prst="rect">
            <a:avLst/>
          </a:prstGeom>
          <a:noFill/>
        </p:spPr>
        <p:txBody>
          <a:bodyPr wrap="none" rtlCol="0">
            <a:spAutoFit/>
          </a:bodyPr>
          <a:lstStyle/>
          <a:p>
            <a:r>
              <a:rPr lang="en-VN" sz="2000" b="1" dirty="0"/>
              <a:t>Training </a:t>
            </a:r>
          </a:p>
        </p:txBody>
      </p:sp>
    </p:spTree>
    <p:extLst>
      <p:ext uri="{BB962C8B-B14F-4D97-AF65-F5344CB8AC3E}">
        <p14:creationId xmlns:p14="http://schemas.microsoft.com/office/powerpoint/2010/main" val="966821266"/>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SOURCE OF MANAGERIAL STAFF</a:t>
            </a:r>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696685" y="1214205"/>
            <a:ext cx="8071534" cy="1804567"/>
          </a:xfrm>
        </p:spPr>
        <p:txBody>
          <a:bodyPr>
            <a:noAutofit/>
          </a:bodyPr>
          <a:lstStyle/>
          <a:p>
            <a:pPr marL="285750" indent="-285750" algn="just">
              <a:buFont typeface="Arial" panose="020B0604020202020204" pitchFamily="34" charset="0"/>
              <a:buChar char="•"/>
            </a:pPr>
            <a:r>
              <a:rPr lang="en-US" sz="1600" dirty="0"/>
              <a:t>In order for the business management process to proceed continuously, it is necessary to also reserve and maintain a source of personnel that can be used as managerial staff for the enterprise. </a:t>
            </a:r>
          </a:p>
          <a:p>
            <a:pPr marL="285750" indent="-285750" algn="just">
              <a:buFont typeface="Arial" panose="020B0604020202020204" pitchFamily="34" charset="0"/>
              <a:buChar char="•"/>
            </a:pPr>
            <a:r>
              <a:rPr lang="en-US" sz="1600" dirty="0"/>
              <a:t>This requires the development of strategies as well as policies on training managerial personnel</a:t>
            </a:r>
          </a:p>
          <a:p>
            <a:pPr algn="just"/>
            <a:endParaRPr lang="en-US" sz="1600" dirty="0"/>
          </a:p>
        </p:txBody>
      </p:sp>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31989" y="2893512"/>
            <a:ext cx="7680020" cy="3840010"/>
          </a:xfrm>
          <a:prstGeom prst="rect">
            <a:avLst/>
          </a:prstGeom>
        </p:spPr>
      </p:pic>
    </p:spTree>
    <p:extLst>
      <p:ext uri="{BB962C8B-B14F-4D97-AF65-F5344CB8AC3E}">
        <p14:creationId xmlns:p14="http://schemas.microsoft.com/office/powerpoint/2010/main" val="392072326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SOURCE OF MANAGERIAL STAFF</a:t>
            </a:r>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696685" y="1214206"/>
            <a:ext cx="8071534" cy="5480956"/>
          </a:xfrm>
        </p:spPr>
        <p:txBody>
          <a:bodyPr>
            <a:noAutofit/>
          </a:bodyPr>
          <a:lstStyle/>
          <a:p>
            <a:pPr marL="463550" lvl="1" indent="-463550">
              <a:buFont typeface="Wingdings" panose="05000000000000000000" pitchFamily="2" charset="2"/>
              <a:buChar char="Ø"/>
            </a:pPr>
            <a:r>
              <a:rPr lang="en-US" sz="1800" b="1" dirty="0"/>
              <a:t>Internal source</a:t>
            </a:r>
          </a:p>
          <a:p>
            <a:pPr marL="688975" lvl="2" indent="-225425" algn="just"/>
            <a:r>
              <a:rPr lang="vi-VN" dirty="0"/>
              <a:t>The internal source ensures continuous management processes and reflects the managerial potential within the enterprise. </a:t>
            </a:r>
          </a:p>
          <a:p>
            <a:pPr marL="688975" lvl="2" indent="-225425" algn="just"/>
            <a:r>
              <a:rPr lang="vi-VN" dirty="0"/>
              <a:t>To maintain a good internal managerial workforce, managers use a human resource reserve chart, which is the organizational chart for each department of the enterprise. However, for each managerial position, specific criteria about the manager are noted, and by focusing on these criteria, senior managers can make the best decisions whenever there are changes in personnel structure.</a:t>
            </a:r>
            <a:endParaRPr lang="en-US" dirty="0"/>
          </a:p>
          <a:p>
            <a:pPr lvl="1" indent="-457200">
              <a:buFont typeface="Wingdings" panose="05000000000000000000" pitchFamily="2" charset="2"/>
              <a:buChar char="Ø"/>
            </a:pPr>
            <a:r>
              <a:rPr lang="en-US" sz="1800" b="1" dirty="0"/>
              <a:t>External source</a:t>
            </a:r>
          </a:p>
          <a:p>
            <a:pPr marL="688975" lvl="2" indent="-225425"/>
            <a:r>
              <a:rPr lang="vi-VN" dirty="0"/>
              <a:t>Recruiting students from universities.</a:t>
            </a:r>
          </a:p>
          <a:p>
            <a:pPr marL="688975" lvl="2" indent="-225425"/>
            <a:r>
              <a:rPr lang="vi-VN" dirty="0"/>
              <a:t>Recruiting friends and relatives of employees.</a:t>
            </a:r>
          </a:p>
          <a:p>
            <a:pPr marL="688975" lvl="2" indent="-225425"/>
            <a:r>
              <a:rPr lang="vi-VN" dirty="0"/>
              <a:t>Former employees of the enterprise.</a:t>
            </a:r>
          </a:p>
          <a:p>
            <a:pPr marL="688975" lvl="2" indent="-225425"/>
            <a:r>
              <a:rPr lang="vi-VN" dirty="0"/>
              <a:t>Employees of competing firms.</a:t>
            </a:r>
          </a:p>
          <a:p>
            <a:pPr marL="688975" lvl="2" indent="-225425"/>
            <a:r>
              <a:rPr lang="vi-VN" dirty="0"/>
              <a:t>Unemployed individuals or those seeking employment.</a:t>
            </a:r>
          </a:p>
          <a:p>
            <a:pPr marL="688975" lvl="2" indent="-225425"/>
            <a:r>
              <a:rPr lang="vi-VN" dirty="0"/>
              <a:t>Freelancers</a:t>
            </a:r>
          </a:p>
        </p:txBody>
      </p:sp>
    </p:spTree>
    <p:extLst>
      <p:ext uri="{BB962C8B-B14F-4D97-AF65-F5344CB8AC3E}">
        <p14:creationId xmlns:p14="http://schemas.microsoft.com/office/powerpoint/2010/main" val="2547269872"/>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Identify the requirements</a:t>
            </a:r>
          </a:p>
        </p:txBody>
      </p:sp>
      <p:sp>
        <p:nvSpPr>
          <p:cNvPr id="3" name="Content Placeholder 2">
            <a:extLst>
              <a:ext uri="{FF2B5EF4-FFF2-40B4-BE49-F238E27FC236}">
                <a16:creationId xmlns:a16="http://schemas.microsoft.com/office/drawing/2014/main" id="{BECC7B2B-C00A-4C98-BD93-1075786F8556}"/>
              </a:ext>
            </a:extLst>
          </p:cNvPr>
          <p:cNvSpPr>
            <a:spLocks noGrp="1"/>
          </p:cNvSpPr>
          <p:nvPr>
            <p:ph idx="1"/>
          </p:nvPr>
        </p:nvSpPr>
        <p:spPr>
          <a:xfrm>
            <a:off x="425885" y="1214206"/>
            <a:ext cx="8342334" cy="5480956"/>
          </a:xfrm>
        </p:spPr>
        <p:txBody>
          <a:bodyPr>
            <a:noAutofit/>
          </a:bodyPr>
          <a:lstStyle/>
          <a:p>
            <a:pPr marL="463550" lvl="1" indent="-463550">
              <a:buFont typeface="Wingdings" panose="05000000000000000000" pitchFamily="2" charset="2"/>
              <a:buChar char="Ø"/>
            </a:pPr>
            <a:r>
              <a:rPr lang="en-US" sz="1800" b="1" dirty="0"/>
              <a:t>Identify the requirements</a:t>
            </a:r>
          </a:p>
          <a:p>
            <a:pPr marL="688975" lvl="2" indent="-225425" algn="just"/>
            <a:r>
              <a:rPr lang="en-US" dirty="0"/>
              <a:t>The selection of managerial personnel plays a crucial role in both delineation and overall management. Therefore, it needs to be conducted carefully and based on scientific principles. First of all, it is necessary to clearly define the requirements of the position that the organization is selecting.</a:t>
            </a:r>
          </a:p>
          <a:p>
            <a:pPr marL="463550" lvl="2" indent="0" algn="just">
              <a:buNone/>
            </a:pPr>
            <a:endParaRPr lang="en-US" dirty="0"/>
          </a:p>
          <a:p>
            <a:pPr lvl="1" indent="-457200">
              <a:buFont typeface="Wingdings" panose="05000000000000000000" pitchFamily="2" charset="2"/>
              <a:buChar char="Ø"/>
            </a:pPr>
            <a:r>
              <a:rPr lang="en-US" sz="1800" b="1" dirty="0"/>
              <a:t>Criteria:</a:t>
            </a:r>
          </a:p>
          <a:p>
            <a:pPr marL="688975" lvl="2" indent="-225425"/>
            <a:r>
              <a:rPr lang="en-US" dirty="0"/>
              <a:t>Education level- Awareness - Skills - Relationship</a:t>
            </a:r>
          </a:p>
          <a:p>
            <a:pPr marL="688975" lvl="2" indent="-225425"/>
            <a:endParaRPr lang="en-US" dirty="0"/>
          </a:p>
          <a:p>
            <a:pPr marL="463550" lvl="2" indent="-463550">
              <a:buFont typeface="Wingdings" panose="05000000000000000000" pitchFamily="2" charset="2"/>
              <a:buChar char="Ø"/>
            </a:pPr>
            <a:r>
              <a:rPr lang="en-US" b="1" dirty="0"/>
              <a:t>Additionally, considerations may include:</a:t>
            </a:r>
          </a:p>
          <a:p>
            <a:pPr marL="749300" lvl="2" indent="-285750">
              <a:buFontTx/>
              <a:buChar char="-"/>
            </a:pPr>
            <a:r>
              <a:rPr lang="en-US" dirty="0"/>
              <a:t>The job should be challenging</a:t>
            </a:r>
          </a:p>
          <a:p>
            <a:pPr marL="749300" lvl="2" indent="-285750">
              <a:buFontTx/>
              <a:buChar char="-"/>
            </a:pPr>
            <a:r>
              <a:rPr lang="en-US" dirty="0"/>
              <a:t>The job should provide opportunities for individuals to be creative</a:t>
            </a:r>
          </a:p>
          <a:p>
            <a:pPr marL="749300" lvl="2" indent="-285750">
              <a:buFontTx/>
              <a:buChar char="-"/>
            </a:pPr>
            <a:r>
              <a:rPr lang="en-US" dirty="0"/>
              <a:t>Each job is associated with specific management skills.</a:t>
            </a:r>
          </a:p>
        </p:txBody>
      </p:sp>
    </p:spTree>
    <p:extLst>
      <p:ext uri="{BB962C8B-B14F-4D97-AF65-F5344CB8AC3E}">
        <p14:creationId xmlns:p14="http://schemas.microsoft.com/office/powerpoint/2010/main" val="361827254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299624"/>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Managerial skills</a:t>
            </a:r>
          </a:p>
        </p:txBody>
      </p:sp>
      <p:pic>
        <p:nvPicPr>
          <p:cNvPr id="7"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1189973"/>
            <a:ext cx="9144000" cy="5029200"/>
          </a:xfrm>
          <a:prstGeom prst="rect">
            <a:avLst/>
          </a:prstGeom>
          <a:noFill/>
          <a:ln>
            <a:noFill/>
          </a:ln>
          <a:effectLst/>
          <a:extLst>
            <a:ext uri="{909E8E84-426E-40dd-AFC4-6F175D3DCCD1}">
              <a14:hiddenFill xmlns:a14="http://schemas.microsoft.com/office/drawing/2010/main" xmlns="">
                <a:solidFill>
                  <a:schemeClr val="accent1"/>
                </a:solidFill>
              </a14:hiddenFill>
            </a:ext>
            <a:ext uri="{91240B29-F687-4f45-9708-019B960494DF}">
              <a14:hiddenLine xmlns:a14="http://schemas.microsoft.com/office/drawing/2010/main" xmlns="" w="9525">
                <a:solidFill>
                  <a:schemeClr val="tx1"/>
                </a:solidFill>
                <a:miter lim="800000"/>
                <a:headEnd/>
                <a:tailEnd/>
              </a14:hiddenLine>
            </a:ext>
            <a:ext uri="{AF507438-7753-43e0-B8FC-AC1667EBCBE1}">
              <a14:hiddenEffects xmlns:a14="http://schemas.microsoft.com/office/drawing/2010/main" xmlns="">
                <a:effectLst>
                  <a:outerShdw dist="35921" dir="2700000" algn="ctr" rotWithShape="0">
                    <a:schemeClr val="bg2"/>
                  </a:outerShdw>
                </a:effectLst>
              </a14:hiddenEffects>
            </a:ext>
          </a:extLst>
        </p:spPr>
      </p:pic>
      <p:sp>
        <p:nvSpPr>
          <p:cNvPr id="2" name="TextBox 1">
            <a:extLst>
              <a:ext uri="{FF2B5EF4-FFF2-40B4-BE49-F238E27FC236}">
                <a16:creationId xmlns:a16="http://schemas.microsoft.com/office/drawing/2014/main" id="{0907D3C5-EB34-B184-96A3-1BCB69572DE1}"/>
              </a:ext>
            </a:extLst>
          </p:cNvPr>
          <p:cNvSpPr txBox="1"/>
          <p:nvPr/>
        </p:nvSpPr>
        <p:spPr>
          <a:xfrm>
            <a:off x="485192" y="1716831"/>
            <a:ext cx="2183363" cy="861774"/>
          </a:xfrm>
          <a:prstGeom prst="rect">
            <a:avLst/>
          </a:prstGeom>
          <a:solidFill>
            <a:schemeClr val="tx2">
              <a:lumMod val="75000"/>
            </a:schemeClr>
          </a:solidFill>
        </p:spPr>
        <p:txBody>
          <a:bodyPr wrap="square" rtlCol="0">
            <a:spAutoFit/>
          </a:bodyPr>
          <a:lstStyle/>
          <a:p>
            <a:pPr algn="ctr"/>
            <a:r>
              <a:rPr lang="en-VN" sz="2500" dirty="0">
                <a:solidFill>
                  <a:schemeClr val="bg1"/>
                </a:solidFill>
              </a:rPr>
              <a:t>Technical skills</a:t>
            </a:r>
          </a:p>
        </p:txBody>
      </p:sp>
      <p:sp>
        <p:nvSpPr>
          <p:cNvPr id="3" name="TextBox 2">
            <a:extLst>
              <a:ext uri="{FF2B5EF4-FFF2-40B4-BE49-F238E27FC236}">
                <a16:creationId xmlns:a16="http://schemas.microsoft.com/office/drawing/2014/main" id="{B3CDC906-835A-44F9-24FC-B1C2DF7F259A}"/>
              </a:ext>
            </a:extLst>
          </p:cNvPr>
          <p:cNvSpPr txBox="1"/>
          <p:nvPr/>
        </p:nvSpPr>
        <p:spPr>
          <a:xfrm>
            <a:off x="485192" y="3075840"/>
            <a:ext cx="2183363" cy="861774"/>
          </a:xfrm>
          <a:prstGeom prst="rect">
            <a:avLst/>
          </a:prstGeom>
          <a:solidFill>
            <a:schemeClr val="tx2">
              <a:lumMod val="75000"/>
            </a:schemeClr>
          </a:solidFill>
        </p:spPr>
        <p:txBody>
          <a:bodyPr wrap="square" rtlCol="0">
            <a:spAutoFit/>
          </a:bodyPr>
          <a:lstStyle/>
          <a:p>
            <a:pPr algn="ctr"/>
            <a:r>
              <a:rPr lang="en-VN" sz="2500" dirty="0">
                <a:solidFill>
                  <a:schemeClr val="bg1"/>
                </a:solidFill>
              </a:rPr>
              <a:t>Human </a:t>
            </a:r>
          </a:p>
          <a:p>
            <a:pPr algn="ctr"/>
            <a:r>
              <a:rPr lang="en-VN" sz="2500" dirty="0">
                <a:solidFill>
                  <a:schemeClr val="bg1"/>
                </a:solidFill>
              </a:rPr>
              <a:t>skills</a:t>
            </a:r>
          </a:p>
        </p:txBody>
      </p:sp>
      <p:sp>
        <p:nvSpPr>
          <p:cNvPr id="5" name="TextBox 4">
            <a:extLst>
              <a:ext uri="{FF2B5EF4-FFF2-40B4-BE49-F238E27FC236}">
                <a16:creationId xmlns:a16="http://schemas.microsoft.com/office/drawing/2014/main" id="{6DFD1CF2-F72B-5222-F05E-9A07B6C3B8C6}"/>
              </a:ext>
            </a:extLst>
          </p:cNvPr>
          <p:cNvSpPr txBox="1"/>
          <p:nvPr/>
        </p:nvSpPr>
        <p:spPr>
          <a:xfrm>
            <a:off x="637592" y="4634439"/>
            <a:ext cx="2183363" cy="800219"/>
          </a:xfrm>
          <a:prstGeom prst="rect">
            <a:avLst/>
          </a:prstGeom>
          <a:solidFill>
            <a:schemeClr val="tx2">
              <a:lumMod val="75000"/>
            </a:schemeClr>
          </a:solidFill>
        </p:spPr>
        <p:txBody>
          <a:bodyPr wrap="square" rtlCol="0">
            <a:spAutoFit/>
          </a:bodyPr>
          <a:lstStyle/>
          <a:p>
            <a:pPr algn="ctr"/>
            <a:r>
              <a:rPr lang="en-VN" sz="2300" dirty="0">
                <a:solidFill>
                  <a:schemeClr val="bg1"/>
                </a:solidFill>
              </a:rPr>
              <a:t>Conceptual skills</a:t>
            </a:r>
          </a:p>
        </p:txBody>
      </p:sp>
      <p:sp>
        <p:nvSpPr>
          <p:cNvPr id="8" name="TextBox 7">
            <a:extLst>
              <a:ext uri="{FF2B5EF4-FFF2-40B4-BE49-F238E27FC236}">
                <a16:creationId xmlns:a16="http://schemas.microsoft.com/office/drawing/2014/main" id="{A0C08B8A-9595-60B5-7E9D-21751CC6ABE3}"/>
              </a:ext>
            </a:extLst>
          </p:cNvPr>
          <p:cNvSpPr txBox="1"/>
          <p:nvPr/>
        </p:nvSpPr>
        <p:spPr>
          <a:xfrm>
            <a:off x="3480317" y="1621943"/>
            <a:ext cx="2360646" cy="477054"/>
          </a:xfrm>
          <a:prstGeom prst="rect">
            <a:avLst/>
          </a:prstGeom>
          <a:solidFill>
            <a:schemeClr val="tx2">
              <a:lumMod val="75000"/>
            </a:schemeClr>
          </a:solidFill>
        </p:spPr>
        <p:txBody>
          <a:bodyPr wrap="square" rtlCol="0">
            <a:spAutoFit/>
          </a:bodyPr>
          <a:lstStyle/>
          <a:p>
            <a:pPr algn="ctr"/>
            <a:r>
              <a:rPr lang="en-VN" sz="2500" dirty="0">
                <a:solidFill>
                  <a:schemeClr val="bg1"/>
                </a:solidFill>
              </a:rPr>
              <a:t>Technical skills</a:t>
            </a:r>
          </a:p>
        </p:txBody>
      </p:sp>
      <p:sp>
        <p:nvSpPr>
          <p:cNvPr id="9" name="TextBox 8">
            <a:extLst>
              <a:ext uri="{FF2B5EF4-FFF2-40B4-BE49-F238E27FC236}">
                <a16:creationId xmlns:a16="http://schemas.microsoft.com/office/drawing/2014/main" id="{68415ACA-374F-0A99-51B4-063413390CEF}"/>
              </a:ext>
            </a:extLst>
          </p:cNvPr>
          <p:cNvSpPr txBox="1"/>
          <p:nvPr/>
        </p:nvSpPr>
        <p:spPr>
          <a:xfrm>
            <a:off x="3480317" y="2998113"/>
            <a:ext cx="2183363" cy="861774"/>
          </a:xfrm>
          <a:prstGeom prst="rect">
            <a:avLst/>
          </a:prstGeom>
          <a:solidFill>
            <a:schemeClr val="tx2">
              <a:lumMod val="75000"/>
            </a:schemeClr>
          </a:solidFill>
        </p:spPr>
        <p:txBody>
          <a:bodyPr wrap="square" rtlCol="0">
            <a:spAutoFit/>
          </a:bodyPr>
          <a:lstStyle/>
          <a:p>
            <a:pPr algn="ctr"/>
            <a:r>
              <a:rPr lang="en-VN" sz="2500" dirty="0">
                <a:solidFill>
                  <a:schemeClr val="bg1"/>
                </a:solidFill>
              </a:rPr>
              <a:t>Human </a:t>
            </a:r>
          </a:p>
          <a:p>
            <a:pPr algn="ctr"/>
            <a:r>
              <a:rPr lang="en-VN" sz="2500" dirty="0">
                <a:solidFill>
                  <a:schemeClr val="bg1"/>
                </a:solidFill>
              </a:rPr>
              <a:t>skills</a:t>
            </a:r>
          </a:p>
        </p:txBody>
      </p:sp>
      <p:sp>
        <p:nvSpPr>
          <p:cNvPr id="10" name="TextBox 9">
            <a:extLst>
              <a:ext uri="{FF2B5EF4-FFF2-40B4-BE49-F238E27FC236}">
                <a16:creationId xmlns:a16="http://schemas.microsoft.com/office/drawing/2014/main" id="{DAF64220-2448-5D53-D927-2ACC59E6BD4B}"/>
              </a:ext>
            </a:extLst>
          </p:cNvPr>
          <p:cNvSpPr txBox="1"/>
          <p:nvPr/>
        </p:nvSpPr>
        <p:spPr>
          <a:xfrm>
            <a:off x="6475445" y="2538021"/>
            <a:ext cx="2183363" cy="861774"/>
          </a:xfrm>
          <a:prstGeom prst="rect">
            <a:avLst/>
          </a:prstGeom>
          <a:solidFill>
            <a:schemeClr val="tx2">
              <a:lumMod val="75000"/>
            </a:schemeClr>
          </a:solidFill>
        </p:spPr>
        <p:txBody>
          <a:bodyPr wrap="square" rtlCol="0">
            <a:spAutoFit/>
          </a:bodyPr>
          <a:lstStyle/>
          <a:p>
            <a:pPr algn="ctr"/>
            <a:r>
              <a:rPr lang="en-VN" sz="2500" dirty="0">
                <a:solidFill>
                  <a:schemeClr val="bg1"/>
                </a:solidFill>
              </a:rPr>
              <a:t>Human </a:t>
            </a:r>
          </a:p>
          <a:p>
            <a:pPr algn="ctr"/>
            <a:r>
              <a:rPr lang="en-VN" sz="2500" dirty="0">
                <a:solidFill>
                  <a:schemeClr val="bg1"/>
                </a:solidFill>
              </a:rPr>
              <a:t>skills</a:t>
            </a:r>
          </a:p>
        </p:txBody>
      </p:sp>
      <p:sp>
        <p:nvSpPr>
          <p:cNvPr id="11" name="TextBox 10">
            <a:extLst>
              <a:ext uri="{FF2B5EF4-FFF2-40B4-BE49-F238E27FC236}">
                <a16:creationId xmlns:a16="http://schemas.microsoft.com/office/drawing/2014/main" id="{E9C7E983-2B01-462C-B195-CDA76E0DB75B}"/>
              </a:ext>
            </a:extLst>
          </p:cNvPr>
          <p:cNvSpPr txBox="1"/>
          <p:nvPr/>
        </p:nvSpPr>
        <p:spPr>
          <a:xfrm>
            <a:off x="6484774" y="1539778"/>
            <a:ext cx="2360646" cy="477054"/>
          </a:xfrm>
          <a:prstGeom prst="rect">
            <a:avLst/>
          </a:prstGeom>
          <a:solidFill>
            <a:schemeClr val="tx2">
              <a:lumMod val="75000"/>
            </a:schemeClr>
          </a:solidFill>
        </p:spPr>
        <p:txBody>
          <a:bodyPr wrap="square" rtlCol="0">
            <a:spAutoFit/>
          </a:bodyPr>
          <a:lstStyle/>
          <a:p>
            <a:pPr algn="ctr"/>
            <a:r>
              <a:rPr lang="en-VN" sz="2500" dirty="0">
                <a:solidFill>
                  <a:schemeClr val="bg1"/>
                </a:solidFill>
              </a:rPr>
              <a:t>Technical skills</a:t>
            </a:r>
          </a:p>
        </p:txBody>
      </p:sp>
      <p:sp>
        <p:nvSpPr>
          <p:cNvPr id="12" name="TextBox 11">
            <a:extLst>
              <a:ext uri="{FF2B5EF4-FFF2-40B4-BE49-F238E27FC236}">
                <a16:creationId xmlns:a16="http://schemas.microsoft.com/office/drawing/2014/main" id="{8AF4E907-74DE-99DF-7938-CB7F379E4371}"/>
              </a:ext>
            </a:extLst>
          </p:cNvPr>
          <p:cNvSpPr txBox="1"/>
          <p:nvPr/>
        </p:nvSpPr>
        <p:spPr>
          <a:xfrm>
            <a:off x="3517639" y="4435838"/>
            <a:ext cx="2183363" cy="800219"/>
          </a:xfrm>
          <a:prstGeom prst="rect">
            <a:avLst/>
          </a:prstGeom>
          <a:solidFill>
            <a:schemeClr val="tx2">
              <a:lumMod val="75000"/>
            </a:schemeClr>
          </a:solidFill>
        </p:spPr>
        <p:txBody>
          <a:bodyPr wrap="square" rtlCol="0">
            <a:spAutoFit/>
          </a:bodyPr>
          <a:lstStyle/>
          <a:p>
            <a:pPr algn="ctr"/>
            <a:r>
              <a:rPr lang="en-VN" sz="2300" dirty="0">
                <a:solidFill>
                  <a:schemeClr val="bg1"/>
                </a:solidFill>
              </a:rPr>
              <a:t>Conceptual skills</a:t>
            </a:r>
          </a:p>
        </p:txBody>
      </p:sp>
      <p:sp>
        <p:nvSpPr>
          <p:cNvPr id="13" name="TextBox 12">
            <a:extLst>
              <a:ext uri="{FF2B5EF4-FFF2-40B4-BE49-F238E27FC236}">
                <a16:creationId xmlns:a16="http://schemas.microsoft.com/office/drawing/2014/main" id="{161F397C-7151-6FE2-1E5A-73475058B569}"/>
              </a:ext>
            </a:extLst>
          </p:cNvPr>
          <p:cNvSpPr txBox="1"/>
          <p:nvPr/>
        </p:nvSpPr>
        <p:spPr>
          <a:xfrm>
            <a:off x="6662057" y="4259446"/>
            <a:ext cx="2183363" cy="800219"/>
          </a:xfrm>
          <a:prstGeom prst="rect">
            <a:avLst/>
          </a:prstGeom>
          <a:solidFill>
            <a:schemeClr val="tx2">
              <a:lumMod val="75000"/>
            </a:schemeClr>
          </a:solidFill>
        </p:spPr>
        <p:txBody>
          <a:bodyPr wrap="square" rtlCol="0">
            <a:spAutoFit/>
          </a:bodyPr>
          <a:lstStyle/>
          <a:p>
            <a:pPr algn="ctr"/>
            <a:r>
              <a:rPr lang="en-VN" sz="2300" dirty="0">
                <a:solidFill>
                  <a:schemeClr val="bg1"/>
                </a:solidFill>
              </a:rPr>
              <a:t>Conceptual skills</a:t>
            </a:r>
          </a:p>
        </p:txBody>
      </p:sp>
      <p:sp>
        <p:nvSpPr>
          <p:cNvPr id="14" name="TextBox 13">
            <a:extLst>
              <a:ext uri="{FF2B5EF4-FFF2-40B4-BE49-F238E27FC236}">
                <a16:creationId xmlns:a16="http://schemas.microsoft.com/office/drawing/2014/main" id="{8A7A9FA7-6A02-4604-D69D-9AD74AFF2E86}"/>
              </a:ext>
            </a:extLst>
          </p:cNvPr>
          <p:cNvSpPr txBox="1"/>
          <p:nvPr/>
        </p:nvSpPr>
        <p:spPr>
          <a:xfrm>
            <a:off x="637592" y="5784980"/>
            <a:ext cx="1695061" cy="477054"/>
          </a:xfrm>
          <a:prstGeom prst="rect">
            <a:avLst/>
          </a:prstGeom>
          <a:solidFill>
            <a:srgbClr val="7030A0"/>
          </a:solidFill>
        </p:spPr>
        <p:txBody>
          <a:bodyPr wrap="square" rtlCol="0">
            <a:spAutoFit/>
          </a:bodyPr>
          <a:lstStyle/>
          <a:p>
            <a:pPr algn="ctr"/>
            <a:r>
              <a:rPr lang="en-VN" sz="2500" b="1" dirty="0">
                <a:solidFill>
                  <a:schemeClr val="bg1"/>
                </a:solidFill>
              </a:rPr>
              <a:t>First –line </a:t>
            </a:r>
          </a:p>
        </p:txBody>
      </p:sp>
      <p:sp>
        <p:nvSpPr>
          <p:cNvPr id="15" name="TextBox 14">
            <a:extLst>
              <a:ext uri="{FF2B5EF4-FFF2-40B4-BE49-F238E27FC236}">
                <a16:creationId xmlns:a16="http://schemas.microsoft.com/office/drawing/2014/main" id="{CB3C2736-BCD7-B1DE-7AAA-26414E3257C6}"/>
              </a:ext>
            </a:extLst>
          </p:cNvPr>
          <p:cNvSpPr txBox="1"/>
          <p:nvPr/>
        </p:nvSpPr>
        <p:spPr>
          <a:xfrm>
            <a:off x="3610945" y="5784980"/>
            <a:ext cx="1695061" cy="477054"/>
          </a:xfrm>
          <a:prstGeom prst="rect">
            <a:avLst/>
          </a:prstGeom>
          <a:solidFill>
            <a:schemeClr val="accent2">
              <a:lumMod val="75000"/>
            </a:schemeClr>
          </a:solidFill>
        </p:spPr>
        <p:txBody>
          <a:bodyPr wrap="square" rtlCol="0">
            <a:spAutoFit/>
          </a:bodyPr>
          <a:lstStyle/>
          <a:p>
            <a:pPr algn="ctr"/>
            <a:r>
              <a:rPr lang="en-VN" sz="2500" b="1" dirty="0">
                <a:solidFill>
                  <a:schemeClr val="bg1"/>
                </a:solidFill>
              </a:rPr>
              <a:t>Middle</a:t>
            </a:r>
          </a:p>
        </p:txBody>
      </p:sp>
      <p:sp>
        <p:nvSpPr>
          <p:cNvPr id="16" name="TextBox 15">
            <a:extLst>
              <a:ext uri="{FF2B5EF4-FFF2-40B4-BE49-F238E27FC236}">
                <a16:creationId xmlns:a16="http://schemas.microsoft.com/office/drawing/2014/main" id="{1991872B-15E3-DDB8-0D88-C55E067D3A9D}"/>
              </a:ext>
            </a:extLst>
          </p:cNvPr>
          <p:cNvSpPr txBox="1"/>
          <p:nvPr/>
        </p:nvSpPr>
        <p:spPr>
          <a:xfrm>
            <a:off x="6906207" y="5784980"/>
            <a:ext cx="1695061" cy="477054"/>
          </a:xfrm>
          <a:prstGeom prst="rect">
            <a:avLst/>
          </a:prstGeom>
          <a:solidFill>
            <a:srgbClr val="00B050"/>
          </a:solidFill>
        </p:spPr>
        <p:txBody>
          <a:bodyPr wrap="square" rtlCol="0">
            <a:spAutoFit/>
          </a:bodyPr>
          <a:lstStyle/>
          <a:p>
            <a:pPr algn="ctr"/>
            <a:r>
              <a:rPr lang="en-VN" sz="2500" b="1" dirty="0">
                <a:solidFill>
                  <a:schemeClr val="bg1"/>
                </a:solidFill>
              </a:rPr>
              <a:t>Top</a:t>
            </a:r>
          </a:p>
        </p:txBody>
      </p:sp>
    </p:spTree>
    <p:extLst>
      <p:ext uri="{BB962C8B-B14F-4D97-AF65-F5344CB8AC3E}">
        <p14:creationId xmlns:p14="http://schemas.microsoft.com/office/powerpoint/2010/main" val="2703729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down)">
                                      <p:cBhvr>
                                        <p:cTn id="7" dur="580">
                                          <p:stCondLst>
                                            <p:cond delay="0"/>
                                          </p:stCondLst>
                                        </p:cTn>
                                        <p:tgtEl>
                                          <p:spTgt spid="7"/>
                                        </p:tgtEl>
                                      </p:cBhvr>
                                    </p:animEffect>
                                    <p:anim calcmode="lin" valueType="num">
                                      <p:cBhvr>
                                        <p:cTn id="8" dur="1822" tmFilter="0,0; 0.14,0.36; 0.43,0.73; 0.71,0.91; 1.0,1.0">
                                          <p:stCondLst>
                                            <p:cond delay="0"/>
                                          </p:stCondLst>
                                        </p:cTn>
                                        <p:tgtEl>
                                          <p:spTgt spid="7"/>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7"/>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7"/>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7"/>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7"/>
                                        </p:tgtEl>
                                        <p:attrNameLst>
                                          <p:attrName>ppt_y</p:attrName>
                                        </p:attrNameLst>
                                      </p:cBhvr>
                                      <p:tavLst>
                                        <p:tav tm="0" fmla="#ppt_y-sin(pi*$)/81">
                                          <p:val>
                                            <p:fltVal val="0"/>
                                          </p:val>
                                        </p:tav>
                                        <p:tav tm="100000">
                                          <p:val>
                                            <p:fltVal val="1"/>
                                          </p:val>
                                        </p:tav>
                                      </p:tavLst>
                                    </p:anim>
                                    <p:animScale>
                                      <p:cBhvr>
                                        <p:cTn id="13" dur="26">
                                          <p:stCondLst>
                                            <p:cond delay="650"/>
                                          </p:stCondLst>
                                        </p:cTn>
                                        <p:tgtEl>
                                          <p:spTgt spid="7"/>
                                        </p:tgtEl>
                                      </p:cBhvr>
                                      <p:to x="100000" y="60000"/>
                                    </p:animScale>
                                    <p:animScale>
                                      <p:cBhvr>
                                        <p:cTn id="14" dur="166" decel="50000">
                                          <p:stCondLst>
                                            <p:cond delay="676"/>
                                          </p:stCondLst>
                                        </p:cTn>
                                        <p:tgtEl>
                                          <p:spTgt spid="7"/>
                                        </p:tgtEl>
                                      </p:cBhvr>
                                      <p:to x="100000" y="100000"/>
                                    </p:animScale>
                                    <p:animScale>
                                      <p:cBhvr>
                                        <p:cTn id="15" dur="26">
                                          <p:stCondLst>
                                            <p:cond delay="1312"/>
                                          </p:stCondLst>
                                        </p:cTn>
                                        <p:tgtEl>
                                          <p:spTgt spid="7"/>
                                        </p:tgtEl>
                                      </p:cBhvr>
                                      <p:to x="100000" y="80000"/>
                                    </p:animScale>
                                    <p:animScale>
                                      <p:cBhvr>
                                        <p:cTn id="16" dur="166" decel="50000">
                                          <p:stCondLst>
                                            <p:cond delay="1338"/>
                                          </p:stCondLst>
                                        </p:cTn>
                                        <p:tgtEl>
                                          <p:spTgt spid="7"/>
                                        </p:tgtEl>
                                      </p:cBhvr>
                                      <p:to x="100000" y="100000"/>
                                    </p:animScale>
                                    <p:animScale>
                                      <p:cBhvr>
                                        <p:cTn id="17" dur="26">
                                          <p:stCondLst>
                                            <p:cond delay="1642"/>
                                          </p:stCondLst>
                                        </p:cTn>
                                        <p:tgtEl>
                                          <p:spTgt spid="7"/>
                                        </p:tgtEl>
                                      </p:cBhvr>
                                      <p:to x="100000" y="90000"/>
                                    </p:animScale>
                                    <p:animScale>
                                      <p:cBhvr>
                                        <p:cTn id="18" dur="166" decel="50000">
                                          <p:stCondLst>
                                            <p:cond delay="1668"/>
                                          </p:stCondLst>
                                        </p:cTn>
                                        <p:tgtEl>
                                          <p:spTgt spid="7"/>
                                        </p:tgtEl>
                                      </p:cBhvr>
                                      <p:to x="100000" y="100000"/>
                                    </p:animScale>
                                    <p:animScale>
                                      <p:cBhvr>
                                        <p:cTn id="19" dur="26">
                                          <p:stCondLst>
                                            <p:cond delay="1808"/>
                                          </p:stCondLst>
                                        </p:cTn>
                                        <p:tgtEl>
                                          <p:spTgt spid="7"/>
                                        </p:tgtEl>
                                      </p:cBhvr>
                                      <p:to x="100000" y="95000"/>
                                    </p:animScale>
                                    <p:animScale>
                                      <p:cBhvr>
                                        <p:cTn id="20" dur="166" decel="50000">
                                          <p:stCondLst>
                                            <p:cond delay="1834"/>
                                          </p:stCondLst>
                                        </p:cTn>
                                        <p:tgtEl>
                                          <p:spTgt spid="7"/>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C7479116-5D52-1C90-207D-6134A291FD79}"/>
              </a:ext>
            </a:extLst>
          </p:cNvPr>
          <p:cNvSpPr>
            <a:spLocks noGrp="1"/>
          </p:cNvSpPr>
          <p:nvPr>
            <p:ph type="title"/>
          </p:nvPr>
        </p:nvSpPr>
        <p:spPr>
          <a:xfrm>
            <a:off x="457200" y="228600"/>
            <a:ext cx="8686800" cy="1219200"/>
          </a:xfrm>
        </p:spPr>
        <p:txBody>
          <a:bodyPr>
            <a:normAutofit fontScale="90000"/>
          </a:bodyPr>
          <a:lstStyle/>
          <a:p>
            <a:pPr eaLnBrk="1" hangingPunct="1"/>
            <a:r>
              <a:rPr lang="en-US" altLang="en-VN" sz="4400">
                <a:ea typeface="MS PGothic" panose="020B0600070205080204" pitchFamily="34" charset="-128"/>
                <a:cs typeface="Arial" panose="020B0604020202020204" pitchFamily="34" charset="0"/>
              </a:rPr>
              <a:t>Human Resource Management</a:t>
            </a:r>
          </a:p>
        </p:txBody>
      </p:sp>
      <p:sp>
        <p:nvSpPr>
          <p:cNvPr id="18435" name="Content Placeholder 2">
            <a:extLst>
              <a:ext uri="{FF2B5EF4-FFF2-40B4-BE49-F238E27FC236}">
                <a16:creationId xmlns:a16="http://schemas.microsoft.com/office/drawing/2014/main" id="{BF9972F8-B5DE-1CB8-1AC6-01A4A3657D71}"/>
              </a:ext>
            </a:extLst>
          </p:cNvPr>
          <p:cNvSpPr>
            <a:spLocks noGrp="1"/>
          </p:cNvSpPr>
          <p:nvPr>
            <p:ph idx="1"/>
          </p:nvPr>
        </p:nvSpPr>
        <p:spPr>
          <a:xfrm>
            <a:off x="762000" y="1722438"/>
            <a:ext cx="8229600" cy="4754562"/>
          </a:xfrm>
        </p:spPr>
        <p:txBody>
          <a:bodyPr/>
          <a:lstStyle/>
          <a:p>
            <a:pPr lvl="1" eaLnBrk="1" hangingPunct="1">
              <a:buFont typeface="Arial" panose="020B0604020202020204" pitchFamily="34" charset="0"/>
              <a:buNone/>
            </a:pPr>
            <a:endParaRPr lang="en-US" altLang="en-VN" sz="3600"/>
          </a:p>
          <a:p>
            <a:pPr lvl="1" eaLnBrk="1" hangingPunct="1">
              <a:buFont typeface="Arial" panose="020B0604020202020204" pitchFamily="34" charset="0"/>
              <a:buNone/>
            </a:pPr>
            <a:r>
              <a:rPr lang="en-US" altLang="en-VN"/>
              <a:t>	</a:t>
            </a:r>
          </a:p>
          <a:p>
            <a:pPr lvl="1" eaLnBrk="1" hangingPunct="1"/>
            <a:endParaRPr lang="en-US" altLang="en-VN"/>
          </a:p>
          <a:p>
            <a:pPr lvl="1" eaLnBrk="1" hangingPunct="1">
              <a:buFont typeface="Arial" panose="020B0604020202020204" pitchFamily="34" charset="0"/>
              <a:buNone/>
            </a:pPr>
            <a:endParaRPr lang="en-US" altLang="en-VN"/>
          </a:p>
        </p:txBody>
      </p:sp>
      <p:sp>
        <p:nvSpPr>
          <p:cNvPr id="18436" name="Slide Number Placeholder 4">
            <a:extLst>
              <a:ext uri="{FF2B5EF4-FFF2-40B4-BE49-F238E27FC236}">
                <a16:creationId xmlns:a16="http://schemas.microsoft.com/office/drawing/2014/main" id="{38811E13-1630-3F26-BDF0-C3BCE4CE24E5}"/>
              </a:ext>
            </a:extLst>
          </p:cNvPr>
          <p:cNvSpPr>
            <a:spLocks noGrp="1"/>
          </p:cNvSpPr>
          <p:nvPr>
            <p:ph type="sldNum" sz="quarter" idx="1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VN">
                <a:latin typeface="Calibri" panose="020F0502020204030204" pitchFamily="34" charset="0"/>
              </a:rPr>
              <a:t>7-</a:t>
            </a:r>
            <a:fld id="{C6DA15C7-DECB-504C-95EB-EDEBC4AE880E}" type="slidenum">
              <a:rPr lang="en-US" altLang="en-VN">
                <a:latin typeface="Calibri" panose="020F0502020204030204" pitchFamily="34" charset="0"/>
              </a:rPr>
              <a:pPr/>
              <a:t>47</a:t>
            </a:fld>
            <a:endParaRPr lang="en-US" altLang="en-VN">
              <a:latin typeface="Calibri" panose="020F0502020204030204" pitchFamily="34" charset="0"/>
            </a:endParaRPr>
          </a:p>
        </p:txBody>
      </p:sp>
      <p:sp>
        <p:nvSpPr>
          <p:cNvPr id="18437" name="Footer Placeholder 5">
            <a:extLst>
              <a:ext uri="{FF2B5EF4-FFF2-40B4-BE49-F238E27FC236}">
                <a16:creationId xmlns:a16="http://schemas.microsoft.com/office/drawing/2014/main" id="{BA1242D4-C4E0-18E4-C4D9-808E69ABE6F4}"/>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VN">
                <a:latin typeface="Calibri" panose="020F0502020204030204" pitchFamily="34" charset="0"/>
              </a:rPr>
              <a:t>Copyright ©2017 Pearson Education, Inc.</a:t>
            </a:r>
          </a:p>
        </p:txBody>
      </p:sp>
      <p:pic>
        <p:nvPicPr>
          <p:cNvPr id="18438" name="Picture 7">
            <a:extLst>
              <a:ext uri="{FF2B5EF4-FFF2-40B4-BE49-F238E27FC236}">
                <a16:creationId xmlns:a16="http://schemas.microsoft.com/office/drawing/2014/main" id="{2CD84B73-AE04-E849-82DB-13BDEC6DBEF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38200" y="2895600"/>
            <a:ext cx="8077200" cy="9525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8BD83F59-8D6B-4D3C-A9C1-D909DF52A30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0" y="1042681"/>
            <a:ext cx="9144000" cy="5815319"/>
          </a:xfrm>
          <a:prstGeom prst="rect">
            <a:avLst/>
          </a:prstGeom>
        </p:spPr>
      </p:pic>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5" name="Picture 4"/>
          <p:cNvPicPr>
            <a:picLocks noChangeAspect="1"/>
          </p:cNvPicPr>
          <p:nvPr/>
        </p:nvPicPr>
        <p:blipFill>
          <a:blip r:embed="rId3"/>
          <a:stretch>
            <a:fillRect/>
          </a:stretch>
        </p:blipFill>
        <p:spPr>
          <a:xfrm>
            <a:off x="134919" y="66372"/>
            <a:ext cx="606650" cy="909976"/>
          </a:xfrm>
          <a:prstGeom prst="rect">
            <a:avLst/>
          </a:prstGeom>
        </p:spPr>
      </p:pic>
      <p:sp>
        <p:nvSpPr>
          <p:cNvPr id="2" name="TextBox 1">
            <a:extLst>
              <a:ext uri="{FF2B5EF4-FFF2-40B4-BE49-F238E27FC236}">
                <a16:creationId xmlns:a16="http://schemas.microsoft.com/office/drawing/2014/main" id="{C28C5808-9F00-BA1D-A56A-988AA61C7CBC}"/>
              </a:ext>
            </a:extLst>
          </p:cNvPr>
          <p:cNvSpPr txBox="1"/>
          <p:nvPr/>
        </p:nvSpPr>
        <p:spPr>
          <a:xfrm>
            <a:off x="834074" y="236994"/>
            <a:ext cx="8309925" cy="477054"/>
          </a:xfrm>
          <a:prstGeom prst="rect">
            <a:avLst/>
          </a:prstGeom>
          <a:noFill/>
        </p:spPr>
        <p:txBody>
          <a:bodyPr wrap="square" rtlCol="0">
            <a:spAutoFit/>
          </a:bodyPr>
          <a:lstStyle/>
          <a:p>
            <a:r>
              <a:rPr lang="en-US" sz="2500" dirty="0">
                <a:solidFill>
                  <a:srgbClr val="FFFFFF"/>
                </a:solidFill>
              </a:rPr>
              <a:t>HANOI UNIVERSITY OF SCIENCE AND TECHNOLOGY</a:t>
            </a:r>
          </a:p>
        </p:txBody>
      </p:sp>
    </p:spTree>
    <p:extLst>
      <p:ext uri="{BB962C8B-B14F-4D97-AF65-F5344CB8AC3E}">
        <p14:creationId xmlns:p14="http://schemas.microsoft.com/office/powerpoint/2010/main" val="35104217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834073" y="1364500"/>
            <a:ext cx="7716655" cy="2080157"/>
          </a:xfrm>
        </p:spPr>
        <p:txBody>
          <a:bodyPr>
            <a:normAutofit fontScale="92500" lnSpcReduction="10000"/>
          </a:bodyPr>
          <a:lstStyle/>
          <a:p>
            <a:pPr algn="just">
              <a:lnSpc>
                <a:spcPct val="150000"/>
              </a:lnSpc>
              <a:spcBef>
                <a:spcPts val="600"/>
              </a:spcBef>
            </a:pPr>
            <a:r>
              <a:rPr lang="en-US" sz="2000" dirty="0">
                <a:solidFill>
                  <a:srgbClr val="0070C0"/>
                </a:solidFill>
                <a:latin typeface="Tahoma" panose="020B0604030504040204" pitchFamily="34" charset="0"/>
                <a:ea typeface="Tahoma" panose="020B0604030504040204" pitchFamily="34" charset="0"/>
                <a:cs typeface="Tahoma" panose="020B0604030504040204" pitchFamily="34" charset="0"/>
              </a:rPr>
              <a:t>The function of organizing </a:t>
            </a:r>
            <a:r>
              <a:rPr lang="en-US" sz="2000" b="0" dirty="0">
                <a:solidFill>
                  <a:srgbClr val="000000"/>
                </a:solidFill>
                <a:latin typeface="Tahoma" panose="020B0604030504040204" pitchFamily="34" charset="0"/>
                <a:ea typeface="Tahoma" panose="020B0604030504040204" pitchFamily="34" charset="0"/>
                <a:cs typeface="Tahoma" panose="020B0604030504040204" pitchFamily="34" charset="0"/>
              </a:rPr>
              <a:t>includes tasks related to </a:t>
            </a:r>
            <a:r>
              <a:rPr lang="en-US" sz="2000" b="0" i="1" dirty="0">
                <a:solidFill>
                  <a:schemeClr val="tx2"/>
                </a:solidFill>
                <a:latin typeface="Tahoma" panose="020B0604030504040204" pitchFamily="34" charset="0"/>
                <a:ea typeface="Tahoma" panose="020B0604030504040204" pitchFamily="34" charset="0"/>
                <a:cs typeface="Tahoma" panose="020B0604030504040204" pitchFamily="34" charset="0"/>
              </a:rPr>
              <a:t>identifying and dividing the work to be done</a:t>
            </a:r>
            <a:r>
              <a:rPr lang="en-US" sz="2000" b="0" dirty="0">
                <a:solidFill>
                  <a:srgbClr val="000000"/>
                </a:solidFill>
                <a:latin typeface="Tahoma" panose="020B0604030504040204" pitchFamily="34" charset="0"/>
                <a:ea typeface="Tahoma" panose="020B0604030504040204" pitchFamily="34" charset="0"/>
                <a:cs typeface="Tahoma" panose="020B0604030504040204" pitchFamily="34" charset="0"/>
              </a:rPr>
              <a:t>, determining who or which groups will do what, who is responsible for which outcomes, </a:t>
            </a:r>
            <a:r>
              <a:rPr lang="en-US" sz="2000" b="0" i="1" dirty="0">
                <a:solidFill>
                  <a:schemeClr val="tx2"/>
                </a:solidFill>
                <a:latin typeface="Tahoma" panose="020B0604030504040204" pitchFamily="34" charset="0"/>
                <a:ea typeface="Tahoma" panose="020B0604030504040204" pitchFamily="34" charset="0"/>
                <a:cs typeface="Tahoma" panose="020B0604030504040204" pitchFamily="34" charset="0"/>
              </a:rPr>
              <a:t>how tasks will be coordinated</a:t>
            </a:r>
            <a:r>
              <a:rPr lang="en-US" sz="2000" b="0" dirty="0">
                <a:solidFill>
                  <a:srgbClr val="000000"/>
                </a:solidFill>
                <a:latin typeface="Tahoma" panose="020B0604030504040204" pitchFamily="34" charset="0"/>
                <a:ea typeface="Tahoma" panose="020B0604030504040204" pitchFamily="34" charset="0"/>
                <a:cs typeface="Tahoma" panose="020B0604030504040204" pitchFamily="34" charset="0"/>
              </a:rPr>
              <a:t>, who will report to whom, and at which level or department decisions will be made.</a:t>
            </a:r>
          </a:p>
        </p:txBody>
      </p:sp>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1" y="286505"/>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ORGANIZING CONCEPT</a:t>
            </a:r>
          </a:p>
        </p:txBody>
      </p:sp>
      <p:pic>
        <p:nvPicPr>
          <p:cNvPr id="2" name="Picture 1"/>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4211272" y="3444657"/>
            <a:ext cx="4932728" cy="3374059"/>
          </a:xfrm>
          <a:prstGeom prst="rect">
            <a:avLst/>
          </a:prstGeom>
        </p:spPr>
      </p:pic>
    </p:spTree>
    <p:extLst>
      <p:ext uri="{BB962C8B-B14F-4D97-AF65-F5344CB8AC3E}">
        <p14:creationId xmlns:p14="http://schemas.microsoft.com/office/powerpoint/2010/main" val="177416141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9144000" cy="1042681"/>
          </a:xfrm>
          <a:prstGeom prst="rect">
            <a:avLst/>
          </a:prstGeom>
          <a:solidFill>
            <a:schemeClr val="tx2"/>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TextBox 5"/>
          <p:cNvSpPr txBox="1"/>
          <p:nvPr/>
        </p:nvSpPr>
        <p:spPr>
          <a:xfrm>
            <a:off x="0" y="313065"/>
            <a:ext cx="9143999" cy="477054"/>
          </a:xfrm>
          <a:prstGeom prst="rect">
            <a:avLst/>
          </a:prstGeom>
          <a:noFill/>
        </p:spPr>
        <p:txBody>
          <a:bodyPr wrap="square" rtlCol="0">
            <a:spAutoFit/>
          </a:bodyPr>
          <a:lstStyle/>
          <a:p>
            <a:pPr algn="ctr"/>
            <a:r>
              <a:rPr lang="en-US" sz="2500" b="1" dirty="0">
                <a:solidFill>
                  <a:srgbClr val="FFFFFF"/>
                </a:solidFill>
                <a:latin typeface="Tahoma" panose="020B0604030504040204" pitchFamily="34" charset="0"/>
                <a:ea typeface="Tahoma" panose="020B0604030504040204" pitchFamily="34" charset="0"/>
                <a:cs typeface="Tahoma" panose="020B0604030504040204" pitchFamily="34" charset="0"/>
              </a:rPr>
              <a:t>CONTENT OF ORGANIZING FUNCTION</a:t>
            </a:r>
          </a:p>
        </p:txBody>
      </p:sp>
      <p:graphicFrame>
        <p:nvGraphicFramePr>
          <p:cNvPr id="8" name="Content Placeholder 7"/>
          <p:cNvGraphicFramePr>
            <a:graphicFrameLocks noGrp="1"/>
          </p:cNvGraphicFramePr>
          <p:nvPr>
            <p:ph idx="1"/>
            <p:extLst>
              <p:ext uri="{D42A27DB-BD31-4B8C-83A1-F6EECF244321}">
                <p14:modId xmlns:p14="http://schemas.microsoft.com/office/powerpoint/2010/main" val="114112969"/>
              </p:ext>
            </p:extLst>
          </p:nvPr>
        </p:nvGraphicFramePr>
        <p:xfrm>
          <a:off x="0" y="1189974"/>
          <a:ext cx="8993688" cy="541124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28284065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BD5BFF8-F230-FDB9-DC17-61649910F68D}"/>
              </a:ext>
            </a:extLst>
          </p:cNvPr>
          <p:cNvSpPr>
            <a:spLocks noGrp="1"/>
          </p:cNvSpPr>
          <p:nvPr>
            <p:ph type="ftr" sz="quarter" idx="10"/>
          </p:nvPr>
        </p:nvSpPr>
        <p:spPr/>
        <p:txBody>
          <a:bodyPr/>
          <a:lstStyle/>
          <a:p>
            <a:r>
              <a:rPr lang="en-US" altLang="en-VN" dirty="0"/>
              <a:t>Copyright </a:t>
            </a:r>
            <a:r>
              <a:rPr lang="en-US" altLang="en-VN" dirty="0">
                <a:cs typeface="Times New Roman" panose="02020603050405020304" pitchFamily="18" charset="0"/>
              </a:rPr>
              <a:t>© by Houghton Mifflin Company. All rights reserved. </a:t>
            </a:r>
            <a:endParaRPr lang="en-US" altLang="en-VN" dirty="0"/>
          </a:p>
        </p:txBody>
      </p:sp>
      <p:sp>
        <p:nvSpPr>
          <p:cNvPr id="319490" name="Rectangle 2">
            <a:extLst>
              <a:ext uri="{FF2B5EF4-FFF2-40B4-BE49-F238E27FC236}">
                <a16:creationId xmlns:a16="http://schemas.microsoft.com/office/drawing/2014/main" id="{A8CB0FB6-E310-FB2D-4986-82590FC8B082}"/>
              </a:ext>
            </a:extLst>
          </p:cNvPr>
          <p:cNvSpPr>
            <a:spLocks noGrp="1" noChangeArrowheads="1"/>
          </p:cNvSpPr>
          <p:nvPr>
            <p:ph type="title"/>
          </p:nvPr>
        </p:nvSpPr>
        <p:spPr>
          <a:xfrm>
            <a:off x="457200" y="654065"/>
            <a:ext cx="7620000" cy="223013"/>
          </a:xfrm>
          <a:ln/>
        </p:spPr>
        <p:txBody>
          <a:bodyPr>
            <a:normAutofit fontScale="90000"/>
          </a:bodyPr>
          <a:lstStyle/>
          <a:p>
            <a:r>
              <a:rPr lang="en-US" altLang="en-VN" dirty="0"/>
              <a:t>3.1. The Elements Organizing</a:t>
            </a:r>
            <a:endParaRPr lang="en-US" altLang="en-VN" dirty="0">
              <a:solidFill>
                <a:srgbClr val="FFFF99"/>
              </a:solidFill>
            </a:endParaRPr>
          </a:p>
        </p:txBody>
      </p:sp>
      <p:sp>
        <p:nvSpPr>
          <p:cNvPr id="319491" name="Rectangle 3">
            <a:extLst>
              <a:ext uri="{FF2B5EF4-FFF2-40B4-BE49-F238E27FC236}">
                <a16:creationId xmlns:a16="http://schemas.microsoft.com/office/drawing/2014/main" id="{BE3296FA-A1E2-5563-5379-36156398A1E1}"/>
              </a:ext>
            </a:extLst>
          </p:cNvPr>
          <p:cNvSpPr>
            <a:spLocks noGrp="1" noChangeArrowheads="1"/>
          </p:cNvSpPr>
          <p:nvPr>
            <p:ph type="body" idx="1"/>
          </p:nvPr>
        </p:nvSpPr>
        <p:spPr>
          <a:xfrm>
            <a:off x="331237" y="1146134"/>
            <a:ext cx="7620000" cy="3953662"/>
          </a:xfrm>
        </p:spPr>
        <p:txBody>
          <a:bodyPr/>
          <a:lstStyle/>
          <a:p>
            <a:r>
              <a:rPr lang="en-US" altLang="en-VN" dirty="0"/>
              <a:t>Organizing</a:t>
            </a:r>
          </a:p>
          <a:p>
            <a:pPr lvl="1"/>
            <a:r>
              <a:rPr lang="en-US" altLang="en-VN" dirty="0"/>
              <a:t>Deciding how to best group organizational activities and resources.</a:t>
            </a:r>
          </a:p>
          <a:p>
            <a:r>
              <a:rPr lang="en-US" altLang="en-VN" dirty="0"/>
              <a:t>Organization Structure</a:t>
            </a:r>
          </a:p>
          <a:p>
            <a:pPr lvl="1"/>
            <a:r>
              <a:rPr lang="en-US" altLang="en-VN" dirty="0"/>
              <a:t>The set of building blocks </a:t>
            </a:r>
            <a:br>
              <a:rPr lang="en-US" altLang="en-VN" dirty="0"/>
            </a:br>
            <a:r>
              <a:rPr lang="en-US" altLang="en-VN" dirty="0"/>
              <a:t>that can be used to </a:t>
            </a:r>
            <a:br>
              <a:rPr lang="en-US" altLang="en-VN" dirty="0"/>
            </a:br>
            <a:r>
              <a:rPr lang="en-US" altLang="en-VN" dirty="0"/>
              <a:t>configure an organization.</a:t>
            </a:r>
          </a:p>
        </p:txBody>
      </p:sp>
      <p:pic>
        <p:nvPicPr>
          <p:cNvPr id="319492" name="Picture 4">
            <a:extLst>
              <a:ext uri="{FF2B5EF4-FFF2-40B4-BE49-F238E27FC236}">
                <a16:creationId xmlns:a16="http://schemas.microsoft.com/office/drawing/2014/main" id="{BB81ADD7-DF4C-207C-AE15-0C999E6C42B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572000" y="2665413"/>
            <a:ext cx="3810000" cy="3735387"/>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Title 4">
            <a:extLst>
              <a:ext uri="{FF2B5EF4-FFF2-40B4-BE49-F238E27FC236}">
                <a16:creationId xmlns:a16="http://schemas.microsoft.com/office/drawing/2014/main" id="{429E0245-E864-265C-D1EE-8701DF74D438}"/>
              </a:ext>
            </a:extLst>
          </p:cNvPr>
          <p:cNvSpPr>
            <a:spLocks noGrp="1"/>
          </p:cNvSpPr>
          <p:nvPr>
            <p:ph type="title"/>
          </p:nvPr>
        </p:nvSpPr>
        <p:spPr>
          <a:xfrm>
            <a:off x="685800" y="30163"/>
            <a:ext cx="8229600" cy="1219200"/>
          </a:xfrm>
        </p:spPr>
        <p:txBody>
          <a:bodyPr/>
          <a:lstStyle/>
          <a:p>
            <a:r>
              <a:rPr lang="en-US" altLang="en-US">
                <a:ea typeface="MS PGothic" panose="020B0600070205080204" pitchFamily="34" charset="-128"/>
                <a:cs typeface="Arial" panose="020B0604020202020204" pitchFamily="34" charset="0"/>
              </a:rPr>
              <a:t>Specialization</a:t>
            </a:r>
          </a:p>
        </p:txBody>
      </p:sp>
      <p:sp>
        <p:nvSpPr>
          <p:cNvPr id="19459" name="Footer Placeholder 5">
            <a:extLst>
              <a:ext uri="{FF2B5EF4-FFF2-40B4-BE49-F238E27FC236}">
                <a16:creationId xmlns:a16="http://schemas.microsoft.com/office/drawing/2014/main" id="{AF6ACA16-7576-488D-E052-8C62E39F5852}"/>
              </a:ext>
            </a:extLst>
          </p:cNvPr>
          <p:cNvSpPr>
            <a:spLocks noGrp="1"/>
          </p:cNvSpPr>
          <p:nvPr>
            <p:ph type="ftr" sz="quarter" idx="10"/>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ea typeface="MS PGothic" panose="020B0600070205080204" pitchFamily="34" charset="-128"/>
              </a:defRPr>
            </a:lvl1pPr>
            <a:lvl2pPr marL="742950" indent="-285750">
              <a:defRPr>
                <a:solidFill>
                  <a:schemeClr val="tx1"/>
                </a:solidFill>
                <a:latin typeface="Arial" panose="020B0604020202020204" pitchFamily="34" charset="0"/>
                <a:ea typeface="MS PGothic" panose="020B0600070205080204" pitchFamily="34" charset="-128"/>
              </a:defRPr>
            </a:lvl2pPr>
            <a:lvl3pPr marL="1143000" indent="-228600">
              <a:defRPr>
                <a:solidFill>
                  <a:schemeClr val="tx1"/>
                </a:solidFill>
                <a:latin typeface="Arial" panose="020B0604020202020204" pitchFamily="34" charset="0"/>
                <a:ea typeface="MS PGothic" panose="020B0600070205080204" pitchFamily="34" charset="-128"/>
              </a:defRPr>
            </a:lvl3pPr>
            <a:lvl4pPr marL="1600200" indent="-228600">
              <a:defRPr>
                <a:solidFill>
                  <a:schemeClr val="tx1"/>
                </a:solidFill>
                <a:latin typeface="Arial" panose="020B0604020202020204" pitchFamily="34" charset="0"/>
                <a:ea typeface="MS PGothic" panose="020B0600070205080204" pitchFamily="34" charset="-128"/>
              </a:defRPr>
            </a:lvl4pPr>
            <a:lvl5pPr marL="2057400" indent="-228600">
              <a:defRPr>
                <a:solidFill>
                  <a:schemeClr val="tx1"/>
                </a:solidFill>
                <a:latin typeface="Arial" panose="020B0604020202020204" pitchFamily="34" charset="0"/>
                <a:ea typeface="MS PGothic" panose="020B0600070205080204"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MS PGothic" panose="020B0600070205080204" pitchFamily="34" charset="-128"/>
              </a:defRPr>
            </a:lvl9pPr>
          </a:lstStyle>
          <a:p>
            <a:r>
              <a:rPr lang="en-US" altLang="en-US">
                <a:latin typeface="Calibri" panose="020F0502020204030204" pitchFamily="34" charset="0"/>
                <a:cs typeface="Arial" panose="020B0604020202020204" pitchFamily="34" charset="0"/>
              </a:rPr>
              <a:t>Copyright ©2017 Pearson Education, Inc.</a:t>
            </a:r>
          </a:p>
        </p:txBody>
      </p:sp>
      <p:pic>
        <p:nvPicPr>
          <p:cNvPr id="19461" name="Picture 6">
            <a:extLst>
              <a:ext uri="{FF2B5EF4-FFF2-40B4-BE49-F238E27FC236}">
                <a16:creationId xmlns:a16="http://schemas.microsoft.com/office/drawing/2014/main" id="{D30E6D99-2629-9257-F2FE-CDF497058C0C}"/>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82675" y="1143000"/>
            <a:ext cx="7010400" cy="50641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showMasterPhAnim="0">
  <p:cSld>
    <p:spTree>
      <p:nvGrpSpPr>
        <p:cNvPr id="1" name=""/>
        <p:cNvGrpSpPr/>
        <p:nvPr/>
      </p:nvGrpSpPr>
      <p:grpSpPr>
        <a:xfrm>
          <a:off x="0" y="0"/>
          <a:ext cx="0" cy="0"/>
          <a:chOff x="0" y="0"/>
          <a:chExt cx="0" cy="0"/>
        </a:xfrm>
      </p:grpSpPr>
      <p:sp>
        <p:nvSpPr>
          <p:cNvPr id="2" name="Footer Placeholder 3">
            <a:extLst>
              <a:ext uri="{FF2B5EF4-FFF2-40B4-BE49-F238E27FC236}">
                <a16:creationId xmlns:a16="http://schemas.microsoft.com/office/drawing/2014/main" id="{0B5A8693-0153-1BCC-C6E0-AB9CDC37F043}"/>
              </a:ext>
            </a:extLst>
          </p:cNvPr>
          <p:cNvSpPr>
            <a:spLocks noGrp="1"/>
          </p:cNvSpPr>
          <p:nvPr>
            <p:ph type="ftr" sz="quarter" idx="10"/>
          </p:nvPr>
        </p:nvSpPr>
        <p:spPr/>
        <p:txBody>
          <a:bodyPr/>
          <a:lstStyle/>
          <a:p>
            <a:r>
              <a:rPr lang="en-US" altLang="en-VN"/>
              <a:t>Copyright </a:t>
            </a:r>
            <a:r>
              <a:rPr lang="en-US" altLang="en-VN">
                <a:cs typeface="Times New Roman" panose="02020603050405020304" pitchFamily="18" charset="0"/>
              </a:rPr>
              <a:t>© by Houghton Mifflin Company. All rights reserved. </a:t>
            </a:r>
            <a:endParaRPr lang="en-US" altLang="en-VN"/>
          </a:p>
        </p:txBody>
      </p:sp>
      <p:sp>
        <p:nvSpPr>
          <p:cNvPr id="3" name="Slide Number Placeholder 4">
            <a:extLst>
              <a:ext uri="{FF2B5EF4-FFF2-40B4-BE49-F238E27FC236}">
                <a16:creationId xmlns:a16="http://schemas.microsoft.com/office/drawing/2014/main" id="{73808299-8870-8C78-42FF-1A13CBF9EFCE}"/>
              </a:ext>
            </a:extLst>
          </p:cNvPr>
          <p:cNvSpPr>
            <a:spLocks noGrp="1"/>
          </p:cNvSpPr>
          <p:nvPr>
            <p:ph type="sldNum" sz="quarter" idx="11"/>
          </p:nvPr>
        </p:nvSpPr>
        <p:spPr/>
        <p:txBody>
          <a:bodyPr/>
          <a:lstStyle/>
          <a:p>
            <a:r>
              <a:rPr lang="en-US" altLang="en-VN"/>
              <a:t>11</a:t>
            </a:r>
            <a:r>
              <a:rPr lang="en-US" altLang="en-VN">
                <a:cs typeface="Times New Roman" panose="02020603050405020304" pitchFamily="18" charset="0"/>
              </a:rPr>
              <a:t>–</a:t>
            </a:r>
            <a:fld id="{A0EE4B15-CCD8-E746-9B38-9EC577C5713B}" type="slidenum">
              <a:rPr lang="en-US" altLang="en-VN"/>
              <a:pPr/>
              <a:t>9</a:t>
            </a:fld>
            <a:endParaRPr lang="en-US" altLang="en-VN"/>
          </a:p>
        </p:txBody>
      </p:sp>
      <p:sp>
        <p:nvSpPr>
          <p:cNvPr id="321538" name="Rectangle 2">
            <a:extLst>
              <a:ext uri="{FF2B5EF4-FFF2-40B4-BE49-F238E27FC236}">
                <a16:creationId xmlns:a16="http://schemas.microsoft.com/office/drawing/2014/main" id="{438D5001-4A99-EF10-372A-17F39525B321}"/>
              </a:ext>
            </a:extLst>
          </p:cNvPr>
          <p:cNvSpPr>
            <a:spLocks noGrp="1" noChangeArrowheads="1"/>
          </p:cNvSpPr>
          <p:nvPr>
            <p:ph type="title"/>
          </p:nvPr>
        </p:nvSpPr>
        <p:spPr>
          <a:xfrm>
            <a:off x="457200" y="654065"/>
            <a:ext cx="7620000" cy="304800"/>
          </a:xfrm>
          <a:ln/>
        </p:spPr>
        <p:txBody>
          <a:bodyPr>
            <a:normAutofit fontScale="90000"/>
          </a:bodyPr>
          <a:lstStyle/>
          <a:p>
            <a:r>
              <a:rPr lang="en-US" altLang="en-VN" dirty="0"/>
              <a:t>Designing Jobs</a:t>
            </a:r>
          </a:p>
        </p:txBody>
      </p:sp>
      <p:sp>
        <p:nvSpPr>
          <p:cNvPr id="321539" name="Rectangle 3">
            <a:extLst>
              <a:ext uri="{FF2B5EF4-FFF2-40B4-BE49-F238E27FC236}">
                <a16:creationId xmlns:a16="http://schemas.microsoft.com/office/drawing/2014/main" id="{B971C266-A827-2F56-CA9D-62A09F04632C}"/>
              </a:ext>
            </a:extLst>
          </p:cNvPr>
          <p:cNvSpPr>
            <a:spLocks noGrp="1" noChangeArrowheads="1"/>
          </p:cNvSpPr>
          <p:nvPr>
            <p:ph type="body" idx="1"/>
          </p:nvPr>
        </p:nvSpPr>
        <p:spPr>
          <a:xfrm>
            <a:off x="533400" y="1231642"/>
            <a:ext cx="8001000" cy="5016758"/>
          </a:xfrm>
        </p:spPr>
        <p:txBody>
          <a:bodyPr>
            <a:normAutofit/>
          </a:bodyPr>
          <a:lstStyle/>
          <a:p>
            <a:r>
              <a:rPr lang="en-US" altLang="en-VN" dirty="0"/>
              <a:t>Job Design</a:t>
            </a:r>
          </a:p>
          <a:p>
            <a:pPr lvl="1"/>
            <a:r>
              <a:rPr lang="en-US" altLang="en-VN" dirty="0"/>
              <a:t>The determination of an individual’s work-related responsibilities.</a:t>
            </a:r>
          </a:p>
          <a:p>
            <a:r>
              <a:rPr lang="en-US" altLang="en-VN" dirty="0"/>
              <a:t>Job Specialization (Division of Labor)</a:t>
            </a:r>
          </a:p>
          <a:p>
            <a:pPr lvl="1"/>
            <a:r>
              <a:rPr lang="en-US" altLang="en-VN" dirty="0"/>
              <a:t>The degree to which the overall task of the organization is broken down and divided into smaller component parts.</a:t>
            </a:r>
          </a:p>
          <a:p>
            <a:pPr lvl="1"/>
            <a:r>
              <a:rPr lang="en-US" altLang="en-VN" dirty="0"/>
              <a:t>Benefits of Specialization</a:t>
            </a:r>
          </a:p>
          <a:p>
            <a:pPr lvl="2"/>
            <a:r>
              <a:rPr lang="en-US" altLang="en-VN" dirty="0"/>
              <a:t>Workers can become proficient at a task.</a:t>
            </a:r>
          </a:p>
          <a:p>
            <a:pPr lvl="2"/>
            <a:r>
              <a:rPr lang="en-US" altLang="en-VN" dirty="0"/>
              <a:t>Transfer time between tasks is decreased.</a:t>
            </a:r>
          </a:p>
          <a:p>
            <a:pPr lvl="2"/>
            <a:r>
              <a:rPr lang="en-US" altLang="en-VN" dirty="0"/>
              <a:t>Specialized equipment can be more easily developed.</a:t>
            </a:r>
          </a:p>
          <a:p>
            <a:pPr lvl="2"/>
            <a:r>
              <a:rPr lang="en-US" altLang="en-VN" dirty="0"/>
              <a:t>Employee replacement becomes easier.</a:t>
            </a:r>
          </a:p>
          <a:p>
            <a:pPr lvl="1"/>
            <a:r>
              <a:rPr lang="en-US" altLang="en-VN" dirty="0"/>
              <a:t>Limitations of Specialization</a:t>
            </a:r>
          </a:p>
          <a:p>
            <a:pPr lvl="2"/>
            <a:r>
              <a:rPr lang="en-US" altLang="en-VN" dirty="0"/>
              <a:t>Employee boredom and dissatisfaction with mundane tasks.</a:t>
            </a:r>
          </a:p>
          <a:p>
            <a:pPr lvl="2"/>
            <a:r>
              <a:rPr lang="en-US" altLang="en-VN" dirty="0"/>
              <a:t>Anticipated benefits do not always occur.</a:t>
            </a:r>
          </a:p>
        </p:txBody>
      </p:sp>
    </p:spTree>
  </p:cSld>
  <p:clrMapOvr>
    <a:masterClrMapping/>
  </p:clrMapOvr>
  <p:transition spd="slow"/>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4" presetClass="entr" presetSubtype="32" fill="hold" nodeType="afterEffect">
                                  <p:stCondLst>
                                    <p:cond delay="0"/>
                                  </p:stCondLst>
                                  <p:childTnLst>
                                    <p:set>
                                      <p:cBhvr>
                                        <p:cTn id="6" dur="1" fill="hold">
                                          <p:stCondLst>
                                            <p:cond delay="0"/>
                                          </p:stCondLst>
                                        </p:cTn>
                                        <p:tgtEl>
                                          <p:spTgt spid="321538"/>
                                        </p:tgtEl>
                                        <p:attrNameLst>
                                          <p:attrName>style.visibility</p:attrName>
                                        </p:attrNameLst>
                                      </p:cBhvr>
                                      <p:to>
                                        <p:strVal val="visible"/>
                                      </p:to>
                                    </p:set>
                                    <p:animEffect transition="in" filter="box(out)">
                                      <p:cBhvr>
                                        <p:cTn id="7" dur="500"/>
                                        <p:tgtEl>
                                          <p:spTgt spid="321538"/>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22" presetClass="entr" presetSubtype="1" fill="hold" nodeType="clickEffect">
                                  <p:stCondLst>
                                    <p:cond delay="0"/>
                                  </p:stCondLst>
                                  <p:childTnLst>
                                    <p:set>
                                      <p:cBhvr>
                                        <p:cTn id="11" dur="1" fill="hold">
                                          <p:stCondLst>
                                            <p:cond delay="0"/>
                                          </p:stCondLst>
                                        </p:cTn>
                                        <p:tgtEl>
                                          <p:spTgt spid="321539"/>
                                        </p:tgtEl>
                                        <p:attrNameLst>
                                          <p:attrName>style.visibility</p:attrName>
                                        </p:attrNameLst>
                                      </p:cBhvr>
                                      <p:to>
                                        <p:strVal val="visible"/>
                                      </p:to>
                                    </p:set>
                                    <p:animEffect transition="in" filter="wipe(up)">
                                      <p:cBhvr>
                                        <p:cTn id="12" dur="500"/>
                                        <p:tgtEl>
                                          <p:spTgt spid="32153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10.0&quot;&gt;&lt;object type=&quot;1&quot; unique_id=&quot;10001&quot;&gt;&lt;object type=&quot;2&quot; unique_id=&quot;10002&quot;&gt;&lt;object type=&quot;3&quot; unique_id=&quot;10003&quot;&gt;&lt;property id=&quot;20148&quot; value=&quot;5&quot;/&gt;&lt;property id=&quot;20300&quot; value=&quot;Slide 1&quot;/&gt;&lt;property id=&quot;20307&quot; value=&quot;256&quot;/&gt;&lt;/object&gt;&lt;object type=&quot;3&quot; unique_id=&quot;10004&quot;&gt;&lt;property id=&quot;20148&quot; value=&quot;5&quot;/&gt;&lt;property id=&quot;20300&quot; value=&quot;Slide 2 - &amp;quot;CONTENT&amp;quot;&quot;/&gt;&lt;property id=&quot;20307&quot; value=&quot;258&quot;/&gt;&lt;/object&gt;&lt;object type=&quot;3&quot; unique_id=&quot;10006&quot;&gt;&lt;property id=&quot;20148&quot; value=&quot;5&quot;/&gt;&lt;property id=&quot;20300&quot; value=&quot;Slide 3&quot;/&gt;&lt;property id=&quot;20307&quot; value=&quot;260&quot;/&gt;&lt;/object&gt;&lt;object type=&quot;3&quot; unique_id=&quot;10007&quot;&gt;&lt;property id=&quot;20148&quot; value=&quot;5&quot;/&gt;&lt;property id=&quot;20300&quot; value=&quot;Slide 4&quot;/&gt;&lt;property id=&quot;20307&quot; value=&quot;261&quot;/&gt;&lt;/object&gt;&lt;object type=&quot;3&quot; unique_id=&quot;10008&quot;&gt;&lt;property id=&quot;20148&quot; value=&quot;5&quot;/&gt;&lt;property id=&quot;20300&quot; value=&quot;Slide 5&quot;/&gt;&lt;property id=&quot;20307&quot; value=&quot;262&quot;/&gt;&lt;/object&gt;&lt;object type=&quot;3&quot; unique_id=&quot;10009&quot;&gt;&lt;property id=&quot;20148&quot; value=&quot;5&quot;/&gt;&lt;property id=&quot;20300&quot; value=&quot;Slide 6&quot;/&gt;&lt;property id=&quot;20307&quot; value=&quot;263&quot;/&gt;&lt;/object&gt;&lt;object type=&quot;3&quot; unique_id=&quot;10010&quot;&gt;&lt;property id=&quot;20148&quot; value=&quot;5&quot;/&gt;&lt;property id=&quot;20300&quot; value=&quot;Slide 7&quot;/&gt;&lt;property id=&quot;20307&quot; value=&quot;264&quot;/&gt;&lt;/object&gt;&lt;object type=&quot;3&quot; unique_id=&quot;10014&quot;&gt;&lt;property id=&quot;20148&quot; value=&quot;5&quot;/&gt;&lt;property id=&quot;20300&quot; value=&quot;Slide 8&quot;/&gt;&lt;property id=&quot;20307&quot; value=&quot;267&quot;/&gt;&lt;/object&gt;&lt;object type=&quot;3&quot; unique_id=&quot;10017&quot;&gt;&lt;property id=&quot;20148&quot; value=&quot;5&quot;/&gt;&lt;property id=&quot;20300&quot; value=&quot;Slide 18&quot;/&gt;&lt;property id=&quot;20307&quot; value=&quot;270&quot;/&gt;&lt;/object&gt;&lt;object type=&quot;3&quot; unique_id=&quot;10451&quot;&gt;&lt;property id=&quot;20148&quot; value=&quot;5&quot;/&gt;&lt;property id=&quot;20300&quot; value=&quot;Slide 9&quot;/&gt;&lt;property id=&quot;20307&quot; value=&quot;273&quot;/&gt;&lt;/object&gt;&lt;object type=&quot;3&quot; unique_id=&quot;10903&quot;&gt;&lt;property id=&quot;20148&quot; value=&quot;5&quot;/&gt;&lt;property id=&quot;20300&quot; value=&quot;Slide 11&quot;/&gt;&lt;property id=&quot;20307&quot; value=&quot;276&quot;/&gt;&lt;/object&gt;&lt;object type=&quot;3&quot; unique_id=&quot;1166415&quot;&gt;&lt;property id=&quot;20148&quot; value=&quot;5&quot;/&gt;&lt;property id=&quot;20300&quot; value=&quot;Slide 10&quot;/&gt;&lt;property id=&quot;20307&quot; value=&quot;277&quot;/&gt;&lt;/object&gt;&lt;object type=&quot;3&quot; unique_id=&quot;1166476&quot;&gt;&lt;property id=&quot;20148&quot; value=&quot;5&quot;/&gt;&lt;property id=&quot;20300&quot; value=&quot;Slide 12&quot;/&gt;&lt;property id=&quot;20307&quot; value=&quot;286&quot;/&gt;&lt;/object&gt;&lt;object type=&quot;3&quot; unique_id=&quot;1166642&quot;&gt;&lt;property id=&quot;20148&quot; value=&quot;5&quot;/&gt;&lt;property id=&quot;20300&quot; value=&quot;Slide 13&quot;/&gt;&lt;property id=&quot;20307&quot; value=&quot;281&quot;/&gt;&lt;/object&gt;&lt;object type=&quot;3&quot; unique_id=&quot;1166643&quot;&gt;&lt;property id=&quot;20148&quot; value=&quot;5&quot;/&gt;&lt;property id=&quot;20300&quot; value=&quot;Slide 14&quot;/&gt;&lt;property id=&quot;20307&quot; value=&quot;288&quot;/&gt;&lt;/object&gt;&lt;object type=&quot;3&quot; unique_id=&quot;1166644&quot;&gt;&lt;property id=&quot;20148&quot; value=&quot;5&quot;/&gt;&lt;property id=&quot;20300&quot; value=&quot;Slide 15&quot;/&gt;&lt;property id=&quot;20307&quot; value=&quot;289&quot;/&gt;&lt;/object&gt;&lt;object type=&quot;3&quot; unique_id=&quot;1166645&quot;&gt;&lt;property id=&quot;20148&quot; value=&quot;5&quot;/&gt;&lt;property id=&quot;20300&quot; value=&quot;Slide 16&quot;/&gt;&lt;property id=&quot;20307&quot; value=&quot;285&quot;/&gt;&lt;/object&gt;&lt;object type=&quot;3&quot; unique_id=&quot;1166646&quot;&gt;&lt;property id=&quot;20148&quot; value=&quot;5&quot;/&gt;&lt;property id=&quot;20300&quot; value=&quot;Slide 17&quot;/&gt;&lt;property id=&quot;20307&quot; value=&quot;291&quot;/&gt;&lt;/object&gt;&lt;/object&gt;&lt;object type=&quot;8&quot; unique_id=&quot;10034&quot;&gt;&lt;/object&gt;&lt;/object&gt;&lt;/database&gt;"/>
  <p:tag name="SECTOMILLISECCONVERTED" val="1"/>
</p:tagLst>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Essential">
  <a:themeElements>
    <a:clrScheme name="Essential">
      <a:dk1>
        <a:srgbClr val="000000"/>
      </a:dk1>
      <a:lt1>
        <a:srgbClr val="FFFFFF"/>
      </a:lt1>
      <a:dk2>
        <a:srgbClr val="D1282E"/>
      </a:dk2>
      <a:lt2>
        <a:srgbClr val="C8C8B1"/>
      </a:lt2>
      <a:accent1>
        <a:srgbClr val="7A7A7A"/>
      </a:accent1>
      <a:accent2>
        <a:srgbClr val="F5C201"/>
      </a:accent2>
      <a:accent3>
        <a:srgbClr val="526DB0"/>
      </a:accent3>
      <a:accent4>
        <a:srgbClr val="989AAC"/>
      </a:accent4>
      <a:accent5>
        <a:srgbClr val="DC5924"/>
      </a:accent5>
      <a:accent6>
        <a:srgbClr val="B4B392"/>
      </a:accent6>
      <a:hlink>
        <a:srgbClr val="CC9900"/>
      </a:hlink>
      <a:folHlink>
        <a:srgbClr val="969696"/>
      </a:folHlink>
    </a:clrScheme>
    <a:fontScheme name="Essential">
      <a:majorFont>
        <a:latin typeface="Arial Black"/>
        <a:ea typeface=""/>
        <a:cs typeface=""/>
        <a:font script="Jpan" typeface="ＭＳ Ｐゴシック"/>
        <a:font script="Hang" typeface="HY견고딕"/>
        <a:font script="Hans" typeface="微软雅黑"/>
        <a:font script="Hant" typeface="微軟正黑體"/>
        <a:font script="Arab" typeface="Tahoma"/>
        <a:font script="Hebr" typeface="Tahoma"/>
        <a:font script="Thai" typeface="Tahoma"/>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돋움"/>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sential">
      <a:fillStyleLst>
        <a:solidFill>
          <a:schemeClr val="phClr"/>
        </a:solidFill>
        <a:gradFill rotWithShape="1">
          <a:gsLst>
            <a:gs pos="0">
              <a:schemeClr val="phClr">
                <a:tint val="60000"/>
                <a:satMod val="250000"/>
              </a:schemeClr>
            </a:gs>
            <a:gs pos="35000">
              <a:schemeClr val="phClr">
                <a:tint val="47000"/>
                <a:satMod val="275000"/>
              </a:schemeClr>
            </a:gs>
            <a:gs pos="100000">
              <a:schemeClr val="phClr">
                <a:tint val="25000"/>
                <a:satMod val="300000"/>
              </a:schemeClr>
            </a:gs>
          </a:gsLst>
          <a:lin ang="16200000" scaled="1"/>
        </a:gradFill>
        <a:solidFill>
          <a:schemeClr val="phClr">
            <a:satMod val="110000"/>
          </a:schemeClr>
        </a:solidFill>
      </a:fillStyleLst>
      <a:lnStyleLst>
        <a:ln w="12700" cap="flat" cmpd="sng" algn="ctr">
          <a:solidFill>
            <a:schemeClr val="phClr">
              <a:shade val="95000"/>
              <a:satMod val="105000"/>
            </a:schemeClr>
          </a:solidFill>
          <a:prstDash val="solid"/>
        </a:ln>
        <a:ln w="28575" cap="flat" cmpd="sng" algn="ctr">
          <a:solidFill>
            <a:schemeClr val="phClr"/>
          </a:solidFill>
          <a:prstDash val="solid"/>
        </a:ln>
        <a:ln w="41275" cap="flat" cmpd="sng" algn="ctr">
          <a:solidFill>
            <a:schemeClr val="phClr"/>
          </a:solidFill>
          <a:prstDash val="solid"/>
        </a:ln>
      </a:lnStyleLst>
      <a:effectStyleLst>
        <a:effectStyle>
          <a:effectLst/>
        </a:effectStyle>
        <a:effectStyle>
          <a:effectLst>
            <a:outerShdw blurRad="39999" dist="23000" algn="bl" rotWithShape="0">
              <a:srgbClr val="000000">
                <a:alpha val="40000"/>
              </a:srgbClr>
            </a:outerShdw>
          </a:effectLst>
        </a:effectStyle>
        <a:effectStyle>
          <a:effectLst>
            <a:outerShdw blurRad="38100" dist="19050" algn="bl" rotWithShape="0">
              <a:srgbClr val="000000">
                <a:alpha val="60000"/>
              </a:srgbClr>
            </a:outerShdw>
          </a:effectLst>
          <a:scene3d>
            <a:camera prst="orthographicFront">
              <a:rot lat="0" lon="0" rev="0"/>
            </a:camera>
            <a:lightRig rig="balanced" dir="l"/>
          </a:scene3d>
          <a:sp3d prstMaterial="plastic">
            <a:bevelT w="38100" h="31750"/>
          </a:sp3d>
        </a:effectStyle>
      </a:effectStyleLst>
      <a:bgFillStyleLst>
        <a:solidFill>
          <a:schemeClr val="phClr"/>
        </a:solidFill>
        <a:blipFill rotWithShape="1">
          <a:blip xmlns:r="http://schemas.openxmlformats.org/officeDocument/2006/relationships" r:embed="rId1">
            <a:duotone>
              <a:schemeClr val="phClr">
                <a:tint val="96000"/>
              </a:schemeClr>
              <a:schemeClr val="phClr">
                <a:shade val="94000"/>
              </a:schemeClr>
            </a:duotone>
          </a:blip>
          <a:tile tx="0" ty="0" sx="100000" sy="100000" flip="none" algn="tl"/>
        </a:blipFill>
        <a:gradFill rotWithShape="1">
          <a:gsLst>
            <a:gs pos="0">
              <a:schemeClr val="phClr">
                <a:tint val="84000"/>
                <a:satMod val="110000"/>
              </a:schemeClr>
            </a:gs>
            <a:gs pos="44000">
              <a:schemeClr val="phClr">
                <a:tint val="93000"/>
                <a:satMod val="115000"/>
              </a:schemeClr>
            </a:gs>
            <a:gs pos="100000">
              <a:schemeClr val="phClr">
                <a:tint val="100000"/>
                <a:shade val="59000"/>
                <a:satMod val="120000"/>
              </a:schemeClr>
            </a:gs>
          </a:gsLst>
          <a:path path="circle">
            <a:fillToRect l="40000" t="60000" r="60000" b="4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9E51753207B728419CE15FC26C066D24" ma:contentTypeVersion="4" ma:contentTypeDescription="Create a new document." ma:contentTypeScope="" ma:versionID="1580ad8ce60330eacdd52f00f081f78d">
  <xsd:schema xmlns:xsd="http://www.w3.org/2001/XMLSchema" xmlns:xs="http://www.w3.org/2001/XMLSchema" xmlns:p="http://schemas.microsoft.com/office/2006/metadata/properties" xmlns:ns2="a5ed50e2-7376-4ccf-9b31-1b9b7ae842f3" targetNamespace="http://schemas.microsoft.com/office/2006/metadata/properties" ma:root="true" ma:fieldsID="a5c4a23de25b9446667ab13d7c9ba30e" ns2:_="">
    <xsd:import namespace="a5ed50e2-7376-4ccf-9b31-1b9b7ae842f3"/>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a5ed50e2-7376-4ccf-9b31-1b9b7ae842f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E7D17861-8C09-49A3-89BE-6D298E08B6B2}"/>
</file>

<file path=customXml/itemProps2.xml><?xml version="1.0" encoding="utf-8"?>
<ds:datastoreItem xmlns:ds="http://schemas.openxmlformats.org/officeDocument/2006/customXml" ds:itemID="{08437E5B-4C88-47F0-9793-8A953ECAC6E5}">
  <ds:schemaRefs>
    <ds:schemaRef ds:uri="http://schemas.microsoft.com/sharepoint/v3/contenttype/forms"/>
  </ds:schemaRefs>
</ds:datastoreItem>
</file>

<file path=customXml/itemProps3.xml><?xml version="1.0" encoding="utf-8"?>
<ds:datastoreItem xmlns:ds="http://schemas.openxmlformats.org/officeDocument/2006/customXml" ds:itemID="{7C454781-4FE4-4F71-8D0F-60DDD9593B34}">
  <ds:schemaRefs>
    <ds:schemaRef ds:uri="http://schemas.microsoft.com/office/infopath/2007/PartnerControls"/>
    <ds:schemaRef ds:uri="http://purl.org/dc/dcmitype/"/>
    <ds:schemaRef ds:uri="http://schemas.microsoft.com/office/2006/documentManagement/types"/>
    <ds:schemaRef ds:uri="http://www.w3.org/XML/1998/namespace"/>
    <ds:schemaRef ds:uri="http://schemas.openxmlformats.org/package/2006/metadata/core-properties"/>
    <ds:schemaRef ds:uri="8d920d3e-33b3-452a-aa1b-46134d61a1c4"/>
    <ds:schemaRef ds:uri="http://schemas.microsoft.com/office/2006/metadata/properties"/>
    <ds:schemaRef ds:uri="http://purl.org/dc/term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Essential.thmx</Template>
  <TotalTime>19056</TotalTime>
  <Words>2081</Words>
  <Application>Microsoft Macintosh PowerPoint</Application>
  <PresentationFormat>On-screen Show (4:3)</PresentationFormat>
  <Paragraphs>336</Paragraphs>
  <Slides>48</Slides>
  <Notes>43</Notes>
  <HiddenSlides>0</HiddenSlides>
  <MMClips>0</MMClips>
  <ScaleCrop>false</ScaleCrop>
  <HeadingPairs>
    <vt:vector size="8" baseType="variant">
      <vt:variant>
        <vt:lpstr>Fonts Used</vt:lpstr>
      </vt:variant>
      <vt:variant>
        <vt:i4>10</vt:i4>
      </vt:variant>
      <vt:variant>
        <vt:lpstr>Theme</vt:lpstr>
      </vt:variant>
      <vt:variant>
        <vt:i4>1</vt:i4>
      </vt:variant>
      <vt:variant>
        <vt:lpstr>Embedded OLE Servers</vt:lpstr>
      </vt:variant>
      <vt:variant>
        <vt:i4>1</vt:i4>
      </vt:variant>
      <vt:variant>
        <vt:lpstr>Slide Titles</vt:lpstr>
      </vt:variant>
      <vt:variant>
        <vt:i4>48</vt:i4>
      </vt:variant>
    </vt:vector>
  </HeadingPairs>
  <TitlesOfParts>
    <vt:vector size="60" baseType="lpstr">
      <vt:lpstr>ＭＳ Ｐゴシック</vt:lpstr>
      <vt:lpstr>ＭＳ Ｐゴシック</vt:lpstr>
      <vt:lpstr>Söhne</vt:lpstr>
      <vt:lpstr>Arial</vt:lpstr>
      <vt:lpstr>Arial Black</vt:lpstr>
      <vt:lpstr>Calibri</vt:lpstr>
      <vt:lpstr>Noto Sans</vt:lpstr>
      <vt:lpstr>Tahoma</vt:lpstr>
      <vt:lpstr>Times New Roman</vt:lpstr>
      <vt:lpstr>Wingdings</vt:lpstr>
      <vt:lpstr>Essential</vt:lpstr>
      <vt:lpstr>Document</vt:lpstr>
      <vt:lpstr>PowerPoint Presentation</vt:lpstr>
      <vt:lpstr>PowerPoint Presentation</vt:lpstr>
      <vt:lpstr>PowerPoint Presentation</vt:lpstr>
      <vt:lpstr>PowerPoint Presentation</vt:lpstr>
      <vt:lpstr>PowerPoint Presentation</vt:lpstr>
      <vt:lpstr>PowerPoint Presentation</vt:lpstr>
      <vt:lpstr>3.1. The Elements Organizing</vt:lpstr>
      <vt:lpstr>Specialization</vt:lpstr>
      <vt:lpstr>Designing Jobs</vt:lpstr>
      <vt:lpstr>Adam Smith’s Example of Job Specialization</vt:lpstr>
      <vt:lpstr>Alternatives to Specialization</vt:lpstr>
      <vt:lpstr>PowerPoint Presentation</vt:lpstr>
      <vt:lpstr>PowerPoint Presentation</vt:lpstr>
      <vt:lpstr>Benefits</vt:lpstr>
      <vt:lpstr>PowerPoint Presentation</vt:lpstr>
      <vt:lpstr>PowerPoint Presentation</vt:lpstr>
      <vt:lpstr>Benefits </vt:lpstr>
      <vt:lpstr>PowerPoint Presentation</vt:lpstr>
      <vt:lpstr>PowerPoint Presentation</vt:lpstr>
      <vt:lpstr>BENEFITS</vt:lpstr>
      <vt:lpstr>3.2. Grouping Jobs: Departmentalization</vt:lpstr>
      <vt:lpstr>Departmentalization</vt:lpstr>
      <vt:lpstr>Types of Authority Relationships</vt:lpstr>
      <vt:lpstr>Line and Staff Authority</vt:lpstr>
      <vt:lpstr>ORGANIZATIONAL STRUCTURE</vt:lpstr>
      <vt:lpstr>Unity of Command</vt:lpstr>
      <vt:lpstr>Establishing Reporting Relationships</vt:lpstr>
      <vt:lpstr>PowerPoint Presentation</vt:lpstr>
      <vt:lpstr>PowerPoint Presentation</vt:lpstr>
      <vt:lpstr>Tall Versus Flat Organizations</vt:lpstr>
      <vt:lpstr>PowerPoint Presentation</vt:lpstr>
      <vt:lpstr>Span of Control</vt:lpstr>
      <vt:lpstr>Determining the Appropriate Span: Factors Influencing the Span of Management</vt:lpstr>
      <vt:lpstr>3.3. Distributing Authority</vt:lpstr>
      <vt:lpstr>Steps in the Delegation Process</vt:lpstr>
      <vt:lpstr>Problems in Delegation</vt:lpstr>
      <vt:lpstr>Decentralization and Centralization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Human Resource Management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Nguyễn Thanh Hương</cp:lastModifiedBy>
  <cp:revision>128</cp:revision>
  <dcterms:created xsi:type="dcterms:W3CDTF">2016-05-07T23:28:48Z</dcterms:created>
  <dcterms:modified xsi:type="dcterms:W3CDTF">2025-04-21T04:44:31Z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0x0101009E51753207B728419CE15FC26C066D24</vt:lpwstr>
  </property>
</Properties>
</file>

<file path=docProps/thumbnail.jpeg>
</file>